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  <p:sldMasterId id="2147483840" r:id="rId2"/>
    <p:sldMasterId id="2147483851" r:id="rId3"/>
  </p:sldMasterIdLst>
  <p:notesMasterIdLst>
    <p:notesMasterId r:id="rId18"/>
  </p:notesMasterIdLst>
  <p:handoutMasterIdLst>
    <p:handoutMasterId r:id="rId19"/>
  </p:handoutMasterIdLst>
  <p:sldIdLst>
    <p:sldId id="340" r:id="rId4"/>
    <p:sldId id="326" r:id="rId5"/>
    <p:sldId id="411" r:id="rId6"/>
    <p:sldId id="412" r:id="rId7"/>
    <p:sldId id="413" r:id="rId8"/>
    <p:sldId id="424" r:id="rId9"/>
    <p:sldId id="414" r:id="rId10"/>
    <p:sldId id="422" r:id="rId11"/>
    <p:sldId id="423" r:id="rId12"/>
    <p:sldId id="415" r:id="rId13"/>
    <p:sldId id="416" r:id="rId14"/>
    <p:sldId id="410" r:id="rId15"/>
    <p:sldId id="421" r:id="rId16"/>
    <p:sldId id="425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814" userDrawn="1">
          <p15:clr>
            <a:srgbClr val="A4A3A4"/>
          </p15:clr>
        </p15:guide>
        <p15:guide id="3" orient="horz" pos="734" userDrawn="1">
          <p15:clr>
            <a:srgbClr val="A4A3A4"/>
          </p15:clr>
        </p15:guide>
        <p15:guide id="4" orient="horz" pos="1482" userDrawn="1">
          <p15:clr>
            <a:srgbClr val="A4A3A4"/>
          </p15:clr>
        </p15:guide>
        <p15:guide id="5" orient="horz" pos="2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  <a:srgbClr val="13D4C8"/>
    <a:srgbClr val="DCDCDC"/>
    <a:srgbClr val="C8C8C8"/>
    <a:srgbClr val="8FEBE7"/>
    <a:srgbClr val="2BB9CA"/>
    <a:srgbClr val="FF0000"/>
    <a:srgbClr val="FA5700"/>
    <a:srgbClr val="26A5B2"/>
    <a:srgbClr val="26B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3814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856" y="176"/>
      </p:cViewPr>
      <p:guideLst>
        <p:guide pos="1814"/>
        <p:guide orient="horz" pos="734"/>
        <p:guide orient="horz" pos="1482"/>
        <p:guide orient="horz" pos="2619"/>
      </p:guideLst>
    </p:cSldViewPr>
  </p:slideViewPr>
  <p:outlineViewPr>
    <p:cViewPr>
      <p:scale>
        <a:sx n="33" d="100"/>
        <a:sy n="33" d="100"/>
      </p:scale>
      <p:origin x="0" y="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6E1B-BF6A-F745-9842-CBCE8B6DFB4D}" type="datetime1">
              <a:rPr lang="en-GB" smtClean="0"/>
              <a:t>28/11/2016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339C-9A84-7345-A38B-C25361A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46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2C62F-EEF8-AA41-87AA-3CB0C9874E01}" type="datetime1">
              <a:rPr lang="en-GB" smtClean="0"/>
              <a:t>28/11/2016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45C1-543B-AC4F-8B6C-CD31347D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11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3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FC9131-E1BA-2B4C-9857-B4A6C5A98DB9}" type="datetime1">
              <a:rPr lang="en-GB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80246" y="1968470"/>
            <a:ext cx="7667461" cy="692497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</a:lstStyle>
          <a:p>
            <a:r>
              <a:rPr lang="en-US" altLang="zh-CN" dirty="0" smtClean="0"/>
              <a:t>PPT Template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291030"/>
            <a:ext cx="1308108" cy="56470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5220" y="4803657"/>
            <a:ext cx="3445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 i="0" dirty="0" smtClean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Strictly Confidential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5220" y="4556125"/>
            <a:ext cx="2177085" cy="200055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Blue Sky Standard Light" pitchFamily="50" charset="0"/>
                <a:ea typeface="Noto Sans CJK SC Light" panose="020B0300000000000000" pitchFamily="34" charset="-122"/>
                <a:cs typeface="BrownProTT" charset="0"/>
              </a:rPr>
              <a:t>15/11/2016</a:t>
            </a:r>
            <a:endParaRPr lang="en-US" altLang="zh-CN" sz="1600" dirty="0">
              <a:solidFill>
                <a:schemeClr val="bg1"/>
              </a:solidFill>
              <a:latin typeface="Blue Sky Standard Light" pitchFamily="50" charset="0"/>
              <a:ea typeface="Noto Sans CJK SC Light" panose="020B0300000000000000" pitchFamily="34" charset="-122"/>
              <a:cs typeface="BrownProTT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805220" y="5081967"/>
            <a:ext cx="962601" cy="230832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V.##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84560" y="2631597"/>
            <a:ext cx="6375400" cy="692497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baseline="0">
                <a:solidFill>
                  <a:schemeClr val="accent1"/>
                </a:solidFill>
                <a:latin typeface="Blue Sky Standard Regular" pitchFamily="50" charset="0"/>
                <a:ea typeface="Blue Sky Standard Regular" pitchFamily="50" charset="0"/>
                <a:cs typeface="Blue Sky Standard Regular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dirty="0" smtClean="0"/>
              <a:t>English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3349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27" y="190215"/>
            <a:ext cx="846720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8E7AE41C-AA3E-40B1-8489-D462A0D39E66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477" y="996193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6743" y="1329892"/>
            <a:ext cx="8463081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87" hasCustomPrompt="1"/>
          </p:nvPr>
        </p:nvSpPr>
        <p:spPr>
          <a:xfrm>
            <a:off x="342900" y="5190110"/>
            <a:ext cx="3995993" cy="92333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6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Source: Text</a:t>
            </a:r>
          </a:p>
        </p:txBody>
      </p:sp>
    </p:spTree>
    <p:extLst>
      <p:ext uri="{BB962C8B-B14F-4D97-AF65-F5344CB8AC3E}">
        <p14:creationId xmlns:p14="http://schemas.microsoft.com/office/powerpoint/2010/main" val="2943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56374" y="1329892"/>
            <a:ext cx="252559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315352" y="1329892"/>
            <a:ext cx="243572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Chart Title</a:t>
            </a:r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273050" y="1329892"/>
            <a:ext cx="2341879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018740BD-B8EC-4E75-88AF-97C0008B90DB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229" y="996193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07777"/>
          </a:xfrm>
        </p:spPr>
        <p:txBody>
          <a:bodyPr/>
          <a:lstStyle>
            <a:lvl1pPr>
              <a:defRPr sz="2000">
                <a:latin typeface="Blue Sky Standard Regular"/>
                <a:cs typeface="Blue Sky Standard Regu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Oval 24"/>
          <p:cNvSpPr/>
          <p:nvPr userDrawn="1"/>
        </p:nvSpPr>
        <p:spPr>
          <a:xfrm>
            <a:off x="1429506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432681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4404258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407433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257513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7260688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0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80246" y="1968470"/>
            <a:ext cx="7667461" cy="692497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</a:lstStyle>
          <a:p>
            <a:r>
              <a:rPr lang="en-US" altLang="zh-CN" dirty="0" smtClean="0"/>
              <a:t>PPT Template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291030"/>
            <a:ext cx="1308108" cy="56470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5220" y="4803657"/>
            <a:ext cx="3445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 i="0" dirty="0" smtClean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Strictly Confidential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5220" y="4556125"/>
            <a:ext cx="2177085" cy="200055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Blue Sky Standard Light" pitchFamily="50" charset="0"/>
                <a:ea typeface="Noto Sans CJK SC Light" panose="020B0300000000000000" pitchFamily="34" charset="-122"/>
                <a:cs typeface="BrownProTT" charset="0"/>
              </a:rPr>
              <a:t>15/11/2016</a:t>
            </a:r>
            <a:endParaRPr lang="en-US" altLang="zh-CN" sz="1600" dirty="0">
              <a:solidFill>
                <a:schemeClr val="bg1"/>
              </a:solidFill>
              <a:latin typeface="Blue Sky Standard Light" pitchFamily="50" charset="0"/>
              <a:ea typeface="Noto Sans CJK SC Light" panose="020B0300000000000000" pitchFamily="34" charset="-122"/>
              <a:cs typeface="BrownProTT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805220" y="5081967"/>
            <a:ext cx="962601" cy="230832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V.##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50457" y="-1"/>
            <a:ext cx="9169400" cy="5715003"/>
            <a:chOff x="-38100" y="-1"/>
            <a:chExt cx="9169400" cy="5715003"/>
          </a:xfrm>
        </p:grpSpPr>
        <p:cxnSp>
          <p:nvCxnSpPr>
            <p:cNvPr id="14" name="Straight Connector 20"/>
            <p:cNvCxnSpPr/>
            <p:nvPr userDrawn="1"/>
          </p:nvCxnSpPr>
          <p:spPr>
            <a:xfrm flipV="1">
              <a:off x="-38100" y="5328606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8"/>
            <p:cNvCxnSpPr/>
            <p:nvPr userDrawn="1"/>
          </p:nvCxnSpPr>
          <p:spPr>
            <a:xfrm>
              <a:off x="-12700" y="1956909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3"/>
            <p:cNvCxnSpPr/>
            <p:nvPr userDrawn="1"/>
          </p:nvCxnSpPr>
          <p:spPr>
            <a:xfrm>
              <a:off x="-38100" y="333679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5"/>
            <p:cNvCxnSpPr/>
            <p:nvPr userDrawn="1"/>
          </p:nvCxnSpPr>
          <p:spPr>
            <a:xfrm flipV="1">
              <a:off x="8362956" y="-1"/>
              <a:ext cx="0" cy="5715002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6"/>
            <p:cNvCxnSpPr/>
            <p:nvPr userDrawn="1"/>
          </p:nvCxnSpPr>
          <p:spPr>
            <a:xfrm flipV="1">
              <a:off x="796917" y="-1"/>
              <a:ext cx="0" cy="5715003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/>
            <p:nvPr userDrawn="1"/>
          </p:nvCxnSpPr>
          <p:spPr>
            <a:xfrm>
              <a:off x="-12700" y="3524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/>
            <p:cNvCxnSpPr/>
            <p:nvPr userDrawn="1"/>
          </p:nvCxnSpPr>
          <p:spPr>
            <a:xfrm>
              <a:off x="-12700" y="7819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84560" y="2631597"/>
            <a:ext cx="6375400" cy="692497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baseline="0">
                <a:solidFill>
                  <a:schemeClr val="accent1"/>
                </a:solidFill>
                <a:latin typeface="Blue Sky Standard Regular" pitchFamily="50" charset="0"/>
                <a:ea typeface="Blue Sky Standard Regular" pitchFamily="50" charset="0"/>
                <a:cs typeface="Blue Sky Standard Regular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dirty="0" smtClean="0"/>
              <a:t>English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8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8B63B255-2BB7-4230-87F3-7793202DD01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text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180" y="1004952"/>
            <a:ext cx="8464941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2254" y="190215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pPr lvl="0"/>
            <a:r>
              <a:rPr lang="en-US" altLang="zh-CN" dirty="0" smtClean="0"/>
              <a:t>Click to edit Master heading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07D2BAF0-CAE0-4071-9552-D65CBDEB8FC0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text x 2 columns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2253" y="1004952"/>
            <a:ext cx="3963725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400" y="183288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7EFBE3CD-531E-4DCC-9DF1-C298354D7730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55729" y="1004952"/>
            <a:ext cx="3963725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8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2254" y="1039880"/>
            <a:ext cx="2582600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9181" y="190215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fld id="{B69CAA4B-B1D4-4105-94F2-ECEC010EB5A1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297066" y="1039880"/>
            <a:ext cx="2582600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236854" y="1039880"/>
            <a:ext cx="2582600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8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text (4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180" y="1036128"/>
            <a:ext cx="1798375" cy="1492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9181" y="183288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9461F01B-11EE-4E64-A868-7E10D867F7D1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2573271" y="1036128"/>
            <a:ext cx="1798375" cy="149271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787362" y="1036128"/>
            <a:ext cx="1798375" cy="149271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7001452" y="1036128"/>
            <a:ext cx="1798375" cy="149271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Heavy Opt 6 (inc 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1998" cy="5715000"/>
          </a:xfrm>
          <a:solidFill>
            <a:schemeClr val="bg1">
              <a:lumMod val="75000"/>
            </a:schemeClr>
          </a:solidFill>
          <a:effectLst/>
        </p:spPr>
        <p:txBody>
          <a:bodyPr anchor="ctr" anchorCtr="0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50000"/>
                  </a:schemeClr>
                </a:solidFill>
                <a:latin typeface="Blue Sky Standard Light"/>
                <a:cs typeface="Blue Sky Standard Light"/>
              </a:defRPr>
            </a:lvl1pPr>
          </a:lstStyle>
          <a:p>
            <a:r>
              <a:rPr lang="en-US" dirty="0" smtClean="0"/>
              <a:t>Drag image to here </a:t>
            </a:r>
            <a:br>
              <a:rPr lang="en-US" dirty="0" smtClean="0"/>
            </a:br>
            <a:r>
              <a:rPr lang="en-US" dirty="0" smtClean="0"/>
              <a:t>(960px X 1200px)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2254" y="190215"/>
            <a:ext cx="3964630" cy="615553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D24D6B8E-8141-4EED-B881-36F1CD5E9924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2254" y="1004952"/>
            <a:ext cx="3964630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40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81" y="190215"/>
            <a:ext cx="846720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EB86578E-4E2A-4E96-9DC8-04E5A226917C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404" y="996193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  <a:endParaRPr lang="zh-CN" altLang="en-US" dirty="0" smtClean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53670" y="1329892"/>
            <a:ext cx="8463081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87" hasCustomPrompt="1"/>
          </p:nvPr>
        </p:nvSpPr>
        <p:spPr>
          <a:xfrm>
            <a:off x="342900" y="5190110"/>
            <a:ext cx="3995993" cy="92333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6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Source: Text</a:t>
            </a:r>
          </a:p>
        </p:txBody>
      </p:sp>
    </p:spTree>
    <p:extLst>
      <p:ext uri="{BB962C8B-B14F-4D97-AF65-F5344CB8AC3E}">
        <p14:creationId xmlns:p14="http://schemas.microsoft.com/office/powerpoint/2010/main" val="14251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84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235" y="1600389"/>
            <a:ext cx="5973516" cy="1384995"/>
          </a:xfrm>
        </p:spPr>
        <p:txBody>
          <a:bodyPr anchor="t"/>
          <a:lstStyle>
            <a:lvl1pPr algn="l">
              <a:defRPr sz="4500" b="0" i="0" cap="none" baseline="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6381" y="907115"/>
            <a:ext cx="913200" cy="6012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4500" b="0" i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01</a:t>
            </a:r>
          </a:p>
        </p:txBody>
      </p:sp>
      <p:pic>
        <p:nvPicPr>
          <p:cNvPr id="5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3" y="5268788"/>
            <a:ext cx="619872" cy="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63301" y="1371454"/>
            <a:ext cx="252559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322279" y="1371454"/>
            <a:ext cx="243572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Chart Title</a:t>
            </a:r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279977" y="1371454"/>
            <a:ext cx="2341879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76C0E3A3-0CC5-4608-B63D-0D41B092934E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4156" y="1037755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  <a:endParaRPr lang="zh-CN" altLang="en-US" dirty="0" smtClean="0"/>
          </a:p>
        </p:txBody>
      </p:sp>
      <p:sp>
        <p:nvSpPr>
          <p:cNvPr id="24" name="Title 3"/>
          <p:cNvSpPr>
            <a:spLocks noGrp="1"/>
          </p:cNvSpPr>
          <p:nvPr>
            <p:ph type="title" hasCustomPrompt="1"/>
          </p:nvPr>
        </p:nvSpPr>
        <p:spPr>
          <a:xfrm>
            <a:off x="352254" y="238704"/>
            <a:ext cx="8467200" cy="307777"/>
          </a:xfrm>
        </p:spPr>
        <p:txBody>
          <a:bodyPr/>
          <a:lstStyle>
            <a:lvl1pPr>
              <a:defRPr sz="2000"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heading styles</a:t>
            </a:r>
            <a:endParaRPr lang="en-US" dirty="0"/>
          </a:p>
        </p:txBody>
      </p:sp>
      <p:sp>
        <p:nvSpPr>
          <p:cNvPr id="25" name="Oval 24"/>
          <p:cNvSpPr/>
          <p:nvPr userDrawn="1"/>
        </p:nvSpPr>
        <p:spPr>
          <a:xfrm>
            <a:off x="1429506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432681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4404258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407433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257513" y="4573570"/>
            <a:ext cx="342085" cy="342085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7260688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7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399" y="1004952"/>
            <a:ext cx="5589326" cy="438582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400" baseline="0">
                <a:latin typeface="Blue Sky Standard Light"/>
                <a:cs typeface="Blue Sky Standard Light"/>
              </a:defRPr>
            </a:lvl1pPr>
            <a:lvl2pPr marL="432000" indent="-216000"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rownProTT Regular Alternate" charset="0"/>
                <a:ea typeface="BrownProTT Regular Alternate" charset="0"/>
                <a:cs typeface="BrownProTT Regular Alternate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</a:t>
            </a:r>
            <a:r>
              <a:rPr lang="en-US" altLang="zh-CN" dirty="0" err="1" smtClean="0"/>
              <a:t>textstyles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B3AB40E3-F4DA-499F-B72D-23C31971E4B0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2253" y="190214"/>
            <a:ext cx="1498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0" i="0" dirty="0" smtClean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904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9936" y="659286"/>
            <a:ext cx="391100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0" i="0" dirty="0" smtClean="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rPr>
              <a:t>Thank You</a:t>
            </a: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-38100" y="-1"/>
            <a:ext cx="9169400" cy="5715003"/>
            <a:chOff x="-38100" y="-1"/>
            <a:chExt cx="9169400" cy="5715003"/>
          </a:xfrm>
        </p:grpSpPr>
        <p:cxnSp>
          <p:nvCxnSpPr>
            <p:cNvPr id="21" name="Straight Connector 20"/>
            <p:cNvCxnSpPr/>
            <p:nvPr userDrawn="1"/>
          </p:nvCxnSpPr>
          <p:spPr>
            <a:xfrm flipV="1">
              <a:off x="-38100" y="5328606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"/>
            <p:cNvCxnSpPr/>
            <p:nvPr userDrawn="1"/>
          </p:nvCxnSpPr>
          <p:spPr>
            <a:xfrm>
              <a:off x="-12700" y="1956909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/>
            <p:cNvCxnSpPr/>
            <p:nvPr userDrawn="1"/>
          </p:nvCxnSpPr>
          <p:spPr>
            <a:xfrm>
              <a:off x="-38100" y="333679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5"/>
            <p:cNvCxnSpPr/>
            <p:nvPr userDrawn="1"/>
          </p:nvCxnSpPr>
          <p:spPr>
            <a:xfrm flipV="1">
              <a:off x="8362956" y="-1"/>
              <a:ext cx="0" cy="5715002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 userDrawn="1"/>
          </p:nvCxnSpPr>
          <p:spPr>
            <a:xfrm flipV="1">
              <a:off x="796917" y="-1"/>
              <a:ext cx="0" cy="5715003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7"/>
            <p:cNvCxnSpPr/>
            <p:nvPr userDrawn="1"/>
          </p:nvCxnSpPr>
          <p:spPr>
            <a:xfrm>
              <a:off x="-12700" y="3524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8"/>
            <p:cNvCxnSpPr/>
            <p:nvPr userDrawn="1"/>
          </p:nvCxnSpPr>
          <p:spPr>
            <a:xfrm>
              <a:off x="-12700" y="7819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4845382"/>
            <a:ext cx="1308108" cy="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80246" y="1968470"/>
            <a:ext cx="7667461" cy="692497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</a:lstStyle>
          <a:p>
            <a:r>
              <a:rPr lang="en-US" altLang="zh-CN" dirty="0" smtClean="0"/>
              <a:t>PPT Template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291030"/>
            <a:ext cx="1308108" cy="56470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5220" y="4803657"/>
            <a:ext cx="3445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 i="0" dirty="0" smtClean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Strictly Confidential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5220" y="4556125"/>
            <a:ext cx="2177085" cy="200055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Blue Sky Standard Light" pitchFamily="50" charset="0"/>
                <a:ea typeface="Noto Sans CJK SC Light" panose="020B0300000000000000" pitchFamily="34" charset="-122"/>
                <a:cs typeface="BrownProTT" charset="0"/>
              </a:rPr>
              <a:t>15/11/2016</a:t>
            </a:r>
            <a:endParaRPr lang="en-US" altLang="zh-CN" sz="1600" dirty="0">
              <a:solidFill>
                <a:schemeClr val="bg1"/>
              </a:solidFill>
              <a:latin typeface="Blue Sky Standard Light" pitchFamily="50" charset="0"/>
              <a:ea typeface="Noto Sans CJK SC Light" panose="020B0300000000000000" pitchFamily="34" charset="-122"/>
              <a:cs typeface="BrownProTT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805220" y="5081967"/>
            <a:ext cx="962601" cy="230832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V.##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50457" y="-1"/>
            <a:ext cx="9169400" cy="5715003"/>
            <a:chOff x="-38100" y="-1"/>
            <a:chExt cx="9169400" cy="5715003"/>
          </a:xfrm>
        </p:grpSpPr>
        <p:cxnSp>
          <p:nvCxnSpPr>
            <p:cNvPr id="14" name="Straight Connector 20"/>
            <p:cNvCxnSpPr/>
            <p:nvPr userDrawn="1"/>
          </p:nvCxnSpPr>
          <p:spPr>
            <a:xfrm flipV="1">
              <a:off x="-38100" y="5328606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8"/>
            <p:cNvCxnSpPr/>
            <p:nvPr userDrawn="1"/>
          </p:nvCxnSpPr>
          <p:spPr>
            <a:xfrm>
              <a:off x="-12700" y="1956909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3"/>
            <p:cNvCxnSpPr/>
            <p:nvPr userDrawn="1"/>
          </p:nvCxnSpPr>
          <p:spPr>
            <a:xfrm>
              <a:off x="-38100" y="333679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5"/>
            <p:cNvCxnSpPr/>
            <p:nvPr userDrawn="1"/>
          </p:nvCxnSpPr>
          <p:spPr>
            <a:xfrm flipV="1">
              <a:off x="8362956" y="-1"/>
              <a:ext cx="0" cy="5715002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6"/>
            <p:cNvCxnSpPr/>
            <p:nvPr userDrawn="1"/>
          </p:nvCxnSpPr>
          <p:spPr>
            <a:xfrm flipV="1">
              <a:off x="796917" y="-1"/>
              <a:ext cx="0" cy="5715003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/>
            <p:nvPr userDrawn="1"/>
          </p:nvCxnSpPr>
          <p:spPr>
            <a:xfrm>
              <a:off x="-12700" y="3524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/>
            <p:cNvCxnSpPr/>
            <p:nvPr userDrawn="1"/>
          </p:nvCxnSpPr>
          <p:spPr>
            <a:xfrm>
              <a:off x="-12700" y="7819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84560" y="2631597"/>
            <a:ext cx="6375400" cy="692497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baseline="0">
                <a:solidFill>
                  <a:schemeClr val="accent1"/>
                </a:solidFill>
                <a:latin typeface="Blue Sky Standard Regular" pitchFamily="50" charset="0"/>
                <a:ea typeface="Blue Sky Standard Regular" pitchFamily="50" charset="0"/>
                <a:cs typeface="Blue Sky Standard Regular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dirty="0" smtClean="0"/>
              <a:t>English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8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5589326" cy="438582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400" baseline="0"/>
            </a:lvl1pPr>
            <a:lvl2pPr marL="432000" indent="-216000"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rownProTT Regular Alternate" charset="0"/>
                <a:ea typeface="BrownProTT Regular Alternate" charset="0"/>
                <a:cs typeface="BrownProTT Regular Alternate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4ED04A90-6464-4151-B574-C13F01B46C9A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8399" y="183287"/>
            <a:ext cx="1498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13D4C8"/>
                </a:solidFill>
                <a:latin typeface="Blue Sky Standard Regular"/>
                <a:ea typeface="Blue Sky BetaH" charset="0"/>
                <a:cs typeface="Blue Sky Standard Regular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694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 + Sect No. 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6824" y="183288"/>
            <a:ext cx="7998776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6713D4E0-994D-4E1B-9545-98B1D9722A04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52425" y="148588"/>
            <a:ext cx="356462" cy="356462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8463080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52425" y="180967"/>
            <a:ext cx="356462" cy="307777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 i="0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850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 + Sect No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6824" y="183288"/>
            <a:ext cx="7998776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7BAA-80F0-4418-8FA0-02B0C893873C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52425" y="148588"/>
            <a:ext cx="356462" cy="356462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2531310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52425" y="180967"/>
            <a:ext cx="356462" cy="307777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 i="0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07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252559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301498" y="1322965"/>
            <a:ext cx="243572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Chart Title</a:t>
            </a:r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259196" y="1322965"/>
            <a:ext cx="2341879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47BB-B951-49C1-8763-C4869BAD50B6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Oval 24"/>
          <p:cNvSpPr/>
          <p:nvPr userDrawn="1"/>
        </p:nvSpPr>
        <p:spPr>
          <a:xfrm>
            <a:off x="1429506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432681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4404258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407433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257513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7260688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95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text x 2 columns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16475" y="998025"/>
            <a:ext cx="3962399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3963725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0F-126B-43CD-B720-7FAF4E672F1A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V Price Ran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E9B-9581-423C-BD3A-0BC197044ED7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87" hasCustomPrompt="1"/>
          </p:nvPr>
        </p:nvSpPr>
        <p:spPr>
          <a:xfrm>
            <a:off x="342900" y="5025010"/>
            <a:ext cx="3995993" cy="92333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6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Source: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4" hasCustomPrompt="1"/>
          </p:nvPr>
        </p:nvSpPr>
        <p:spPr>
          <a:xfrm>
            <a:off x="1687268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05" hasCustomPrompt="1"/>
          </p:nvPr>
        </p:nvSpPr>
        <p:spPr>
          <a:xfrm>
            <a:off x="2597426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06" hasCustomPrompt="1"/>
          </p:nvPr>
        </p:nvSpPr>
        <p:spPr>
          <a:xfrm>
            <a:off x="3507584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07" hasCustomPrompt="1"/>
          </p:nvPr>
        </p:nvSpPr>
        <p:spPr>
          <a:xfrm>
            <a:off x="4417742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08" hasCustomPrompt="1"/>
          </p:nvPr>
        </p:nvSpPr>
        <p:spPr>
          <a:xfrm>
            <a:off x="5327900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09" hasCustomPrompt="1"/>
          </p:nvPr>
        </p:nvSpPr>
        <p:spPr>
          <a:xfrm>
            <a:off x="6238058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10" hasCustomPrompt="1"/>
          </p:nvPr>
        </p:nvSpPr>
        <p:spPr>
          <a:xfrm>
            <a:off x="7148216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11" hasCustomPrompt="1"/>
          </p:nvPr>
        </p:nvSpPr>
        <p:spPr>
          <a:xfrm>
            <a:off x="8058375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12" hasCustomPrompt="1"/>
          </p:nvPr>
        </p:nvSpPr>
        <p:spPr>
          <a:xfrm>
            <a:off x="344243" y="4169024"/>
            <a:ext cx="935282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0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107D25B0-4912-4507-BDA6-1B008FF253DE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32F4-0C6E-4250-A644-DB8BE7133322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 userDrawn="1">
            <p:ph type="body" sz="half" idx="95" hasCustomPrompt="1"/>
          </p:nvPr>
        </p:nvSpPr>
        <p:spPr>
          <a:xfrm>
            <a:off x="6840555" y="1001324"/>
            <a:ext cx="1965045" cy="184666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2" name="Text Placeholder 3"/>
          <p:cNvSpPr>
            <a:spLocks noGrp="1"/>
          </p:cNvSpPr>
          <p:nvPr userDrawn="1">
            <p:ph type="body" sz="half" idx="96" hasCustomPrompt="1"/>
          </p:nvPr>
        </p:nvSpPr>
        <p:spPr>
          <a:xfrm>
            <a:off x="7108825" y="1337583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4" name="Text Placeholder 3"/>
          <p:cNvSpPr>
            <a:spLocks noGrp="1"/>
          </p:cNvSpPr>
          <p:nvPr userDrawn="1">
            <p:ph type="body" sz="half" idx="97" hasCustomPrompt="1"/>
          </p:nvPr>
        </p:nvSpPr>
        <p:spPr>
          <a:xfrm>
            <a:off x="7108825" y="1586084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Text</a:t>
            </a:r>
            <a:endParaRPr lang="en-US" dirty="0" smtClean="0"/>
          </a:p>
        </p:txBody>
      </p:sp>
      <p:sp>
        <p:nvSpPr>
          <p:cNvPr id="76" name="Text Placeholder 3"/>
          <p:cNvSpPr>
            <a:spLocks noGrp="1"/>
          </p:cNvSpPr>
          <p:nvPr userDrawn="1">
            <p:ph type="body" sz="half" idx="98" hasCustomPrompt="1"/>
          </p:nvPr>
        </p:nvSpPr>
        <p:spPr>
          <a:xfrm>
            <a:off x="7108825" y="1834585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Text</a:t>
            </a:r>
            <a:endParaRPr lang="en-US" dirty="0" smtClean="0"/>
          </a:p>
        </p:txBody>
      </p:sp>
      <p:sp>
        <p:nvSpPr>
          <p:cNvPr id="78" name="Text Placeholder 3"/>
          <p:cNvSpPr>
            <a:spLocks noGrp="1"/>
          </p:cNvSpPr>
          <p:nvPr userDrawn="1">
            <p:ph type="body" sz="half" idx="99" hasCustomPrompt="1"/>
          </p:nvPr>
        </p:nvSpPr>
        <p:spPr>
          <a:xfrm>
            <a:off x="7108825" y="2083086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846905" y="1315289"/>
            <a:ext cx="195278" cy="1188405"/>
            <a:chOff x="6846905" y="1509760"/>
            <a:chExt cx="195278" cy="1188405"/>
          </a:xfrm>
        </p:grpSpPr>
        <p:sp>
          <p:nvSpPr>
            <p:cNvPr id="71" name="椭圆 52"/>
            <p:cNvSpPr/>
            <p:nvPr userDrawn="1"/>
          </p:nvSpPr>
          <p:spPr>
            <a:xfrm>
              <a:off x="6846905" y="1509760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3" name="椭圆 52"/>
            <p:cNvSpPr/>
            <p:nvPr userDrawn="1"/>
          </p:nvSpPr>
          <p:spPr>
            <a:xfrm>
              <a:off x="6846905" y="1758261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5" name="椭圆 52"/>
            <p:cNvSpPr/>
            <p:nvPr userDrawn="1"/>
          </p:nvSpPr>
          <p:spPr>
            <a:xfrm>
              <a:off x="6846905" y="2006762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7" name="椭圆 52"/>
            <p:cNvSpPr/>
            <p:nvPr userDrawn="1"/>
          </p:nvSpPr>
          <p:spPr>
            <a:xfrm>
              <a:off x="6846905" y="2255263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9" name="椭圆 52"/>
            <p:cNvSpPr/>
            <p:nvPr userDrawn="1"/>
          </p:nvSpPr>
          <p:spPr>
            <a:xfrm>
              <a:off x="6846905" y="2503765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</p:grpSp>
      <p:sp>
        <p:nvSpPr>
          <p:cNvPr id="80" name="Text Placeholder 3"/>
          <p:cNvSpPr>
            <a:spLocks noGrp="1"/>
          </p:cNvSpPr>
          <p:nvPr userDrawn="1">
            <p:ph type="body" sz="half" idx="100" hasCustomPrompt="1"/>
          </p:nvPr>
        </p:nvSpPr>
        <p:spPr>
          <a:xfrm>
            <a:off x="7108825" y="2331588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1" name="Text Placeholder 3"/>
          <p:cNvSpPr>
            <a:spLocks noGrp="1"/>
          </p:cNvSpPr>
          <p:nvPr userDrawn="1">
            <p:ph type="body" sz="half" idx="101" hasCustomPrompt="1"/>
          </p:nvPr>
        </p:nvSpPr>
        <p:spPr>
          <a:xfrm>
            <a:off x="6840555" y="2701914"/>
            <a:ext cx="1965045" cy="15388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accent2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Text Placeholder 3"/>
          <p:cNvSpPr>
            <a:spLocks noGrp="1"/>
          </p:cNvSpPr>
          <p:nvPr userDrawn="1">
            <p:ph type="body" sz="half" idx="102" hasCustomPrompt="1"/>
          </p:nvPr>
        </p:nvSpPr>
        <p:spPr>
          <a:xfrm>
            <a:off x="6840555" y="2886483"/>
            <a:ext cx="1965045" cy="15388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2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6846905" y="3301996"/>
            <a:ext cx="1958695" cy="115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lue Sky Standard Light"/>
                <a:cs typeface="Blue Sky Standard Light"/>
              </a:defRPr>
            </a:lvl1pPr>
            <a:lvl2pPr marL="180000" indent="-180000"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0" indent="0">
              <a:buNone/>
              <a:defRPr sz="1200">
                <a:latin typeface="Blue Sky Standard Light"/>
                <a:cs typeface="Blue Sky Standard Light"/>
              </a:defRPr>
            </a:lvl3pPr>
            <a:lvl4pPr marL="360000" indent="-180000">
              <a:defRPr sz="1200">
                <a:latin typeface="Blue Sky Standard Light"/>
                <a:cs typeface="Blue Sky Standard Light"/>
              </a:defRPr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16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9936" y="659286"/>
            <a:ext cx="391100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0" i="0" dirty="0" smtClean="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rPr>
              <a:t>Thank You</a:t>
            </a:r>
          </a:p>
        </p:txBody>
      </p:sp>
      <p:pic>
        <p:nvPicPr>
          <p:cNvPr id="1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4845382"/>
            <a:ext cx="1308108" cy="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80246" y="1968470"/>
            <a:ext cx="7667461" cy="692497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</a:lstStyle>
          <a:p>
            <a:r>
              <a:rPr lang="en-US" altLang="zh-CN" dirty="0" smtClean="0"/>
              <a:t>PPT Template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291030"/>
            <a:ext cx="1308108" cy="56470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5220" y="4803657"/>
            <a:ext cx="3445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 i="0" dirty="0" smtClean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Strictly Confidential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5220" y="4556125"/>
            <a:ext cx="2177085" cy="200055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Blue Sky Standard Light" pitchFamily="50" charset="0"/>
                <a:ea typeface="Noto Sans CJK SC Light" panose="020B0300000000000000" pitchFamily="34" charset="-122"/>
                <a:cs typeface="BrownProTT" charset="0"/>
              </a:rPr>
              <a:t>15/11/2016</a:t>
            </a:r>
            <a:endParaRPr lang="en-US" altLang="zh-CN" sz="1600" dirty="0">
              <a:solidFill>
                <a:schemeClr val="bg1"/>
              </a:solidFill>
              <a:latin typeface="Blue Sky Standard Light" pitchFamily="50" charset="0"/>
              <a:ea typeface="Noto Sans CJK SC Light" panose="020B0300000000000000" pitchFamily="34" charset="-122"/>
              <a:cs typeface="BrownProTT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805220" y="5081967"/>
            <a:ext cx="962601" cy="230832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V.##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50457" y="-1"/>
            <a:ext cx="9169400" cy="5715003"/>
            <a:chOff x="-38100" y="-1"/>
            <a:chExt cx="9169400" cy="5715003"/>
          </a:xfrm>
        </p:grpSpPr>
        <p:cxnSp>
          <p:nvCxnSpPr>
            <p:cNvPr id="14" name="Straight Connector 20"/>
            <p:cNvCxnSpPr/>
            <p:nvPr userDrawn="1"/>
          </p:nvCxnSpPr>
          <p:spPr>
            <a:xfrm flipV="1">
              <a:off x="-38100" y="5328606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8"/>
            <p:cNvCxnSpPr/>
            <p:nvPr userDrawn="1"/>
          </p:nvCxnSpPr>
          <p:spPr>
            <a:xfrm>
              <a:off x="-12700" y="1956909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3"/>
            <p:cNvCxnSpPr/>
            <p:nvPr userDrawn="1"/>
          </p:nvCxnSpPr>
          <p:spPr>
            <a:xfrm>
              <a:off x="-38100" y="333679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5"/>
            <p:cNvCxnSpPr/>
            <p:nvPr userDrawn="1"/>
          </p:nvCxnSpPr>
          <p:spPr>
            <a:xfrm flipV="1">
              <a:off x="8362956" y="-1"/>
              <a:ext cx="0" cy="5715002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6"/>
            <p:cNvCxnSpPr/>
            <p:nvPr userDrawn="1"/>
          </p:nvCxnSpPr>
          <p:spPr>
            <a:xfrm flipV="1">
              <a:off x="796917" y="-1"/>
              <a:ext cx="0" cy="5715003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/>
            <p:nvPr userDrawn="1"/>
          </p:nvCxnSpPr>
          <p:spPr>
            <a:xfrm>
              <a:off x="-12700" y="3524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/>
            <p:cNvCxnSpPr/>
            <p:nvPr userDrawn="1"/>
          </p:nvCxnSpPr>
          <p:spPr>
            <a:xfrm>
              <a:off x="-12700" y="7819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84560" y="2631597"/>
            <a:ext cx="6375400" cy="692497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baseline="0">
                <a:solidFill>
                  <a:schemeClr val="accent1"/>
                </a:solidFill>
                <a:latin typeface="Blue Sky Standard Regular" pitchFamily="50" charset="0"/>
                <a:ea typeface="Blue Sky Standard Regular" pitchFamily="50" charset="0"/>
                <a:cs typeface="Blue Sky Standard Regular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dirty="0" smtClean="0"/>
              <a:t>English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8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5589326" cy="438582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400" baseline="0"/>
            </a:lvl1pPr>
            <a:lvl2pPr marL="432000" indent="-216000"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rownProTT Regular Alternate" charset="0"/>
                <a:ea typeface="BrownProTT Regular Alternate" charset="0"/>
                <a:cs typeface="BrownProTT Regular Alternate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15C896E4-9B5A-48DE-8742-28AF6D41C9C7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8399" y="183287"/>
            <a:ext cx="1498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13D4C8"/>
                </a:solidFill>
                <a:latin typeface="Blue Sky Standard Regular"/>
                <a:ea typeface="Blue Sky BetaH" charset="0"/>
                <a:cs typeface="Blue Sky Standard Regular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744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 + Sect No. 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6824" y="183288"/>
            <a:ext cx="7998776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FE77C3B4-FA17-444B-9920-4B121F04392F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52425" y="148588"/>
            <a:ext cx="356462" cy="356462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8463080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52425" y="180967"/>
            <a:ext cx="356462" cy="307777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 i="0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491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 + Sect No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6824" y="183288"/>
            <a:ext cx="7998776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2BFD-696B-49EB-851E-D8A456A5F75F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352425" y="148588"/>
            <a:ext cx="356462" cy="356462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2531310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52425" y="180967"/>
            <a:ext cx="356462" cy="307777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 i="0" baseline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469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342520" y="1322965"/>
            <a:ext cx="252559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301498" y="1322965"/>
            <a:ext cx="2435727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Chart Title</a:t>
            </a:r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259196" y="1322965"/>
            <a:ext cx="2341879" cy="184666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FD0-D796-474E-AA2A-5BEF3C851093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989266"/>
            <a:ext cx="8472225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0777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Oval 24"/>
          <p:cNvSpPr/>
          <p:nvPr userDrawn="1"/>
        </p:nvSpPr>
        <p:spPr>
          <a:xfrm>
            <a:off x="1429506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432681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4404258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407433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257513" y="4573570"/>
            <a:ext cx="342085" cy="342085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7260688" y="4623070"/>
            <a:ext cx="339851" cy="246221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i="0" cap="all" baseline="0">
                <a:solidFill>
                  <a:schemeClr val="accent2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29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text x 2 columns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16475" y="998025"/>
            <a:ext cx="3962399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3963725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/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A95-AE5F-45B0-8309-32183CBDBAA7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V Price Ran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966-FA55-45B8-9127-CB491F542291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87" hasCustomPrompt="1"/>
          </p:nvPr>
        </p:nvSpPr>
        <p:spPr>
          <a:xfrm>
            <a:off x="342900" y="5025010"/>
            <a:ext cx="3995993" cy="92333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6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Source: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4" hasCustomPrompt="1"/>
          </p:nvPr>
        </p:nvSpPr>
        <p:spPr>
          <a:xfrm>
            <a:off x="1687268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05" hasCustomPrompt="1"/>
          </p:nvPr>
        </p:nvSpPr>
        <p:spPr>
          <a:xfrm>
            <a:off x="2597426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06" hasCustomPrompt="1"/>
          </p:nvPr>
        </p:nvSpPr>
        <p:spPr>
          <a:xfrm>
            <a:off x="3507584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07" hasCustomPrompt="1"/>
          </p:nvPr>
        </p:nvSpPr>
        <p:spPr>
          <a:xfrm>
            <a:off x="4417742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08" hasCustomPrompt="1"/>
          </p:nvPr>
        </p:nvSpPr>
        <p:spPr>
          <a:xfrm>
            <a:off x="5327900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09" hasCustomPrompt="1"/>
          </p:nvPr>
        </p:nvSpPr>
        <p:spPr>
          <a:xfrm>
            <a:off x="6238058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10" hasCustomPrompt="1"/>
          </p:nvPr>
        </p:nvSpPr>
        <p:spPr>
          <a:xfrm>
            <a:off x="7148216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11" hasCustomPrompt="1"/>
          </p:nvPr>
        </p:nvSpPr>
        <p:spPr>
          <a:xfrm>
            <a:off x="8058375" y="4169024"/>
            <a:ext cx="659956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ctr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12" hasCustomPrompt="1"/>
          </p:nvPr>
        </p:nvSpPr>
        <p:spPr>
          <a:xfrm>
            <a:off x="344243" y="4169024"/>
            <a:ext cx="935282" cy="123111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None/>
              <a:defRPr sz="8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341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0E17-8704-4952-BE67-9FC29143BCAF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 userDrawn="1">
            <p:ph type="body" sz="half" idx="95" hasCustomPrompt="1"/>
          </p:nvPr>
        </p:nvSpPr>
        <p:spPr>
          <a:xfrm>
            <a:off x="6840555" y="1001324"/>
            <a:ext cx="1965045" cy="184666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0" i="0" baseline="0">
                <a:solidFill>
                  <a:schemeClr val="tx1"/>
                </a:solidFill>
                <a:latin typeface="Blue Sky Standard Regular"/>
                <a:ea typeface="Blue Sky BetaH" charset="0"/>
                <a:cs typeface="Blue Sky Standard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2" name="Text Placeholder 3"/>
          <p:cNvSpPr>
            <a:spLocks noGrp="1"/>
          </p:cNvSpPr>
          <p:nvPr userDrawn="1">
            <p:ph type="body" sz="half" idx="96" hasCustomPrompt="1"/>
          </p:nvPr>
        </p:nvSpPr>
        <p:spPr>
          <a:xfrm>
            <a:off x="7108825" y="1337583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4" name="Text Placeholder 3"/>
          <p:cNvSpPr>
            <a:spLocks noGrp="1"/>
          </p:cNvSpPr>
          <p:nvPr userDrawn="1">
            <p:ph type="body" sz="half" idx="97" hasCustomPrompt="1"/>
          </p:nvPr>
        </p:nvSpPr>
        <p:spPr>
          <a:xfrm>
            <a:off x="7108825" y="1586084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Text</a:t>
            </a:r>
            <a:endParaRPr lang="en-US" dirty="0" smtClean="0"/>
          </a:p>
        </p:txBody>
      </p:sp>
      <p:sp>
        <p:nvSpPr>
          <p:cNvPr id="76" name="Text Placeholder 3"/>
          <p:cNvSpPr>
            <a:spLocks noGrp="1"/>
          </p:cNvSpPr>
          <p:nvPr userDrawn="1">
            <p:ph type="body" sz="half" idx="98" hasCustomPrompt="1"/>
          </p:nvPr>
        </p:nvSpPr>
        <p:spPr>
          <a:xfrm>
            <a:off x="7108825" y="1834585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Text</a:t>
            </a:r>
            <a:endParaRPr lang="en-US" dirty="0" smtClean="0"/>
          </a:p>
        </p:txBody>
      </p:sp>
      <p:sp>
        <p:nvSpPr>
          <p:cNvPr id="78" name="Text Placeholder 3"/>
          <p:cNvSpPr>
            <a:spLocks noGrp="1"/>
          </p:cNvSpPr>
          <p:nvPr userDrawn="1">
            <p:ph type="body" sz="half" idx="99" hasCustomPrompt="1"/>
          </p:nvPr>
        </p:nvSpPr>
        <p:spPr>
          <a:xfrm>
            <a:off x="7108825" y="2083086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846905" y="1315289"/>
            <a:ext cx="195278" cy="1188405"/>
            <a:chOff x="6846905" y="1509760"/>
            <a:chExt cx="195278" cy="1188405"/>
          </a:xfrm>
        </p:grpSpPr>
        <p:sp>
          <p:nvSpPr>
            <p:cNvPr id="71" name="椭圆 52"/>
            <p:cNvSpPr/>
            <p:nvPr userDrawn="1"/>
          </p:nvSpPr>
          <p:spPr>
            <a:xfrm>
              <a:off x="6846905" y="1509760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3" name="椭圆 52"/>
            <p:cNvSpPr/>
            <p:nvPr userDrawn="1"/>
          </p:nvSpPr>
          <p:spPr>
            <a:xfrm>
              <a:off x="6846905" y="1758261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5" name="椭圆 52"/>
            <p:cNvSpPr/>
            <p:nvPr userDrawn="1"/>
          </p:nvSpPr>
          <p:spPr>
            <a:xfrm>
              <a:off x="6846905" y="2006762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7" name="椭圆 52"/>
            <p:cNvSpPr/>
            <p:nvPr userDrawn="1"/>
          </p:nvSpPr>
          <p:spPr>
            <a:xfrm>
              <a:off x="6846905" y="2255263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  <p:sp>
          <p:nvSpPr>
            <p:cNvPr id="79" name="椭圆 52"/>
            <p:cNvSpPr/>
            <p:nvPr userDrawn="1"/>
          </p:nvSpPr>
          <p:spPr>
            <a:xfrm>
              <a:off x="6846905" y="2503765"/>
              <a:ext cx="195278" cy="19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909"/>
              <a:endParaRPr lang="zh-CN" altLang="en-US" sz="720">
                <a:solidFill>
                  <a:srgbClr val="FFFFFF"/>
                </a:solidFill>
                <a:latin typeface="BrownProTT Light" panose="020B0404020101010102" pitchFamily="34" charset="0"/>
              </a:endParaRPr>
            </a:p>
          </p:txBody>
        </p:sp>
      </p:grpSp>
      <p:sp>
        <p:nvSpPr>
          <p:cNvPr id="80" name="Text Placeholder 3"/>
          <p:cNvSpPr>
            <a:spLocks noGrp="1"/>
          </p:cNvSpPr>
          <p:nvPr userDrawn="1">
            <p:ph type="body" sz="half" idx="100" hasCustomPrompt="1"/>
          </p:nvPr>
        </p:nvSpPr>
        <p:spPr>
          <a:xfrm>
            <a:off x="7108825" y="2331588"/>
            <a:ext cx="1696775" cy="153888"/>
          </a:xfrm>
          <a:prstGeom prst="rect">
            <a:avLst/>
          </a:prstGeom>
        </p:spPr>
        <p:txBody>
          <a:bodyPr wrap="square" lIns="0" tIns="0" rIns="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1" name="Text Placeholder 3"/>
          <p:cNvSpPr>
            <a:spLocks noGrp="1"/>
          </p:cNvSpPr>
          <p:nvPr userDrawn="1">
            <p:ph type="body" sz="half" idx="101" hasCustomPrompt="1"/>
          </p:nvPr>
        </p:nvSpPr>
        <p:spPr>
          <a:xfrm>
            <a:off x="6840555" y="2701914"/>
            <a:ext cx="1965045" cy="15388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accent2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Text Placeholder 3"/>
          <p:cNvSpPr>
            <a:spLocks noGrp="1"/>
          </p:cNvSpPr>
          <p:nvPr userDrawn="1">
            <p:ph type="body" sz="half" idx="102" hasCustomPrompt="1"/>
          </p:nvPr>
        </p:nvSpPr>
        <p:spPr>
          <a:xfrm>
            <a:off x="6840555" y="2886483"/>
            <a:ext cx="1965045" cy="15388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baseline="0">
                <a:solidFill>
                  <a:schemeClr val="tx2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6846905" y="3301996"/>
            <a:ext cx="1958695" cy="115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lue Sky Standard Light"/>
                <a:cs typeface="Blue Sky Standard Light"/>
              </a:defRPr>
            </a:lvl1pPr>
            <a:lvl2pPr marL="180000" indent="-180000"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0" indent="0">
              <a:buNone/>
              <a:defRPr sz="1200">
                <a:latin typeface="Blue Sky Standard Light"/>
                <a:cs typeface="Blue Sky Standard Light"/>
              </a:defRPr>
            </a:lvl3pPr>
            <a:lvl4pPr marL="360000" indent="-180000">
              <a:defRPr sz="1200">
                <a:latin typeface="Blue Sky Standard Light"/>
                <a:cs typeface="Blue Sky Standard Light"/>
              </a:defRPr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78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180" y="1004952"/>
            <a:ext cx="8464941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5327" y="190215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9936" y="659286"/>
            <a:ext cx="391100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0" i="0" dirty="0" smtClean="0">
                <a:solidFill>
                  <a:schemeClr val="bg1"/>
                </a:solidFill>
                <a:latin typeface="Blue Sky Standard Regular"/>
                <a:ea typeface="Blue Sky BetaH" charset="0"/>
                <a:cs typeface="Blue Sky Standard Regular"/>
              </a:rPr>
              <a:t>Thank You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0" y="-1"/>
            <a:ext cx="9169400" cy="5715003"/>
            <a:chOff x="-38100" y="-1"/>
            <a:chExt cx="9169400" cy="5715003"/>
          </a:xfrm>
        </p:grpSpPr>
        <p:cxnSp>
          <p:nvCxnSpPr>
            <p:cNvPr id="10" name="Straight Connector 20"/>
            <p:cNvCxnSpPr/>
            <p:nvPr userDrawn="1"/>
          </p:nvCxnSpPr>
          <p:spPr>
            <a:xfrm flipV="1">
              <a:off x="-38100" y="5328606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8"/>
            <p:cNvCxnSpPr/>
            <p:nvPr userDrawn="1"/>
          </p:nvCxnSpPr>
          <p:spPr>
            <a:xfrm>
              <a:off x="-12700" y="1956909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3"/>
            <p:cNvCxnSpPr/>
            <p:nvPr userDrawn="1"/>
          </p:nvCxnSpPr>
          <p:spPr>
            <a:xfrm>
              <a:off x="-38100" y="333679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/>
            <p:cNvCxnSpPr/>
            <p:nvPr userDrawn="1"/>
          </p:nvCxnSpPr>
          <p:spPr>
            <a:xfrm flipV="1">
              <a:off x="8362956" y="-1"/>
              <a:ext cx="0" cy="5715002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 userDrawn="1"/>
          </p:nvCxnSpPr>
          <p:spPr>
            <a:xfrm flipV="1">
              <a:off x="796917" y="-1"/>
              <a:ext cx="0" cy="5715003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"/>
            <p:cNvCxnSpPr/>
            <p:nvPr userDrawn="1"/>
          </p:nvCxnSpPr>
          <p:spPr>
            <a:xfrm>
              <a:off x="-12700" y="3524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 userDrawn="1"/>
          </p:nvCxnSpPr>
          <p:spPr>
            <a:xfrm>
              <a:off x="-12700" y="7819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2" y="4845382"/>
            <a:ext cx="1308108" cy="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x 2 columns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16475" y="998025"/>
            <a:ext cx="3962399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Regular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399" y="998025"/>
            <a:ext cx="3963725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Regular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400" y="183288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2FD95427-0EDE-4902-BAE8-FE23D5301FDA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181" y="1039880"/>
            <a:ext cx="2614350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88603966-C314-41C6-B2BE-F12A7D30997C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267552" y="1039880"/>
            <a:ext cx="2645552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207125" y="1039880"/>
            <a:ext cx="2588720" cy="14619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0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(4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180" y="1029201"/>
            <a:ext cx="1798375" cy="1492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2254" y="190215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A00F270E-5A79-4D80-A59F-1943054F1D2D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2572886" y="1029201"/>
            <a:ext cx="1798375" cy="1492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786592" y="1029201"/>
            <a:ext cx="1798375" cy="1492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7000298" y="1029201"/>
            <a:ext cx="1798375" cy="1492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 i="0">
                <a:latin typeface="Blue Sky Standard Regular"/>
                <a:ea typeface="Blue Sky BetaH" charset="0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2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200" b="0" i="0">
                <a:latin typeface="Blue Sky Standard Light"/>
                <a:ea typeface="Blue Sky BetaH Light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10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vy Opt 6 (inc 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1998" cy="5715000"/>
          </a:xfrm>
          <a:solidFill>
            <a:schemeClr val="bg1">
              <a:lumMod val="75000"/>
            </a:schemeClr>
          </a:solidFill>
          <a:effectLst/>
        </p:spPr>
        <p:txBody>
          <a:bodyPr anchor="ctr" anchorCtr="0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50000"/>
                  </a:schemeClr>
                </a:solidFill>
                <a:latin typeface="Blue Sky Standard Light"/>
                <a:cs typeface="Blue Sky Standard Light"/>
              </a:defRPr>
            </a:lvl1pPr>
          </a:lstStyle>
          <a:p>
            <a:r>
              <a:rPr lang="en-US" dirty="0" smtClean="0"/>
              <a:t>Drag image to here </a:t>
            </a:r>
            <a:br>
              <a:rPr lang="en-US" dirty="0" smtClean="0"/>
            </a:br>
            <a:r>
              <a:rPr lang="en-US" dirty="0" smtClean="0"/>
              <a:t>(960px X 1200px)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75471" y="183288"/>
            <a:ext cx="396463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6EAEB606-5728-4B05-A703-FA0C9533F02C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181" y="998025"/>
            <a:ext cx="3964630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Regular"/>
                <a:cs typeface="Blue Sky Standard Regular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0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2253" y="1004952"/>
            <a:ext cx="5589326" cy="438582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400" baseline="0">
                <a:latin typeface="Blue Sky Standard Light"/>
                <a:cs typeface="Blue Sky Standard Light"/>
              </a:defRPr>
            </a:lvl1pPr>
            <a:lvl2pPr marL="432000" indent="-216000"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/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rownProTT Regular Alternate" charset="0"/>
                <a:ea typeface="BrownProTT Regular Alternate" charset="0"/>
                <a:cs typeface="BrownProTT Regular Alternate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78127B17-1220-4E9E-802F-DC5BA423CEFB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63113" y="183287"/>
            <a:ext cx="1498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0" i="0" dirty="0" smtClean="0">
                <a:solidFill>
                  <a:srgbClr val="13D4C8"/>
                </a:solidFill>
                <a:latin typeface="Blue Sky Standard Regular"/>
                <a:ea typeface="Blue Sky BetaH" charset="0"/>
                <a:cs typeface="Blue Sky Standard Regular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5732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theme" Target="../theme/theme3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077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Slide title 20pt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idx="1"/>
          </p:nvPr>
        </p:nvSpPr>
        <p:spPr>
          <a:xfrm>
            <a:off x="352254" y="1003409"/>
            <a:ext cx="84672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Date Placeholder 9"/>
          <p:cNvSpPr>
            <a:spLocks noGrp="1"/>
          </p:cNvSpPr>
          <p:nvPr>
            <p:ph type="dt" sz="half" idx="2"/>
          </p:nvPr>
        </p:nvSpPr>
        <p:spPr>
          <a:xfrm>
            <a:off x="971550" y="5372921"/>
            <a:ext cx="587892" cy="1255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BetaH Light" charset="0"/>
                <a:ea typeface="Blue Sky BetaH Light" charset="0"/>
                <a:cs typeface="Blue Sky BetaH Light" charset="0"/>
              </a:defRPr>
            </a:lvl1pPr>
          </a:lstStyle>
          <a:p>
            <a:fld id="{84E7C2AA-6CA3-4D87-977B-47BC7721085E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6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48200" y="5372921"/>
            <a:ext cx="20574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BetaH Light" charset="0"/>
                <a:ea typeface="Blue Sky BetaH Light" charset="0"/>
                <a:cs typeface="Blue Sky BetaH Light" charset="0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653584" y="5372921"/>
            <a:ext cx="30861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50" b="0" i="0">
                <a:solidFill>
                  <a:schemeClr val="tx1"/>
                </a:solidFill>
                <a:latin typeface="Blue Sky BetaH Light" charset="0"/>
                <a:ea typeface="Blue Sky BetaH Light" charset="0"/>
                <a:cs typeface="Blue Sky BetaH Light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3" y="5268788"/>
            <a:ext cx="619873" cy="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28" r:id="rId2"/>
    <p:sldLayoutId id="2147483826" r:id="rId3"/>
    <p:sldLayoutId id="2147483829" r:id="rId4"/>
    <p:sldLayoutId id="2147483830" r:id="rId5"/>
    <p:sldLayoutId id="2147483832" r:id="rId6"/>
    <p:sldLayoutId id="2147483827" r:id="rId7"/>
    <p:sldLayoutId id="2147483831" r:id="rId8"/>
    <p:sldLayoutId id="2147483825" r:id="rId9"/>
    <p:sldLayoutId id="2147483836" r:id="rId10"/>
    <p:sldLayoutId id="2147483837" r:id="rId11"/>
    <p:sldLayoutId id="2147483867" r:id="rId12"/>
    <p:sldLayoutId id="2147483864" r:id="rId13"/>
    <p:sldLayoutId id="2147483799" r:id="rId14"/>
    <p:sldLayoutId id="2147483652" r:id="rId15"/>
    <p:sldLayoutId id="2147483679" r:id="rId16"/>
    <p:sldLayoutId id="2147483680" r:id="rId17"/>
    <p:sldLayoutId id="2147483681" r:id="rId18"/>
    <p:sldLayoutId id="2147483796" r:id="rId19"/>
    <p:sldLayoutId id="2147483659" r:id="rId20"/>
    <p:sldLayoutId id="2147483839" r:id="rId21"/>
    <p:sldLayoutId id="2147483676" r:id="rId2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rgbClr val="13D4C8"/>
          </a:solidFill>
          <a:latin typeface="Blue Sky Standard Regular"/>
          <a:ea typeface="Blue Sky BetaH" charset="0"/>
          <a:cs typeface="Blue Sky Standard Regular"/>
        </a:defRPr>
      </a:lvl1pPr>
    </p:titleStyle>
    <p:bodyStyle>
      <a:lvl1pPr marL="216000" indent="-216000" algn="l" defTabSz="457200" rtl="0" eaLnBrk="1" latinLnBrk="0" hangingPunct="1">
        <a:spcBef>
          <a:spcPts val="0"/>
        </a:spcBef>
        <a:spcAft>
          <a:spcPts val="600"/>
        </a:spcAft>
        <a:buClr>
          <a:srgbClr val="13D4C8"/>
        </a:buClr>
        <a:buFont typeface="Arial" charset="0"/>
        <a:buChar char="•"/>
        <a:defRPr sz="1400" b="0" i="0" kern="1200">
          <a:solidFill>
            <a:srgbClr val="3C3C3C"/>
          </a:solidFill>
          <a:latin typeface="Blue Sky Standard Light"/>
          <a:ea typeface="Blue Sky BetaH Light" charset="0"/>
          <a:cs typeface="Blue Sky Standard Light"/>
        </a:defRPr>
      </a:lvl1pPr>
      <a:lvl2pPr marL="432000" indent="-216000" algn="l" defTabSz="457200" rtl="0" eaLnBrk="1" latinLnBrk="0" hangingPunct="1">
        <a:spcBef>
          <a:spcPts val="0"/>
        </a:spcBef>
        <a:spcAft>
          <a:spcPts val="600"/>
        </a:spcAft>
        <a:buClr>
          <a:srgbClr val="13D4C8"/>
        </a:buClr>
        <a:buFont typeface="LucidaGrande" charset="0"/>
        <a:buChar char="-"/>
        <a:defRPr sz="1400" b="0" i="0" kern="1200">
          <a:solidFill>
            <a:srgbClr val="3C3C3C"/>
          </a:solidFill>
          <a:latin typeface="Blue Sky Standard Light"/>
          <a:ea typeface="Blue Sky BetaH Light" charset="0"/>
          <a:cs typeface="Blue Sky Standard Light"/>
        </a:defRPr>
      </a:lvl2pPr>
      <a:lvl3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None/>
        <a:defRPr sz="1400" b="0" i="0" kern="1200">
          <a:solidFill>
            <a:srgbClr val="3C3C3C"/>
          </a:solidFill>
          <a:latin typeface="Blue Sky Standard Light"/>
          <a:ea typeface="Blue Sky BetaH Light" charset="0"/>
          <a:cs typeface="Blue Sky Standard Light"/>
        </a:defRPr>
      </a:lvl3pPr>
      <a:lvl4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None/>
        <a:defRPr sz="1400" b="0" i="0" kern="1200">
          <a:solidFill>
            <a:srgbClr val="3C3C3C"/>
          </a:solidFill>
          <a:latin typeface="Blue Sky Standard Light"/>
          <a:ea typeface="Blue Sky BetaH" charset="0"/>
          <a:cs typeface="Blue Sky Standard Light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None/>
        <a:defRPr sz="1400" b="0" i="0" kern="1200">
          <a:solidFill>
            <a:srgbClr val="3C3C3C"/>
          </a:solidFill>
          <a:latin typeface="Blue Sky Standard Light"/>
          <a:ea typeface="Blue Sky BetaH Light" charset="0"/>
          <a:cs typeface="Blue Sky Standard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540">
          <p15:clr>
            <a:srgbClr val="F26B43"/>
          </p15:clr>
        </p15:guide>
        <p15:guide id="4" orient="horz" pos="3101">
          <p15:clr>
            <a:srgbClr val="F26B43"/>
          </p15:clr>
        </p15:guide>
        <p15:guide id="5" pos="220">
          <p15:clr>
            <a:srgbClr val="F26B43"/>
          </p15:clr>
        </p15:guide>
        <p15:guide id="6" orient="horz" pos="806">
          <p15:clr>
            <a:srgbClr val="F26B43"/>
          </p15:clr>
        </p15:guide>
        <p15:guide id="7" pos="1930">
          <p15:clr>
            <a:srgbClr val="F26B43"/>
          </p15:clr>
        </p15:guide>
        <p15:guide id="8" pos="2024">
          <p15:clr>
            <a:srgbClr val="F26B43"/>
          </p15:clr>
        </p15:guide>
        <p15:guide id="9" pos="3734">
          <p15:clr>
            <a:srgbClr val="F26B43"/>
          </p15:clr>
        </p15:guide>
        <p15:guide id="10" pos="3830">
          <p15:clr>
            <a:srgbClr val="F26B43"/>
          </p15:clr>
        </p15:guide>
        <p15:guide id="11" orient="horz" pos="2922">
          <p15:clr>
            <a:srgbClr val="F26B43"/>
          </p15:clr>
        </p15:guide>
        <p15:guide id="12" pos="2880">
          <p15:clr>
            <a:srgbClr val="F26B43"/>
          </p15:clr>
        </p15:guide>
        <p15:guide id="13" pos="46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53975" y="-1"/>
            <a:ext cx="9197975" cy="5715003"/>
            <a:chOff x="-53975" y="-1"/>
            <a:chExt cx="9197975" cy="5715003"/>
          </a:xfrm>
        </p:grpSpPr>
        <p:cxnSp>
          <p:nvCxnSpPr>
            <p:cNvPr id="26" name="Straight Connector 25"/>
            <p:cNvCxnSpPr/>
            <p:nvPr userDrawn="1"/>
          </p:nvCxnSpPr>
          <p:spPr>
            <a:xfrm flipV="1">
              <a:off x="0" y="5476807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53975" y="103002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0" y="5260975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 userDrawn="1"/>
          </p:nvGrpSpPr>
          <p:grpSpPr>
            <a:xfrm rot="16200000">
              <a:off x="1716092" y="-1363669"/>
              <a:ext cx="5715003" cy="8442339"/>
              <a:chOff x="1145755" y="3027086"/>
              <a:chExt cx="7998243" cy="58723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 flipV="1">
                <a:off x="5144878" y="-384805"/>
                <a:ext cx="0" cy="7998241"/>
              </a:xfrm>
              <a:prstGeom prst="line">
                <a:avLst/>
              </a:prstGeom>
              <a:ln w="127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 flipV="1">
                <a:off x="5144877" y="-972036"/>
                <a:ext cx="0" cy="7998243"/>
              </a:xfrm>
              <a:prstGeom prst="line">
                <a:avLst/>
              </a:prstGeom>
              <a:ln w="127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>
              <a:off x="0" y="2381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0" y="7311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7200" cy="3077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Slide title 20pt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38400" y="988501"/>
            <a:ext cx="84672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Date Placeholder 9"/>
          <p:cNvSpPr>
            <a:spLocks noGrp="1"/>
          </p:cNvSpPr>
          <p:nvPr>
            <p:ph type="dt" sz="half" idx="2"/>
          </p:nvPr>
        </p:nvSpPr>
        <p:spPr>
          <a:xfrm>
            <a:off x="971550" y="5372921"/>
            <a:ext cx="587892" cy="1255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fld id="{D357BCCF-DBAB-474A-9D75-B8D1AD999631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3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48200" y="5372921"/>
            <a:ext cx="20574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3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653584" y="5372921"/>
            <a:ext cx="30861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3" y="5268788"/>
            <a:ext cx="619873" cy="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42" r:id="rId2"/>
    <p:sldLayoutId id="2147483843" r:id="rId3"/>
    <p:sldLayoutId id="2147483844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chemeClr val="accent1"/>
          </a:solidFill>
          <a:latin typeface="Blue Sky Standard Regular"/>
          <a:ea typeface="Blue Sky BetaH" charset="0"/>
          <a:cs typeface="Blue Sky Standard Regular"/>
        </a:defRPr>
      </a:lvl1pPr>
    </p:titleStyle>
    <p:bodyStyle>
      <a:lvl1pPr marL="216000" indent="-216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400" b="0" i="0" kern="1200" baseline="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1pPr>
      <a:lvl2pPr marL="432000" indent="-216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2pPr>
      <a:lvl3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3pPr>
      <a:lvl4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" charset="0"/>
          <a:cs typeface="Blue Sky Standard Light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540">
          <p15:clr>
            <a:srgbClr val="F26B43"/>
          </p15:clr>
        </p15:guide>
        <p15:guide id="2" orient="horz" pos="3101">
          <p15:clr>
            <a:srgbClr val="F26B43"/>
          </p15:clr>
        </p15:guide>
        <p15:guide id="3" pos="220">
          <p15:clr>
            <a:srgbClr val="F26B43"/>
          </p15:clr>
        </p15:guide>
        <p15:guide id="4" orient="horz" pos="806">
          <p15:clr>
            <a:srgbClr val="F26B43"/>
          </p15:clr>
        </p15:guide>
        <p15:guide id="5" pos="1930">
          <p15:clr>
            <a:srgbClr val="F26B43"/>
          </p15:clr>
        </p15:guide>
        <p15:guide id="6" pos="2024">
          <p15:clr>
            <a:srgbClr val="F26B43"/>
          </p15:clr>
        </p15:guide>
        <p15:guide id="7" pos="3734">
          <p15:clr>
            <a:srgbClr val="F26B43"/>
          </p15:clr>
        </p15:guide>
        <p15:guide id="8" pos="3830">
          <p15:clr>
            <a:srgbClr val="F26B43"/>
          </p15:clr>
        </p15:guide>
        <p15:guide id="9" orient="horz" pos="2922">
          <p15:clr>
            <a:srgbClr val="F26B43"/>
          </p15:clr>
        </p15:guide>
        <p15:guide id="10" pos="2880">
          <p15:clr>
            <a:srgbClr val="F26B43"/>
          </p15:clr>
        </p15:guide>
        <p15:guide id="11" pos="46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53975" y="-1"/>
            <a:ext cx="9197975" cy="5715003"/>
            <a:chOff x="-53975" y="-1"/>
            <a:chExt cx="9197975" cy="5715003"/>
          </a:xfrm>
        </p:grpSpPr>
        <p:cxnSp>
          <p:nvCxnSpPr>
            <p:cNvPr id="26" name="Straight Connector 25"/>
            <p:cNvCxnSpPr/>
            <p:nvPr userDrawn="1"/>
          </p:nvCxnSpPr>
          <p:spPr>
            <a:xfrm flipV="1">
              <a:off x="0" y="5476807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53975" y="1030024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0" y="5260975"/>
              <a:ext cx="9144000" cy="0"/>
            </a:xfrm>
            <a:prstGeom prst="line">
              <a:avLst/>
            </a:prstGeom>
            <a:ln w="127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 userDrawn="1"/>
          </p:nvGrpSpPr>
          <p:grpSpPr>
            <a:xfrm rot="16200000">
              <a:off x="1716092" y="-1363669"/>
              <a:ext cx="5715003" cy="8442339"/>
              <a:chOff x="1145755" y="3027086"/>
              <a:chExt cx="7998243" cy="58723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 flipV="1">
                <a:off x="5144878" y="-384805"/>
                <a:ext cx="0" cy="7998241"/>
              </a:xfrm>
              <a:prstGeom prst="line">
                <a:avLst/>
              </a:prstGeom>
              <a:ln w="127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 flipV="1">
                <a:off x="5144877" y="-972036"/>
                <a:ext cx="0" cy="7998243"/>
              </a:xfrm>
              <a:prstGeom prst="line">
                <a:avLst/>
              </a:prstGeom>
              <a:ln w="127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>
              <a:off x="0" y="238192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0" y="731195"/>
              <a:ext cx="9144000" cy="0"/>
            </a:xfrm>
            <a:prstGeom prst="line">
              <a:avLst/>
            </a:prstGeom>
            <a:ln w="1270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114" y="195645"/>
            <a:ext cx="8467200" cy="3077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Slide title 20pt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7828" y="1037929"/>
            <a:ext cx="84672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Date Placeholder 9"/>
          <p:cNvSpPr>
            <a:spLocks noGrp="1"/>
          </p:cNvSpPr>
          <p:nvPr>
            <p:ph type="dt" sz="half" idx="2"/>
          </p:nvPr>
        </p:nvSpPr>
        <p:spPr>
          <a:xfrm>
            <a:off x="971550" y="5372921"/>
            <a:ext cx="587892" cy="1255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fld id="{8CD69F95-2F0F-4AAA-BD6E-6727A8BED02C}" type="datetime1">
              <a:rPr lang="en-GB" altLang="zh-CN" smtClean="0">
                <a:solidFill>
                  <a:srgbClr val="3C3C3C"/>
                </a:solidFill>
              </a:rPr>
              <a:t>28/11/2016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3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48200" y="5372921"/>
            <a:ext cx="20574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 dirty="0">
              <a:solidFill>
                <a:srgbClr val="3C3C3C"/>
              </a:solidFill>
            </a:endParaRPr>
          </a:p>
        </p:txBody>
      </p:sp>
      <p:sp>
        <p:nvSpPr>
          <p:cNvPr id="3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653584" y="5372921"/>
            <a:ext cx="30861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50" b="0" i="0">
                <a:solidFill>
                  <a:schemeClr val="tx1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</a:lstStyle>
          <a:p>
            <a:endParaRPr lang="en-US" dirty="0">
              <a:solidFill>
                <a:srgbClr val="3C3C3C"/>
              </a:solidFill>
            </a:endParaRPr>
          </a:p>
        </p:txBody>
      </p: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3" y="5268788"/>
            <a:ext cx="619873" cy="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3" r:id="rId2"/>
    <p:sldLayoutId id="2147483854" r:id="rId3"/>
    <p:sldLayoutId id="2147483855" r:id="rId4"/>
    <p:sldLayoutId id="2147483857" r:id="rId5"/>
    <p:sldLayoutId id="2147483858" r:id="rId6"/>
    <p:sldLayoutId id="2147483859" r:id="rId7"/>
    <p:sldLayoutId id="2147483860" r:id="rId8"/>
    <p:sldLayoutId id="2147483861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b="0" i="0" kern="1200">
          <a:solidFill>
            <a:schemeClr val="accent1"/>
          </a:solidFill>
          <a:latin typeface="Blue Sky Standard Regular"/>
          <a:ea typeface="Blue Sky BetaH" charset="0"/>
          <a:cs typeface="Blue Sky Standard Regular"/>
        </a:defRPr>
      </a:lvl1pPr>
    </p:titleStyle>
    <p:bodyStyle>
      <a:lvl1pPr marL="216000" indent="-216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400" b="0" i="0" kern="1200" baseline="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1pPr>
      <a:lvl2pPr marL="432000" indent="-216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2pPr>
      <a:lvl3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3pPr>
      <a:lvl4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" charset="0"/>
          <a:cs typeface="Blue Sky Standard Light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None/>
        <a:defRPr sz="1400" b="0" i="0" kern="1200">
          <a:solidFill>
            <a:schemeClr val="tx1"/>
          </a:solidFill>
          <a:latin typeface="Blue Sky Standard Light"/>
          <a:ea typeface="Blue Sky BetaH Light" charset="0"/>
          <a:cs typeface="Blue Sky Standard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540">
          <p15:clr>
            <a:srgbClr val="F26B43"/>
          </p15:clr>
        </p15:guide>
        <p15:guide id="2" orient="horz" pos="3101">
          <p15:clr>
            <a:srgbClr val="F26B43"/>
          </p15:clr>
        </p15:guide>
        <p15:guide id="3" pos="220">
          <p15:clr>
            <a:srgbClr val="F26B43"/>
          </p15:clr>
        </p15:guide>
        <p15:guide id="4" orient="horz" pos="806">
          <p15:clr>
            <a:srgbClr val="F26B43"/>
          </p15:clr>
        </p15:guide>
        <p15:guide id="5" pos="1930">
          <p15:clr>
            <a:srgbClr val="F26B43"/>
          </p15:clr>
        </p15:guide>
        <p15:guide id="6" pos="2024">
          <p15:clr>
            <a:srgbClr val="F26B43"/>
          </p15:clr>
        </p15:guide>
        <p15:guide id="7" pos="3734">
          <p15:clr>
            <a:srgbClr val="F26B43"/>
          </p15:clr>
        </p15:guide>
        <p15:guide id="8" pos="3830">
          <p15:clr>
            <a:srgbClr val="F26B43"/>
          </p15:clr>
        </p15:guide>
        <p15:guide id="9" orient="horz" pos="2922">
          <p15:clr>
            <a:srgbClr val="F26B43"/>
          </p15:clr>
        </p15:guide>
        <p15:guide id="10" pos="2880">
          <p15:clr>
            <a:srgbClr val="F26B43"/>
          </p15:clr>
        </p15:guide>
        <p15:guide id="11" pos="46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nlp.stanford.edu/pubs/sighan2005.pdf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574" y="1405052"/>
            <a:ext cx="7667461" cy="1661993"/>
          </a:xfrm>
        </p:spPr>
        <p:txBody>
          <a:bodyPr/>
          <a:lstStyle/>
          <a:p>
            <a:r>
              <a:rPr lang="en-US" sz="3600" b="1">
                <a:latin typeface="Blue Sky Standard" charset="0"/>
                <a:ea typeface="Blue Sky Standard" charset="0"/>
                <a:cs typeface="Blue Sky Standard" charset="0"/>
              </a:rPr>
              <a:t>Content-based Recommendation for Podcast Items using Natural Language Processing Techniques</a:t>
            </a:r>
            <a:endParaRPr lang="en-US" sz="3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558574" y="4568587"/>
            <a:ext cx="3883171" cy="853158"/>
          </a:xfrm>
          <a:prstGeom prst="rect">
            <a:avLst/>
          </a:prstGeom>
          <a:solidFill>
            <a:srgbClr val="36393F"/>
          </a:solidFill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rPr>
              <a:t>Dr Z. Xing, </a:t>
            </a:r>
            <a:fld id="{A2079D7C-2971-8D42-8343-9FA9771C1ADE}" type="datetime4">
              <a:rPr lang="en-GB" smtClean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rPr>
              <a:pPr/>
              <a:t>28 November 2016</a:t>
            </a:fld>
            <a:endParaRPr lang="en-GB" dirty="0" smtClean="0">
              <a:solidFill>
                <a:schemeClr val="bg1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rPr>
              <a:t>IEEE Big Data 2016</a:t>
            </a:r>
            <a:endParaRPr lang="en-US" dirty="0">
              <a:solidFill>
                <a:schemeClr val="bg1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Use embedding as input feature to other models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329" y="1284051"/>
            <a:ext cx="4633068" cy="3474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6618" y="1070797"/>
                <a:ext cx="3524832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defTabSz="713232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srgbClr val="4D4D4C"/>
                    </a:solidFill>
                    <a:latin typeface="Blue Sky Standard" charset="0"/>
                    <a:ea typeface="Blue Sky Standard" charset="0"/>
                    <a:cs typeface="Blue Sky Standard" charset="0"/>
                  </a:rPr>
                  <a:t>The item embedding/categories can be used as input features to other models</a:t>
                </a:r>
              </a:p>
              <a:p>
                <a:pPr marL="285750" indent="-285750" defTabSz="713232">
                  <a:buFont typeface="Arial" charset="0"/>
                  <a:buChar char="•"/>
                </a:pPr>
                <a:endParaRPr lang="en-US" sz="1600" dirty="0">
                  <a:solidFill>
                    <a:srgbClr val="4D4D4C"/>
                  </a:solidFill>
                  <a:latin typeface="Blue Sky Standard" charset="0"/>
                  <a:ea typeface="Blue Sky Standard" charset="0"/>
                  <a:cs typeface="Blue Sky Standard" charset="0"/>
                </a:endParaRPr>
              </a:p>
              <a:p>
                <a:pPr marL="285750" indent="-285750" defTabSz="713232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srgbClr val="4D4D4C"/>
                    </a:solidFill>
                    <a:latin typeface="Blue Sky Standard" charset="0"/>
                    <a:ea typeface="Blue Sky Standard" charset="0"/>
                    <a:cs typeface="Blue Sky Standard" charset="0"/>
                  </a:rPr>
                  <a:t>Simply example, each podcast item now has a complete feature vector (x): category, duration, upload time, play count</a:t>
                </a:r>
              </a:p>
              <a:p>
                <a:pPr marL="285750" indent="-285750" defTabSz="713232">
                  <a:buFont typeface="Arial" charset="0"/>
                  <a:buChar char="•"/>
                </a:pPr>
                <a:endParaRPr lang="en-US" sz="1600" dirty="0">
                  <a:solidFill>
                    <a:srgbClr val="4D4D4C"/>
                  </a:solidFill>
                  <a:latin typeface="Blue Sky Standard" charset="0"/>
                  <a:ea typeface="Blue Sky Standard" charset="0"/>
                  <a:cs typeface="Blue Sky Standard" charset="0"/>
                </a:endParaRPr>
              </a:p>
              <a:p>
                <a:pPr marL="285750" indent="-285750" defTabSz="713232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srgbClr val="4D4D4C"/>
                    </a:solidFill>
                    <a:latin typeface="Blue Sky Standard" charset="0"/>
                    <a:ea typeface="Blue Sky Standard" charset="0"/>
                    <a:cs typeface="Blue Sky Standard" charset="0"/>
                  </a:rPr>
                  <a:t>For a particular user, we can learn his/her affinity vector (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4D4D4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1600" dirty="0" smtClean="0">
                    <a:solidFill>
                      <a:srgbClr val="4D4D4C"/>
                    </a:solidFill>
                    <a:latin typeface="Blue Sky Standard" charset="0"/>
                    <a:ea typeface="Blue Sky Standard" charset="0"/>
                    <a:cs typeface="Blue Sky Standard" charset="0"/>
                  </a:rPr>
                  <a:t>) using regression</a:t>
                </a:r>
              </a:p>
              <a:p>
                <a:pPr marL="285750" indent="-285750" defTabSz="713232">
                  <a:buFont typeface="Arial" charset="0"/>
                  <a:buChar char="•"/>
                </a:pPr>
                <a:endParaRPr lang="en-US" sz="1600" dirty="0">
                  <a:solidFill>
                    <a:srgbClr val="4D4D4C"/>
                  </a:solidFill>
                  <a:latin typeface="Blue Sky Standard" charset="0"/>
                  <a:ea typeface="Blue Sky Standard" charset="0"/>
                  <a:cs typeface="Blue Sky Standard" charset="0"/>
                </a:endParaRPr>
              </a:p>
              <a:p>
                <a:pPr marL="285750" indent="-285750" defTabSz="713232">
                  <a:buFont typeface="Arial" charset="0"/>
                  <a:buChar char="•"/>
                </a:pPr>
                <a:endParaRPr lang="en-US" sz="1600" dirty="0" smtClean="0">
                  <a:solidFill>
                    <a:srgbClr val="4D4D4C"/>
                  </a:solidFill>
                  <a:latin typeface="Blue Sky Standard" charset="0"/>
                  <a:ea typeface="Blue Sky Standard" charset="0"/>
                  <a:cs typeface="Blue Sky Standard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8" y="1070797"/>
                <a:ext cx="3524832" cy="3693319"/>
              </a:xfrm>
              <a:prstGeom prst="rect">
                <a:avLst/>
              </a:prstGeom>
              <a:blipFill rotWithShape="0">
                <a:blip r:embed="rId4"/>
                <a:stretch>
                  <a:fillRect l="-3287" t="-1815" r="-3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13300" y="4472938"/>
                <a:ext cx="4144003" cy="419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713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  <m:t>𝑢𝑠𝑒𝑟</m:t>
                          </m:r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  <m:t>𝑖𝑛𝑡𝑒𝑟𝑎𝑐𝑡𝑖𝑜𝑛</m:t>
                          </m:r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4D4D4C"/>
                                  </a:solidFill>
                                  <a:latin typeface="Cambria Math" charset="0"/>
                                  <a:ea typeface="BrownStd Light" charset="0"/>
                                  <a:cs typeface="BrownStd Light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rgbClr val="4D4D4C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BrownStd Light" charset="0"/>
                              <a:cs typeface="BrownStd Light" charset="0"/>
                            </a:rPr>
                            <m:t>𝑢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4D4D4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4D4D4C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rgbClr val="4D4D4C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 smtClean="0">
                              <a:solidFill>
                                <a:srgbClr val="4D4D4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rgbClr val="4D4D4C"/>
                  </a:solidFill>
                  <a:latin typeface="BrownStd Light" charset="0"/>
                  <a:ea typeface="BrownStd Light" charset="0"/>
                  <a:cs typeface="BrownStd Light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0" y="4472938"/>
                <a:ext cx="4144003" cy="4196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856051" y="2441643"/>
            <a:ext cx="21692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600" dirty="0" smtClean="0">
                <a:solidFill>
                  <a:srgbClr val="4D4D4C"/>
                </a:solidFill>
                <a:latin typeface="BrownStd Light" charset="0"/>
                <a:ea typeface="BrownStd Light" charset="0"/>
                <a:cs typeface="BrownStd Light" charset="0"/>
              </a:rPr>
              <a:t>note: AUC is close to perfect, because user’s uploaded items are relatively easy to predict</a:t>
            </a:r>
          </a:p>
        </p:txBody>
      </p:sp>
    </p:spTree>
    <p:extLst>
      <p:ext uri="{BB962C8B-B14F-4D97-AF65-F5344CB8AC3E}">
        <p14:creationId xmlns:p14="http://schemas.microsoft.com/office/powerpoint/2010/main" val="8500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Conclusions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040" y="1029527"/>
            <a:ext cx="7613921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2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We are still investigating on producing item-to-item similarities rather than just classifying items into categories, sub-categories, hot topics, such as using bipartite maximum weighted graph matching (“assignment problem”)</a:t>
            </a:r>
          </a:p>
          <a:p>
            <a:pPr marL="285750" indent="-285750" defTabSz="713232">
              <a:buFont typeface="Arial" charset="0"/>
              <a:buChar char="•"/>
            </a:pPr>
            <a:endParaRPr lang="en-US" sz="24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en-US" sz="2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Some other unsupervised deep learning </a:t>
            </a:r>
            <a:r>
              <a:rPr lang="en-US" sz="24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algorithm that learns vector representations for </a:t>
            </a:r>
            <a:r>
              <a:rPr lang="en-US" sz="2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variable length </a:t>
            </a:r>
            <a:r>
              <a:rPr lang="en-US" sz="24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pieces of texts such as sentences and </a:t>
            </a:r>
            <a:r>
              <a:rPr lang="en-US" sz="2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documents, Paragraph Vectors, etc. </a:t>
            </a:r>
            <a:endParaRPr lang="en-US" sz="24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endParaRPr lang="en-US" sz="24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1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Backup slides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5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Content based </a:t>
            </a:r>
            <a:r>
              <a:rPr lang="en-US" sz="2400" b="1" dirty="0" smtClean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recommendation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35" y="856890"/>
            <a:ext cx="81420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We can also recommend similar/best matched podcast items using </a:t>
            </a:r>
            <a:r>
              <a:rPr lang="en-US" sz="1600" b="1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bipartite maximum weighted graph matching</a:t>
            </a: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 algorithm (“assignment problem”)</a:t>
            </a: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endParaRPr lang="en-US" sz="16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2586" y="1746676"/>
            <a:ext cx="4325202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altLang="zh-CN" sz="1600" dirty="0" smtClean="0">
                <a:solidFill>
                  <a:srgbClr val="4D4D4C"/>
                </a:solidFill>
                <a:latin typeface="Calibri"/>
                <a:ea typeface="宋体" charset="-122"/>
              </a:rPr>
              <a:t>We can find the best matched podcast items:</a:t>
            </a:r>
          </a:p>
          <a:p>
            <a:pPr defTabSz="713232"/>
            <a:endParaRPr lang="en-US" altLang="zh-CN" sz="1000" dirty="0" smtClean="0">
              <a:solidFill>
                <a:srgbClr val="4D4D4C"/>
              </a:solidFill>
              <a:latin typeface="Calibri"/>
              <a:ea typeface="宋体" charset="-122"/>
            </a:endParaRPr>
          </a:p>
          <a:p>
            <a:pPr defTabSz="713232"/>
            <a:r>
              <a:rPr lang="en-US" altLang="zh-CN" sz="1400" dirty="0" smtClean="0">
                <a:solidFill>
                  <a:srgbClr val="4D4D4C"/>
                </a:solidFill>
                <a:latin typeface="Calibri"/>
                <a:ea typeface="宋体" charset="-122"/>
              </a:rPr>
              <a:t>- </a:t>
            </a:r>
            <a:r>
              <a:rPr lang="en-US" altLang="zh-CN" sz="1400" dirty="0">
                <a:solidFill>
                  <a:srgbClr val="4D4D4C"/>
                </a:solidFill>
                <a:latin typeface="Calibri"/>
                <a:ea typeface="宋体" charset="-122"/>
              </a:rPr>
              <a:t>【 </a:t>
            </a:r>
            <a:r>
              <a:rPr lang="zh-CN" altLang="en-US" sz="1400" dirty="0">
                <a:solidFill>
                  <a:srgbClr val="4D4D4C"/>
                </a:solidFill>
                <a:latin typeface="Calibri"/>
                <a:ea typeface="宋体" charset="-122"/>
              </a:rPr>
              <a:t>投资 理财 </a:t>
            </a:r>
            <a:r>
              <a:rPr lang="en-US" altLang="zh-CN" sz="1400" dirty="0">
                <a:solidFill>
                  <a:srgbClr val="4D4D4C"/>
                </a:solidFill>
                <a:latin typeface="Calibri"/>
                <a:ea typeface="宋体" charset="-122"/>
              </a:rPr>
              <a:t>21 】 G20 </a:t>
            </a:r>
            <a:r>
              <a:rPr lang="zh-CN" altLang="en-US" sz="1400" dirty="0">
                <a:solidFill>
                  <a:srgbClr val="4D4D4C"/>
                </a:solidFill>
                <a:latin typeface="Calibri"/>
                <a:ea typeface="宋体" charset="-122"/>
              </a:rPr>
              <a:t>、 美国 大选 、 深港 通 等 国内外 形势 对 投资 市场 的 影响 </a:t>
            </a:r>
            <a:r>
              <a:rPr lang="en-US" altLang="zh-CN" sz="1400" b="1" dirty="0" smtClean="0">
                <a:solidFill>
                  <a:srgbClr val="7030A0"/>
                </a:solidFill>
                <a:latin typeface="Calibri"/>
                <a:ea typeface="宋体" charset="-122"/>
              </a:rPr>
              <a:t>matching score: 3.46</a:t>
            </a:r>
            <a:r>
              <a:rPr lang="en-US" altLang="zh-CN" sz="1400" dirty="0" smtClean="0">
                <a:solidFill>
                  <a:srgbClr val="4D4D4C"/>
                </a:solidFill>
                <a:latin typeface="Calibri"/>
                <a:ea typeface="宋体" charset="-122"/>
              </a:rPr>
              <a:t> </a:t>
            </a:r>
            <a:endParaRPr lang="en-US" sz="1400" dirty="0">
              <a:solidFill>
                <a:srgbClr val="4D4D4C"/>
              </a:solidFill>
              <a:latin typeface="Calibri"/>
            </a:endParaRPr>
          </a:p>
          <a:p>
            <a:pPr defTabSz="713232"/>
            <a:r>
              <a:rPr lang="en-US" altLang="zh-CN" sz="1400" dirty="0" smtClean="0">
                <a:solidFill>
                  <a:srgbClr val="4D4D4C"/>
                </a:solidFill>
                <a:latin typeface="Calibri"/>
                <a:ea typeface="宋体" charset="-122"/>
              </a:rPr>
              <a:t> </a:t>
            </a:r>
            <a:endParaRPr lang="en-US" sz="1400" dirty="0">
              <a:solidFill>
                <a:srgbClr val="4D4D4C"/>
              </a:solidFill>
              <a:latin typeface="Calibri"/>
            </a:endParaRPr>
          </a:p>
          <a:p>
            <a:pPr defTabSz="713232"/>
            <a:endParaRPr lang="en-US" altLang="zh-CN" sz="1400" dirty="0" smtClean="0">
              <a:solidFill>
                <a:srgbClr val="4D4D4C"/>
              </a:solidFill>
              <a:latin typeface="Calibri"/>
              <a:ea typeface="宋体" charset="-122"/>
            </a:endParaRPr>
          </a:p>
          <a:p>
            <a:pPr defTabSz="713232"/>
            <a:r>
              <a:rPr lang="en-US" altLang="zh-CN" sz="1400" dirty="0" smtClean="0">
                <a:solidFill>
                  <a:srgbClr val="4D4D4C"/>
                </a:solidFill>
                <a:latin typeface="Calibri"/>
                <a:ea typeface="宋体" charset="-122"/>
              </a:rPr>
              <a:t>-   </a:t>
            </a:r>
            <a:r>
              <a:rPr lang="zh-CN" altLang="en-US" sz="1400" dirty="0" smtClean="0">
                <a:solidFill>
                  <a:srgbClr val="4D4D4C"/>
                </a:solidFill>
                <a:latin typeface="Calibri"/>
                <a:ea typeface="宋体" charset="-122"/>
              </a:rPr>
              <a:t>中 </a:t>
            </a:r>
            <a:r>
              <a:rPr lang="zh-CN" altLang="en-US" sz="1400" dirty="0">
                <a:solidFill>
                  <a:srgbClr val="4D4D4C"/>
                </a:solidFill>
                <a:latin typeface="Calibri"/>
                <a:ea typeface="宋体" charset="-122"/>
              </a:rPr>
              <a:t>美 情结 ： 特朗普 当选 对 中国 是 最 好 选择 吗 </a:t>
            </a:r>
            <a:r>
              <a:rPr lang="en-US" altLang="zh-CN" sz="1400" b="1" dirty="0" smtClean="0">
                <a:solidFill>
                  <a:srgbClr val="7030A0"/>
                </a:solidFill>
                <a:latin typeface="Calibri"/>
                <a:ea typeface="宋体" charset="-122"/>
              </a:rPr>
              <a:t>matching score: 3.04</a:t>
            </a:r>
            <a:endParaRPr lang="en-US" altLang="zh-CN" sz="1400" b="1" dirty="0">
              <a:solidFill>
                <a:srgbClr val="7030A0"/>
              </a:solidFill>
              <a:latin typeface="Calibri"/>
              <a:ea typeface="宋体" charset="-122"/>
            </a:endParaRPr>
          </a:p>
          <a:p>
            <a:pPr defTabSz="713232"/>
            <a:endParaRPr lang="en-US" sz="1400" dirty="0">
              <a:solidFill>
                <a:srgbClr val="4D4D4C"/>
              </a:solidFill>
              <a:latin typeface="Calibri"/>
            </a:endParaRPr>
          </a:p>
          <a:p>
            <a:pPr defTabSz="713232"/>
            <a:r>
              <a:rPr lang="is-IS" sz="1400" dirty="0" smtClean="0">
                <a:solidFill>
                  <a:srgbClr val="4D4D4C"/>
                </a:solidFill>
                <a:latin typeface="Calibri"/>
              </a:rPr>
              <a:t>….........</a:t>
            </a:r>
            <a:endParaRPr lang="en-US" sz="1400" dirty="0" smtClean="0">
              <a:solidFill>
                <a:srgbClr val="4D4D4C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8352" y="2081939"/>
            <a:ext cx="1820720" cy="2328626"/>
            <a:chOff x="520222" y="1669442"/>
            <a:chExt cx="1820719" cy="2462213"/>
          </a:xfrm>
        </p:grpSpPr>
        <p:sp>
          <p:nvSpPr>
            <p:cNvPr id="26" name="TextBox 25"/>
            <p:cNvSpPr txBox="1"/>
            <p:nvPr/>
          </p:nvSpPr>
          <p:spPr>
            <a:xfrm>
              <a:off x="520222" y="2068333"/>
              <a:ext cx="64674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大选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胜利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对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中国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影响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BrownStd Light" charset="0"/>
                <a:ea typeface="BrownStd Light" charset="0"/>
                <a:cs typeface="BrownStd Light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94197" y="1669442"/>
              <a:ext cx="646744" cy="2462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中 美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情结  特朗普 当选 对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中国 是 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Calibri"/>
                <a:ea typeface="宋体" charset="-122"/>
              </a:endParaRPr>
            </a:p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C"/>
                  </a:solidFill>
                  <a:effectLst/>
                  <a:uLnTx/>
                  <a:uFillTx/>
                  <a:latin typeface="Calibri"/>
                  <a:ea typeface="宋体" charset="-122"/>
                </a:rPr>
                <a:t>最 好 选择 吗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BrownStd Light" charset="0"/>
                <a:ea typeface="BrownStd Light" charset="0"/>
                <a:cs typeface="BrownStd Light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4147" y="2201130"/>
              <a:ext cx="760050" cy="84869"/>
            </a:xfrm>
            <a:prstGeom prst="straightConnector1">
              <a:avLst/>
            </a:prstGeom>
            <a:noFill/>
            <a:ln w="38100" cap="flat" cmpd="sng" algn="ctr">
              <a:solidFill>
                <a:srgbClr val="2BD8CE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 flipV="1">
              <a:off x="934147" y="1837258"/>
              <a:ext cx="760050" cy="1063291"/>
            </a:xfrm>
            <a:prstGeom prst="straightConnector1">
              <a:avLst/>
            </a:prstGeom>
            <a:noFill/>
            <a:ln w="38100" cap="flat" cmpd="sng" algn="ctr">
              <a:solidFill>
                <a:srgbClr val="2BD8CE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934147" y="2900548"/>
              <a:ext cx="703397" cy="167817"/>
            </a:xfrm>
            <a:prstGeom prst="straightConnector1">
              <a:avLst/>
            </a:prstGeom>
            <a:noFill/>
            <a:ln w="38100" cap="flat" cmpd="sng" algn="ctr">
              <a:solidFill>
                <a:srgbClr val="2BD8CE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>
              <a:off x="960408" y="3180512"/>
              <a:ext cx="733789" cy="582921"/>
            </a:xfrm>
            <a:prstGeom prst="straightConnector1">
              <a:avLst/>
            </a:prstGeom>
            <a:noFill/>
            <a:ln w="38100" cap="flat" cmpd="sng" algn="ctr">
              <a:solidFill>
                <a:srgbClr val="2BD8CE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08155" y="2526672"/>
            <a:ext cx="2425905" cy="15096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133086" y="4133443"/>
            <a:ext cx="39743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- here the weights of edges are similarities of two word vectors, that belong to the two parties: “agents” and “tasks” in a typical “assignment” problem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441" y="1586386"/>
            <a:ext cx="8805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40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source podcast</a:t>
            </a:r>
            <a:endParaRPr lang="en-US" sz="14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5417" y="1562513"/>
            <a:ext cx="8805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matched</a:t>
            </a:r>
          </a:p>
          <a:p>
            <a:pPr defTabSz="713232"/>
            <a:r>
              <a:rPr lang="en-US" sz="14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podcast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60591" y="4527179"/>
            <a:ext cx="14285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2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Trump as president is good or bad for China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29083" y="2665044"/>
            <a:ext cx="39799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2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- Election influences </a:t>
            </a:r>
            <a:r>
              <a:rPr lang="en-US" sz="120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on domestic investment </a:t>
            </a:r>
            <a:r>
              <a:rPr lang="en-US" sz="12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market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082" y="3461296"/>
            <a:ext cx="3678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2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- </a:t>
            </a:r>
            <a:r>
              <a:rPr lang="en-US" sz="12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Trump as president is good or bad for China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6098" y="3891384"/>
            <a:ext cx="8980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Blue Sky Standard" charset="0"/>
                <a:ea typeface="Blue Sky Standard" charset="0"/>
                <a:cs typeface="Blue Sky Standard" charset="0"/>
              </a:rPr>
              <a:t>E</a:t>
            </a:r>
            <a:r>
              <a:rPr lang="en-US" sz="1200" b="0" i="0" dirty="0" smtClean="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rPr>
              <a:t>lection influences on China</a:t>
            </a:r>
          </a:p>
        </p:txBody>
      </p:sp>
    </p:spTree>
    <p:extLst>
      <p:ext uri="{BB962C8B-B14F-4D97-AF65-F5344CB8AC3E}">
        <p14:creationId xmlns:p14="http://schemas.microsoft.com/office/powerpoint/2010/main" val="2496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469" y="994850"/>
            <a:ext cx="843013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685800">
              <a:buFont typeface="Arial" charset="0"/>
              <a:buChar char="•"/>
            </a:pPr>
            <a:r>
              <a:rPr lang="en-US" sz="160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Both the volume and heterogeneity of podcast content is extremely huge, which makes it operationally difficult to manually categorize or tag the items, thus manage them in a system for users to discover  (user-friendly).</a:t>
            </a:r>
          </a:p>
          <a:p>
            <a:pPr marL="285750" lvl="0" indent="-285750" defTabSz="685800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lvl="0" indent="-285750" defTabSz="685800">
              <a:buFont typeface="Arial" charset="0"/>
              <a:buChar char="•"/>
            </a:pPr>
            <a:r>
              <a:rPr lang="en-US" sz="16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Unlike traditional MP3 format of music, where there is complete ID3 meta-data such as artist, genre, year of release, etc., podcast items usually do not have a complete set of features. However there are a lot of textual signals that we could utilize to shed lights on the content of the item</a:t>
            </a:r>
          </a:p>
          <a:p>
            <a:pPr marL="285750" lvl="0" indent="-285750" defTabSz="685800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lvl="0" indent="-285750" defTabSz="685800">
              <a:buFont typeface="Arial" charset="0"/>
              <a:buChar char="•"/>
            </a:pPr>
            <a:r>
              <a:rPr lang="en-US" sz="16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Subtleties, relationship of text/words can be conveyed in a mathematical format of word vectors, denoted as “</a:t>
            </a:r>
            <a:r>
              <a:rPr lang="en-US" sz="1600" b="1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embedding</a:t>
            </a:r>
            <a:r>
              <a:rPr lang="en-US" sz="16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” in NLP field, both semantically and syntactically. </a:t>
            </a:r>
          </a:p>
          <a:p>
            <a:pPr marL="285750" lvl="0" indent="-285750" defTabSz="685800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lvl="0" indent="-285750" defTabSz="685800">
              <a:buFont typeface="Arial" charset="0"/>
              <a:buChar char="•"/>
            </a:pPr>
            <a:r>
              <a:rPr lang="en-US" sz="1600" dirty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Here we built a tool for managing/recommending, specifically, large-scale Chinese podcast items using textual signals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Introduction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0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Textual signals in podcast data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335" y="1089498"/>
            <a:ext cx="420234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rPr>
              <a:t>Various textual signals can be utilized to predict the content of podcast items such as news, series of show, finance, IT, etc.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rPr>
              <a:t>We have tried signals such as tags, keywords, title, introduction paragraph, nickname of announcer and album title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Blue Sky Standard" charset="0"/>
                <a:ea typeface="Blue Sky Standard" charset="0"/>
                <a:cs typeface="Blue Sky Standard" charset="0"/>
              </a:rPr>
              <a:t>Since Chinese words are not separated by spaces, we had to run Conditional Random Field (CRF) tokenizer to segment the sentences into words</a:t>
            </a:r>
            <a:endParaRPr lang="en-US" sz="1600" dirty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b="0" i="0" dirty="0" smtClean="0">
              <a:solidFill>
                <a:schemeClr val="tx1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54" y="1031376"/>
            <a:ext cx="4139248" cy="3751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129" y="4646523"/>
            <a:ext cx="39202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Huihsin Tseng, Pichuan Chang, Galen Andrew, Daniel Jurafsky and Christopher Manning. 2005. 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 Conditional Random Field Word Segmenter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In Fourth SIGHAN Workshop on Chinese Language Processing</a:t>
            </a:r>
            <a:endParaRPr lang="en-US" sz="1000" b="0" i="0" dirty="0" smtClean="0">
              <a:solidFill>
                <a:schemeClr val="bg1">
                  <a:lumMod val="50000"/>
                </a:schemeClr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Skip-gram word model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90" y="3003007"/>
            <a:ext cx="1458697" cy="784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97" y="1045534"/>
            <a:ext cx="3172645" cy="3458183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310175" y="903929"/>
            <a:ext cx="4734745" cy="2708434"/>
          </a:xfrm>
          <a:prstGeom prst="rect">
            <a:avLst/>
          </a:prstGeom>
        </p:spPr>
        <p:txBody>
          <a:bodyPr/>
          <a:lstStyle>
            <a:lvl1pPr marL="216000" indent="-21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Arial" charset="0"/>
              <a:buChar char="•"/>
              <a:defRPr sz="1400" b="0" i="0" kern="1200">
                <a:solidFill>
                  <a:srgbClr val="3C3C3C"/>
                </a:solidFill>
                <a:latin typeface="Blue Sky Standard Light"/>
                <a:ea typeface="Blue Sky BetaH Light" charset="0"/>
                <a:cs typeface="Blue Sky Standard Light"/>
              </a:defRPr>
            </a:lvl1pPr>
            <a:lvl2pPr marL="432000" indent="-216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13D4C8"/>
              </a:buClr>
              <a:buFont typeface="LucidaGrande" charset="0"/>
              <a:buChar char="-"/>
              <a:defRPr sz="1400" b="0" i="0" kern="1200">
                <a:solidFill>
                  <a:srgbClr val="3C3C3C"/>
                </a:solidFill>
                <a:latin typeface="Blue Sky Standard Light"/>
                <a:ea typeface="Blue Sky BetaH Light" charset="0"/>
                <a:cs typeface="Blue Sky Standard Light"/>
              </a:defRPr>
            </a:lvl2pPr>
            <a:lvl3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b="0" i="0" kern="1200">
                <a:solidFill>
                  <a:srgbClr val="3C3C3C"/>
                </a:solidFill>
                <a:latin typeface="Blue Sky Standard Light"/>
                <a:ea typeface="Blue Sky BetaH Light" charset="0"/>
                <a:cs typeface="Blue Sky Standard Light"/>
              </a:defRPr>
            </a:lvl3pPr>
            <a:lvl4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b="0" i="0" kern="1200">
                <a:solidFill>
                  <a:srgbClr val="3C3C3C"/>
                </a:solidFill>
                <a:latin typeface="Blue Sky Standard Light"/>
                <a:ea typeface="Blue Sky BetaH" charset="0"/>
                <a:cs typeface="Blue Sky Standard Light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b="0" i="0" kern="1200">
                <a:solidFill>
                  <a:srgbClr val="3C3C3C"/>
                </a:solidFill>
                <a:latin typeface="Blue Sky Standard Light"/>
                <a:ea typeface="Blue Sky BetaH Light" charset="0"/>
                <a:cs typeface="Blue Sky Standard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1600" dirty="0" smtClean="0">
                <a:latin typeface="Blue Sky Standard" charset="0"/>
                <a:ea typeface="Blue Sky Standard" charset="0"/>
                <a:cs typeface="Blue Sky Standard" charset="0"/>
              </a:rPr>
              <a:t>Optimizing for the conditional probability</a:t>
            </a:r>
          </a:p>
          <a:p>
            <a:pPr marL="457200" indent="-457200"/>
            <a:endParaRPr lang="en-US" sz="1600" dirty="0" smtClean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457200" indent="-457200"/>
            <a:r>
              <a:rPr lang="en-US" sz="1600" dirty="0" smtClean="0">
                <a:latin typeface="Blue Sky Standard" charset="0"/>
                <a:ea typeface="Blue Sky Standard" charset="0"/>
                <a:cs typeface="Blue Sky Standard" charset="0"/>
              </a:rPr>
              <a:t>Three-layer neural network implementation: input layer one-hot encoded, linear propagation to hidden layer, sum over all prediction errors on all context words at output layer</a:t>
            </a:r>
          </a:p>
          <a:p>
            <a:pPr marL="457200" indent="-457200"/>
            <a:endParaRPr lang="en-US" sz="1600" dirty="0" smtClean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457200" indent="-457200"/>
            <a:endParaRPr lang="en-US" sz="1600" dirty="0" smtClean="0"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766662" y="1291636"/>
            <a:ext cx="1490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context 1</a:t>
            </a:r>
            <a:endParaRPr lang="en-US" sz="1600" b="0" i="0" dirty="0" smtClean="0">
              <a:solidFill>
                <a:srgbClr val="FF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566102" y="2661981"/>
            <a:ext cx="1412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Blue Sky Standard" charset="0"/>
                <a:ea typeface="Blue Sky Standard" charset="0"/>
                <a:cs typeface="Blue Sky Standard" charset="0"/>
              </a:rPr>
              <a:t>word</a:t>
            </a:r>
            <a:endParaRPr lang="en-US" sz="1600" b="0" i="0" dirty="0" smtClean="0">
              <a:solidFill>
                <a:srgbClr val="0070C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816602" y="1406452"/>
            <a:ext cx="25263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“weights-sharing”</a:t>
            </a:r>
            <a:endParaRPr lang="en-US" sz="1600" b="0" i="0" dirty="0" smtClean="0">
              <a:solidFill>
                <a:srgbClr val="FF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766662" y="2598761"/>
            <a:ext cx="1490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context 2</a:t>
            </a:r>
            <a:endParaRPr lang="en-US" sz="1600" b="0" i="0" dirty="0" smtClean="0">
              <a:solidFill>
                <a:srgbClr val="FF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7766662" y="3764487"/>
            <a:ext cx="14908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context C</a:t>
            </a:r>
            <a:endParaRPr lang="en-US" sz="1600" b="0" i="0" dirty="0" smtClean="0">
              <a:solidFill>
                <a:srgbClr val="FF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71044" y="1458298"/>
            <a:ext cx="2175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p(</a:t>
            </a:r>
            <a:r>
              <a:rPr lang="en-US" sz="1600" b="1" dirty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context </a:t>
            </a:r>
            <a:r>
              <a:rPr lang="en-US" sz="1600" b="1" dirty="0" smtClean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|</a:t>
            </a:r>
            <a:r>
              <a:rPr lang="en-US" sz="1600" b="1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 </a:t>
            </a:r>
            <a:r>
              <a:rPr lang="is-IS" sz="1600" b="1" dirty="0" smtClean="0">
                <a:solidFill>
                  <a:srgbClr val="0070C0"/>
                </a:solidFill>
                <a:latin typeface="Blue Sky Standard" charset="0"/>
                <a:ea typeface="Blue Sky Standard" charset="0"/>
                <a:cs typeface="Blue Sky Standard" charset="0"/>
              </a:rPr>
              <a:t>word </a:t>
            </a:r>
            <a:r>
              <a:rPr lang="is-IS" sz="1600" b="1" dirty="0" smtClean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)</a:t>
            </a:r>
            <a:endParaRPr lang="en-US" sz="1600" b="0" i="0" dirty="0" smtClean="0">
              <a:solidFill>
                <a:srgbClr val="00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47" y="3850871"/>
            <a:ext cx="3117485" cy="4514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5563" y="4495871"/>
            <a:ext cx="82101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Blue Sky Standard" charset="0"/>
                <a:ea typeface="Blue Sky Standard" charset="0"/>
                <a:cs typeface="Blue Sky Standard" charset="0"/>
              </a:rPr>
              <a:t>W</a:t>
            </a:r>
            <a:r>
              <a:rPr lang="en-US" sz="1600" b="0" i="0" dirty="0" smtClean="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rPr>
              <a:t>e have to go through every single word in the vocabulary to update the input/output vector W/W</a:t>
            </a:r>
            <a:r>
              <a:rPr lang="zh-CN" altLang="en-US" sz="1600" baseline="30000" smtClean="0">
                <a:latin typeface="Blue Sky Standard" charset="0"/>
                <a:ea typeface="Blue Sky Standard" charset="0"/>
                <a:cs typeface="Blue Sky Standard" charset="0"/>
              </a:rPr>
              <a:t>’</a:t>
            </a:r>
            <a:r>
              <a:rPr lang="en-US" sz="1600" baseline="30000" dirty="0" smtClean="0">
                <a:latin typeface="Blue Sky Standard" charset="0"/>
                <a:ea typeface="Blue Sky Standard" charset="0"/>
                <a:cs typeface="Blue Sky Standard" charset="0"/>
              </a:rPr>
              <a:t> </a:t>
            </a:r>
            <a:r>
              <a:rPr lang="en-US" sz="1600" dirty="0" smtClean="0">
                <a:latin typeface="Blue Sky Standard" charset="0"/>
                <a:ea typeface="Blue Sky Standard" charset="0"/>
                <a:cs typeface="Blue Sky Standard" charset="0"/>
              </a:rPr>
              <a:t>for each training instance</a:t>
            </a:r>
            <a:endParaRPr lang="en-US" sz="1600" b="0" i="0" dirty="0" smtClean="0">
              <a:solidFill>
                <a:schemeClr val="tx1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Negative sampling idea – word2vec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334136" y="943769"/>
            <a:ext cx="796355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BrownProTT Light" charset="0"/>
                <a:ea typeface="BrownProTT Light" charset="0"/>
                <a:cs typeface="BrownProTT Light" charset="0"/>
              </a:defRPr>
            </a:lvl1pPr>
            <a:lvl2pPr marL="360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LucidaGrande" charset="0"/>
              <a:buChar char="•"/>
              <a:defRPr sz="3200" b="0" i="0" kern="1200">
                <a:solidFill>
                  <a:schemeClr val="tx1"/>
                </a:solidFill>
                <a:latin typeface="BrownProTT Light" charset="0"/>
                <a:ea typeface="BrownProTT Light" charset="0"/>
                <a:cs typeface="BrownProTT Light" charset="0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BrownProTT Light" charset="0"/>
                <a:ea typeface="BrownProTT Light" charset="0"/>
                <a:cs typeface="BrownProTT Light" charset="0"/>
              </a:defRPr>
            </a:lvl3pPr>
            <a:lvl4pPr marL="360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LucidaGrande" charset="0"/>
              <a:buChar char="•"/>
              <a:defRPr sz="3200" b="0" i="0" kern="1200">
                <a:solidFill>
                  <a:schemeClr val="tx1"/>
                </a:solidFill>
                <a:latin typeface="BrownProTT Light" charset="0"/>
                <a:ea typeface="BrownProTT Light" charset="0"/>
                <a:cs typeface="BrownProTT Light" charset="0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BrownProTT Light" charset="0"/>
                <a:ea typeface="BrownProTT Light" charset="0"/>
                <a:cs typeface="BrownProTT Ligh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1600" b="1" smtClean="0">
                <a:latin typeface="Blue Sky Standard" charset="0"/>
                <a:ea typeface="Blue Sky Standard" charset="0"/>
                <a:cs typeface="Blue Sky Standard" charset="0"/>
              </a:rPr>
              <a:t>Negative sampling</a:t>
            </a:r>
            <a:r>
              <a:rPr lang="en-US" sz="1600" smtClean="0">
                <a:latin typeface="Blue Sky Standard" charset="0"/>
                <a:ea typeface="Blue Sky Standard" charset="0"/>
                <a:cs typeface="Blue Sky Standard" charset="0"/>
              </a:rPr>
              <a:t>: reduce the number of output vectors that need to be updated</a:t>
            </a:r>
          </a:p>
          <a:p>
            <a:pPr marL="457200" indent="-457200">
              <a:buFont typeface="Arial" charset="0"/>
              <a:buChar char="•"/>
            </a:pPr>
            <a:endParaRPr lang="en-US" sz="1600" smtClean="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1600" dirty="0" smtClean="0"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3" y="2518331"/>
            <a:ext cx="4523362" cy="107879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39989" y="3057728"/>
            <a:ext cx="2444296" cy="539397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4285" y="3057727"/>
            <a:ext cx="2444296" cy="539397"/>
          </a:xfrm>
          <a:prstGeom prst="rect">
            <a:avLst/>
          </a:prstGeom>
          <a:noFill/>
          <a:ln w="25400" cap="flat" cmpd="sng" algn="ctr">
            <a:solidFill>
              <a:srgbClr val="2BD8CE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rownStd Regular Alternate" charset="0"/>
              <a:ea typeface="BrownStd Regular Alternate" charset="0"/>
              <a:cs typeface="BrownStd Regular Alternate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1502526"/>
            <a:ext cx="3809359" cy="623715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449717" y="1436211"/>
            <a:ext cx="23502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rownStd Light" charset="0"/>
                <a:ea typeface="BrownStd Light" charset="0"/>
                <a:cs typeface="BrownStd Light" charset="0"/>
              </a:rPr>
              <a:t>original formalisms in T. Mikolov NIPS paper from Google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643" y="3023934"/>
            <a:ext cx="2666324" cy="550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359" y="3991480"/>
            <a:ext cx="4666439" cy="803493"/>
          </a:xfrm>
          <a:prstGeom prst="rect">
            <a:avLst/>
          </a:prstGeom>
          <a:ln w="41275">
            <a:solidFill>
              <a:srgbClr val="2BD8CE"/>
            </a:solidFill>
          </a:ln>
        </p:spPr>
      </p:pic>
      <p:sp>
        <p:nvSpPr>
          <p:cNvPr id="25" name="Title 6"/>
          <p:cNvSpPr txBox="1">
            <a:spLocks/>
          </p:cNvSpPr>
          <p:nvPr/>
        </p:nvSpPr>
        <p:spPr>
          <a:xfrm>
            <a:off x="3096791" y="4948381"/>
            <a:ext cx="3440196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BrownProTT" charset="0"/>
                <a:ea typeface="BrownProTT" charset="0"/>
                <a:cs typeface="BrownProTT" charset="0"/>
              </a:defRPr>
            </a:lvl1pPr>
          </a:lstStyle>
          <a:p>
            <a:r>
              <a:rPr lang="en-US" sz="1400" b="1" dirty="0" smtClean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Noise contrastive estimation (NCE)</a:t>
            </a:r>
            <a:endParaRPr lang="en-US" sz="1400" b="1" dirty="0">
              <a:solidFill>
                <a:srgbClr val="2BD8CE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5481" y="4260387"/>
            <a:ext cx="3733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13232"/>
            <a:r>
              <a:rPr lang="en-US" sz="1600" dirty="0" smtClean="0">
                <a:solidFill>
                  <a:srgbClr val="4D4D4C"/>
                </a:solidFill>
                <a:latin typeface="Calibri"/>
                <a:ea typeface="BrownStd Light" charset="0"/>
                <a:cs typeface="BrownStd Light" charset="0"/>
              </a:rPr>
              <a:t>+</a:t>
            </a:r>
            <a:endParaRPr lang="en-US" sz="1600" dirty="0" smtClean="0">
              <a:solidFill>
                <a:srgbClr val="4D4D4C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Implementation of SGNS in NVCC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4" y="1238638"/>
            <a:ext cx="6237328" cy="33792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77456" y="1146858"/>
            <a:ext cx="2110902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fi-FI" sz="1600" dirty="0" smtClean="0">
                <a:solidFill>
                  <a:srgbClr val="4D4D4C"/>
                </a:solidFill>
                <a:latin typeface="Calibri"/>
              </a:rPr>
              <a:t>304,001,680 words from input </a:t>
            </a:r>
            <a:r>
              <a:rPr lang="fi-FI" sz="1600" dirty="0" err="1" smtClean="0">
                <a:solidFill>
                  <a:srgbClr val="4D4D4C"/>
                </a:solidFill>
                <a:latin typeface="Calibri"/>
              </a:rPr>
              <a:t>Chinese</a:t>
            </a:r>
            <a:r>
              <a:rPr lang="fi-FI" sz="1600" dirty="0" smtClean="0">
                <a:solidFill>
                  <a:srgbClr val="4D4D4C"/>
                </a:solidFill>
                <a:latin typeface="Calibri"/>
              </a:rPr>
              <a:t> corpus</a:t>
            </a:r>
          </a:p>
          <a:p>
            <a:pPr marL="285750" indent="-285750" defTabSz="713232">
              <a:buFont typeface="Arial" charset="0"/>
              <a:buChar char="•"/>
            </a:pPr>
            <a:endParaRPr lang="fi-FI" sz="1600" dirty="0" smtClean="0">
              <a:solidFill>
                <a:srgbClr val="4D4D4C"/>
              </a:solidFill>
              <a:latin typeface="Calibri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is-IS" sz="1600" dirty="0" smtClean="0">
                <a:solidFill>
                  <a:srgbClr val="4D4D4C"/>
                </a:solidFill>
                <a:latin typeface="Calibri"/>
              </a:rPr>
              <a:t>398,668 words retained in the vocabulary</a:t>
            </a:r>
          </a:p>
          <a:p>
            <a:pPr marL="285750" indent="-285750" defTabSz="713232">
              <a:buFont typeface="Arial" charset="0"/>
              <a:buChar char="•"/>
            </a:pPr>
            <a:endParaRPr lang="is-IS" sz="1600" dirty="0" smtClean="0">
              <a:solidFill>
                <a:srgbClr val="4D4D4C"/>
              </a:solidFill>
              <a:latin typeface="Calibri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is-IS" sz="1600" dirty="0" smtClean="0">
                <a:solidFill>
                  <a:srgbClr val="4D4D4C"/>
                </a:solidFill>
                <a:latin typeface="Calibri"/>
              </a:rPr>
              <a:t>rank of embedding = 400</a:t>
            </a:r>
          </a:p>
          <a:p>
            <a:pPr marL="285750" indent="-285750" defTabSz="713232">
              <a:buFont typeface="Arial" charset="0"/>
              <a:buChar char="•"/>
            </a:pPr>
            <a:endParaRPr lang="is-IS" sz="1600" dirty="0" smtClean="0">
              <a:solidFill>
                <a:srgbClr val="4D4D4C"/>
              </a:solidFill>
              <a:latin typeface="Calibri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is-IS" sz="1600" dirty="0" smtClean="0">
                <a:solidFill>
                  <a:srgbClr val="4D4D4C"/>
                </a:solidFill>
                <a:latin typeface="Calibri"/>
              </a:rPr>
              <a:t>training for 15 epochs, ~40 minutes using two GeForce GTX 1080 GPU cards</a:t>
            </a:r>
            <a:endParaRPr lang="fi-FI" sz="1600" dirty="0" smtClean="0">
              <a:solidFill>
                <a:srgbClr val="4D4D4C"/>
              </a:solidFill>
              <a:latin typeface="Calibri"/>
            </a:endParaRPr>
          </a:p>
          <a:p>
            <a:pPr marL="285750" indent="-285750" defTabSz="713232">
              <a:buFont typeface="Arial" charset="0"/>
              <a:buChar char="•"/>
            </a:pPr>
            <a:endParaRPr lang="en-US" sz="1600" dirty="0" smtClean="0">
              <a:solidFill>
                <a:srgbClr val="4D4D4C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7427" y="3067439"/>
            <a:ext cx="11770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3232"/>
            <a:r>
              <a:rPr lang="en-US" sz="1600" b="1" dirty="0" smtClean="0">
                <a:solidFill>
                  <a:srgbClr val="FF0000"/>
                </a:solidFill>
                <a:latin typeface="BrownStd Light" charset="0"/>
                <a:ea typeface="BrownStd Light" charset="0"/>
                <a:cs typeface="BrownStd Light" charset="0"/>
              </a:rPr>
              <a:t>Host: CPU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7853" y="1452327"/>
            <a:ext cx="11770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3232"/>
            <a:r>
              <a:rPr lang="en-US" sz="1600" b="1" dirty="0" smtClean="0">
                <a:solidFill>
                  <a:srgbClr val="FF0000"/>
                </a:solidFill>
                <a:latin typeface="BrownStd Light" charset="0"/>
                <a:ea typeface="BrownStd Light" charset="0"/>
                <a:cs typeface="BrownStd Light" charset="0"/>
              </a:rPr>
              <a:t>Device: GPU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136" y="1698548"/>
            <a:ext cx="33783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3232"/>
            <a:r>
              <a:rPr lang="en-US" sz="1600" dirty="0">
                <a:solidFill>
                  <a:srgbClr val="FF0000"/>
                </a:solidFill>
                <a:latin typeface="Calibri"/>
              </a:rPr>
              <a:t>int main(int argc, char **argv)</a:t>
            </a:r>
            <a:endParaRPr lang="en-US" sz="1600" b="1" dirty="0" smtClean="0">
              <a:solidFill>
                <a:srgbClr val="FF0000"/>
              </a:solidFill>
              <a:latin typeface="BrownStd Light" charset="0"/>
              <a:ea typeface="BrownStd Light" charset="0"/>
              <a:cs typeface="BrownStd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4499" y="3709503"/>
            <a:ext cx="30798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3232"/>
            <a:r>
              <a:rPr lang="en-US" sz="800" dirty="0">
                <a:solidFill>
                  <a:srgbClr val="FF0000"/>
                </a:solidFill>
                <a:latin typeface="AndaleMono" charset="0"/>
              </a:rPr>
              <a:t>// this is the line that launches all these CUDA kernels</a:t>
            </a:r>
          </a:p>
          <a:p>
            <a:pPr defTabSz="713232"/>
            <a:r>
              <a:rPr lang="en-US" sz="800" dirty="0" smtClean="0">
                <a:solidFill>
                  <a:srgbClr val="FF0000"/>
                </a:solidFill>
                <a:latin typeface="AndaleMono" charset="0"/>
              </a:rPr>
              <a:t>device_sgns&lt;&lt;&lt;numBlock,BLOCK_SIZE,shared_mem_usage </a:t>
            </a:r>
            <a:r>
              <a:rPr lang="en-US" sz="800" dirty="0">
                <a:solidFill>
                  <a:srgbClr val="FF0000"/>
                </a:solidFill>
                <a:latin typeface="AndaleMono" charset="0"/>
              </a:rPr>
              <a:t>&gt;&gt;&gt;(sentence_num, layer1_size, layer1_size_aligned, </a:t>
            </a:r>
            <a:r>
              <a:rPr lang="en-US" sz="800" dirty="0" smtClean="0">
                <a:solidFill>
                  <a:srgbClr val="FF0000"/>
                </a:solidFill>
                <a:latin typeface="AndaleMono" charset="0"/>
              </a:rPr>
              <a:t>window,</a:t>
            </a:r>
            <a:r>
              <a:rPr lang="de-DE" sz="800" dirty="0" smtClean="0">
                <a:solidFill>
                  <a:srgbClr val="FF0000"/>
                </a:solidFill>
                <a:latin typeface="AndaleMono" charset="0"/>
              </a:rPr>
              <a:t>negative,table_size</a:t>
            </a:r>
            <a:r>
              <a:rPr lang="de-DE" sz="800" dirty="0">
                <a:solidFill>
                  <a:srgbClr val="FF0000"/>
                </a:solidFill>
                <a:latin typeface="AndaleMono" charset="0"/>
              </a:rPr>
              <a:t>,  </a:t>
            </a:r>
            <a:r>
              <a:rPr lang="de-DE" sz="800" dirty="0" smtClean="0">
                <a:solidFill>
                  <a:srgbClr val="FF0000"/>
                </a:solidFill>
                <a:latin typeface="AndaleMono" charset="0"/>
              </a:rPr>
              <a:t>vocab_size, d_sen</a:t>
            </a:r>
            <a:r>
              <a:rPr lang="de-DE" sz="800" dirty="0">
                <a:solidFill>
                  <a:srgbClr val="FF0000"/>
                </a:solidFill>
                <a:latin typeface="AndaleMono" charset="0"/>
              </a:rPr>
              <a:t>, d_table, d_syn0, d_syn1neg, d_random);</a:t>
            </a:r>
            <a:endParaRPr lang="en-US" sz="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1450" y="4701678"/>
            <a:ext cx="2484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13232"/>
            <a:r>
              <a:rPr lang="en-US" sz="1200" dirty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void </a:t>
            </a:r>
            <a:r>
              <a:rPr lang="en-US" sz="1200" b="1" dirty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__global__ </a:t>
            </a:r>
            <a:r>
              <a:rPr lang="en-US" sz="1200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device_sgns(</a:t>
            </a:r>
            <a:r>
              <a:rPr lang="is-IS" sz="1200" dirty="0" smtClean="0">
                <a:solidFill>
                  <a:srgbClr val="FF0000"/>
                </a:solidFill>
                <a:latin typeface="Blue Sky Standard" charset="0"/>
                <a:ea typeface="Blue Sky Standard" charset="0"/>
                <a:cs typeface="Blue Sky Standard" charset="0"/>
              </a:rPr>
              <a:t>…)</a:t>
            </a:r>
            <a:endParaRPr lang="en-US" sz="1200" dirty="0">
              <a:solidFill>
                <a:srgbClr val="FF0000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Word relationship &amp; algebra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136" y="1615940"/>
            <a:ext cx="4572000" cy="1323439"/>
          </a:xfrm>
          <a:prstGeom prst="rect">
            <a:avLst/>
          </a:prstGeom>
          <a:ln>
            <a:solidFill>
              <a:srgbClr val="2BD8CE"/>
            </a:solidFill>
          </a:ln>
        </p:spPr>
        <p:txBody>
          <a:bodyPr>
            <a:spAutoFit/>
          </a:bodyPr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Mono" charset="0"/>
              </a:rPr>
              <a:t>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ndaleMono" charset="0"/>
              </a:rPr>
              <a:t>alphago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Mono" charset="0"/>
              </a:rPr>
              <a:t>’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Mono" charset="0"/>
            </a:endParaRPr>
          </a:p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Mono" charset="0"/>
            </a:endParaRPr>
          </a:p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</a:t>
            </a:r>
            <a:r>
              <a:rPr kumimoji="0" lang="nl-NL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Mono" charset="0"/>
              </a:rPr>
              <a:t>sedol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', 0.6404393911361694</a:t>
            </a:r>
          </a:p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</a:t>
            </a:r>
            <a:r>
              <a:rPr kumimoji="0" lang="hr-H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Mono" charset="0"/>
              </a:rPr>
              <a:t>kasparov</a:t>
            </a:r>
            <a:r>
              <a:rPr kumimoji="0" lang="hr-H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', 0.5078040361404419</a:t>
            </a:r>
            <a:endParaRPr kumimoji="0" lang="nl-NL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eMono" charset="0"/>
            </a:endParaRPr>
          </a:p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Mono" charset="0"/>
              </a:rPr>
              <a:t>deepmind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Mono" charset="0"/>
              </a:rPr>
              <a:t>', 0.5048749446868896</a:t>
            </a:r>
            <a:endParaRPr kumimoji="0" lang="en-US" sz="1404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136" y="4019167"/>
            <a:ext cx="8120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3232"/>
            <a:r>
              <a:rPr lang="en-US" sz="1600" dirty="0" smtClean="0">
                <a:solidFill>
                  <a:srgbClr val="000000"/>
                </a:solidFill>
                <a:latin typeface="AndaleMono" charset="0"/>
              </a:rPr>
              <a:t>'microsoft’ + 'gmail’ -'google’ =</a:t>
            </a:r>
            <a:endParaRPr lang="en-US" sz="1600" dirty="0">
              <a:solidFill>
                <a:srgbClr val="000000"/>
              </a:solidFill>
              <a:latin typeface="AndaleMono" charset="0"/>
            </a:endParaRPr>
          </a:p>
          <a:p>
            <a:pPr defTabSz="713232"/>
            <a:r>
              <a:rPr lang="tr-TR" sz="1600" dirty="0" smtClean="0">
                <a:solidFill>
                  <a:srgbClr val="000000"/>
                </a:solidFill>
                <a:latin typeface="AndaleMono" charset="0"/>
              </a:rPr>
              <a:t>'</a:t>
            </a:r>
            <a:r>
              <a:rPr lang="tr-TR" sz="1600" b="1" dirty="0" smtClean="0">
                <a:solidFill>
                  <a:srgbClr val="FF0000"/>
                </a:solidFill>
                <a:latin typeface="AndaleMono" charset="0"/>
              </a:rPr>
              <a:t>hotmail</a:t>
            </a:r>
            <a:r>
              <a:rPr lang="tr-TR" sz="1600" dirty="0">
                <a:solidFill>
                  <a:srgbClr val="000000"/>
                </a:solidFill>
                <a:latin typeface="AndaleMono" charset="0"/>
              </a:rPr>
              <a:t>', </a:t>
            </a:r>
            <a:r>
              <a:rPr lang="tr-TR" sz="1600" dirty="0" smtClean="0">
                <a:solidFill>
                  <a:srgbClr val="000000"/>
                </a:solidFill>
                <a:latin typeface="AndaleMono" charset="0"/>
              </a:rPr>
              <a:t>0.5333812236785889</a:t>
            </a:r>
            <a:endParaRPr lang="tr-TR" sz="1600" dirty="0">
              <a:solidFill>
                <a:srgbClr val="000000"/>
              </a:solidFill>
              <a:latin typeface="AndaleMon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139" y="3292932"/>
            <a:ext cx="7501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W</a:t>
            </a:r>
            <a:r>
              <a:rPr lang="en-US" sz="1600" b="1" dirty="0" smtClean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ord algebra, for example, </a:t>
            </a:r>
            <a:r>
              <a:rPr lang="en-US" sz="1600" b="1" dirty="0" smtClean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microsoft + gmail - google =  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139" y="1071529"/>
            <a:ext cx="7501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W</a:t>
            </a:r>
            <a:r>
              <a:rPr lang="en-US" sz="1600" b="1" dirty="0" smtClean="0">
                <a:solidFill>
                  <a:srgbClr val="000000"/>
                </a:solidFill>
                <a:latin typeface="Blue Sky Standard" charset="0"/>
                <a:ea typeface="Blue Sky Standard" charset="0"/>
                <a:cs typeface="Blue Sky Standard" charset="0"/>
              </a:rPr>
              <a:t>ord similarity/correlation, most similar to word ‘alphago’</a:t>
            </a:r>
            <a:endParaRPr lang="en-US" sz="1600" b="1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Aggregated item-based embedding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27" y="1184037"/>
            <a:ext cx="4465848" cy="329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020" y="1184037"/>
            <a:ext cx="3886607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We can aggregate the individual word embedding (rank=400) thus form an item-based embedding</a:t>
            </a:r>
          </a:p>
          <a:p>
            <a:pPr marL="285750" indent="-285750" defTabSz="713232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Using PCA for dimensionality reduction we can visualize the item clustering/similarities</a:t>
            </a:r>
          </a:p>
          <a:p>
            <a:pPr marL="285750" indent="-285750" defTabSz="713232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For cross-validation purposes, we use the vendor provided categories as “ground-truth”, 8 categories of items are tested here</a:t>
            </a: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endParaRPr lang="en-US" sz="16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E1D2-2755-4FA5-9C8E-801C2F15504F}" type="datetime1">
              <a:rPr lang="en-GB" altLang="zh-CN" smtClean="0"/>
              <a:t>28/11/2016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IEEE Big Data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112" y="183288"/>
            <a:ext cx="84672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2BD8CE"/>
                </a:solidFill>
                <a:latin typeface="Blue Sky Standard" charset="0"/>
                <a:ea typeface="Blue Sky Standard" charset="0"/>
                <a:cs typeface="Blue Sky Standard" charset="0"/>
              </a:rPr>
              <a:t>Classify the items using predefined tags</a:t>
            </a:r>
            <a:endParaRPr lang="en-US" sz="2000" dirty="0">
              <a:solidFill>
                <a:schemeClr val="accent1"/>
              </a:solidFill>
              <a:latin typeface="Blue Sky Standard Regular"/>
              <a:ea typeface="Blue Sky BetaH" charset="0"/>
              <a:cs typeface="Blue Sky Standar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85" y="3137841"/>
            <a:ext cx="6692630" cy="14368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040" y="1056959"/>
            <a:ext cx="7613921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Essentially we can categorize the items based on any customized stands, in-house predefined categories/tags:  “electric car”, “formula-E”, etc., categories, sub-categories, hot topics.</a:t>
            </a:r>
          </a:p>
          <a:p>
            <a:pPr marL="285750" indent="-285750" defTabSz="713232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r>
              <a:rPr lang="en-US" sz="1600" dirty="0" smtClean="0">
                <a:solidFill>
                  <a:srgbClr val="4D4D4C"/>
                </a:solidFill>
                <a:latin typeface="Blue Sky Standard" charset="0"/>
                <a:ea typeface="Blue Sky Standard" charset="0"/>
                <a:cs typeface="Blue Sky Standard" charset="0"/>
              </a:rPr>
              <a:t>For cross-validation, we used vendor provided categories of “music”, “audio book”, “kids”, etc., and compare our predicted content with them </a:t>
            </a:r>
          </a:p>
          <a:p>
            <a:pPr marL="285750" indent="-285750" defTabSz="713232">
              <a:buFont typeface="Arial" charset="0"/>
              <a:buChar char="•"/>
            </a:pPr>
            <a:endParaRPr lang="en-US" sz="1600" dirty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285750" indent="-285750" defTabSz="713232">
              <a:buFont typeface="Arial" charset="0"/>
              <a:buChar char="•"/>
            </a:pPr>
            <a:endParaRPr lang="en-US" sz="1600" dirty="0" smtClean="0">
              <a:solidFill>
                <a:srgbClr val="4D4D4C"/>
              </a:solidFill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ustom 50">
      <a:dk1>
        <a:srgbClr val="3C3C3C"/>
      </a:dk1>
      <a:lt1>
        <a:srgbClr val="FFFFFF"/>
      </a:lt1>
      <a:dk2>
        <a:srgbClr val="C8C8C8"/>
      </a:dk2>
      <a:lt2>
        <a:srgbClr val="DCDCDC"/>
      </a:lt2>
      <a:accent1>
        <a:srgbClr val="29DDD7"/>
      </a:accent1>
      <a:accent2>
        <a:srgbClr val="8FEBE7"/>
      </a:accent2>
      <a:accent3>
        <a:srgbClr val="2BB9CA"/>
      </a:accent3>
      <a:accent4>
        <a:srgbClr val="36393F"/>
      </a:accent4>
      <a:accent5>
        <a:srgbClr val="000000"/>
      </a:accent5>
      <a:accent6>
        <a:srgbClr val="FA5700"/>
      </a:accent6>
      <a:hlink>
        <a:srgbClr val="00A3DA"/>
      </a:hlink>
      <a:folHlink>
        <a:srgbClr val="800080"/>
      </a:folHlink>
    </a:clrScheme>
    <a:fontScheme name="Test">
      <a:majorFont>
        <a:latin typeface="BrownProTT"/>
        <a:ea typeface=""/>
        <a:cs typeface=""/>
      </a:majorFont>
      <a:minorFont>
        <a:latin typeface="BrownPro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BrownProTT Light" charset="0"/>
            <a:ea typeface="BrownProTT Light" charset="0"/>
            <a:cs typeface="BrownProTT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_Working Template_ENG" id="{93E8D3F5-258E-3E4C-ADE5-D988BBE7EF6D}" vid="{2801FF43-B2D7-D04F-8427-58A6BC1A0C61}"/>
    </a:ext>
  </a:extLst>
</a:theme>
</file>

<file path=ppt/theme/theme2.xml><?xml version="1.0" encoding="utf-8"?>
<a:theme xmlns:a="http://schemas.openxmlformats.org/drawingml/2006/main" name="1_Office Theme">
  <a:themeElements>
    <a:clrScheme name="Custom 52">
      <a:dk1>
        <a:srgbClr val="3C3C3C"/>
      </a:dk1>
      <a:lt1>
        <a:srgbClr val="FFFFFF"/>
      </a:lt1>
      <a:dk2>
        <a:srgbClr val="828282"/>
      </a:dk2>
      <a:lt2>
        <a:srgbClr val="DCDCDC"/>
      </a:lt2>
      <a:accent1>
        <a:srgbClr val="13D4C8"/>
      </a:accent1>
      <a:accent2>
        <a:srgbClr val="00778B"/>
      </a:accent2>
      <a:accent3>
        <a:srgbClr val="68D2DF"/>
      </a:accent3>
      <a:accent4>
        <a:srgbClr val="36393F"/>
      </a:accent4>
      <a:accent5>
        <a:srgbClr val="000000"/>
      </a:accent5>
      <a:accent6>
        <a:srgbClr val="FA5700"/>
      </a:accent6>
      <a:hlink>
        <a:srgbClr val="00A3DA"/>
      </a:hlink>
      <a:folHlink>
        <a:srgbClr val="800080"/>
      </a:folHlink>
    </a:clrScheme>
    <a:fontScheme name="Test">
      <a:majorFont>
        <a:latin typeface="BrownProTT"/>
        <a:ea typeface=""/>
        <a:cs typeface=""/>
      </a:majorFont>
      <a:minorFont>
        <a:latin typeface="BrownPro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BrownProTT Light" charset="0"/>
            <a:ea typeface="BrownProTT Light" charset="0"/>
            <a:cs typeface="BrownProTT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8A75805-9804-C445-88F1-62B5DC064BDA}" vid="{60BE777B-CD23-2743-A508-FD7577AF4D22}"/>
    </a:ext>
  </a:extLst>
</a:theme>
</file>

<file path=ppt/theme/theme3.xml><?xml version="1.0" encoding="utf-8"?>
<a:theme xmlns:a="http://schemas.openxmlformats.org/drawingml/2006/main" name="2_Office Theme">
  <a:themeElements>
    <a:clrScheme name="Custom 52">
      <a:dk1>
        <a:srgbClr val="3C3C3C"/>
      </a:dk1>
      <a:lt1>
        <a:srgbClr val="FFFFFF"/>
      </a:lt1>
      <a:dk2>
        <a:srgbClr val="828282"/>
      </a:dk2>
      <a:lt2>
        <a:srgbClr val="DCDCDC"/>
      </a:lt2>
      <a:accent1>
        <a:srgbClr val="13D4C8"/>
      </a:accent1>
      <a:accent2>
        <a:srgbClr val="00778B"/>
      </a:accent2>
      <a:accent3>
        <a:srgbClr val="68D2DF"/>
      </a:accent3>
      <a:accent4>
        <a:srgbClr val="36393F"/>
      </a:accent4>
      <a:accent5>
        <a:srgbClr val="000000"/>
      </a:accent5>
      <a:accent6>
        <a:srgbClr val="FA5700"/>
      </a:accent6>
      <a:hlink>
        <a:srgbClr val="00A3DA"/>
      </a:hlink>
      <a:folHlink>
        <a:srgbClr val="800080"/>
      </a:folHlink>
    </a:clrScheme>
    <a:fontScheme name="Test">
      <a:majorFont>
        <a:latin typeface="BrownProTT"/>
        <a:ea typeface=""/>
        <a:cs typeface=""/>
      </a:majorFont>
      <a:minorFont>
        <a:latin typeface="BrownPro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BrownProTT Light" charset="0"/>
            <a:ea typeface="BrownProTT Light" charset="0"/>
            <a:cs typeface="BrownProTT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8A75805-9804-C445-88F1-62B5DC064BDA}" vid="{60BE777B-CD23-2743-A508-FD7577AF4D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00_PPT Template_ENG</Template>
  <TotalTime>99</TotalTime>
  <Words>1027</Words>
  <Application>Microsoft Macintosh PowerPoint</Application>
  <PresentationFormat>On-screen Show (16:10)</PresentationFormat>
  <Paragraphs>168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AndaleMono</vt:lpstr>
      <vt:lpstr>Blue Sky BetaH</vt:lpstr>
      <vt:lpstr>Blue Sky BetaH Light</vt:lpstr>
      <vt:lpstr>Blue Sky Standard</vt:lpstr>
      <vt:lpstr>Blue Sky Standard Light</vt:lpstr>
      <vt:lpstr>Blue Sky Standard Regular</vt:lpstr>
      <vt:lpstr>BrownProTT</vt:lpstr>
      <vt:lpstr>BrownProTT Light</vt:lpstr>
      <vt:lpstr>BrownProTT Regular Alternate</vt:lpstr>
      <vt:lpstr>BrownStd Light</vt:lpstr>
      <vt:lpstr>BrownStd Regular Alternate</vt:lpstr>
      <vt:lpstr>Calibri</vt:lpstr>
      <vt:lpstr>Cambria Math</vt:lpstr>
      <vt:lpstr>LucidaGrande</vt:lpstr>
      <vt:lpstr>Noto Sans CJK SC Light</vt:lpstr>
      <vt:lpstr>宋体</vt:lpstr>
      <vt:lpstr>Arial</vt:lpstr>
      <vt:lpstr>3_Office Theme</vt:lpstr>
      <vt:lpstr>1_Office Theme</vt:lpstr>
      <vt:lpstr>2_Office Theme</vt:lpstr>
      <vt:lpstr>Content-based Recommendation for Podcast Items using Natural Language Processing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 English Version 2.0</dc:title>
  <dc:creator>Carol Bai 白梅</dc:creator>
  <cp:lastModifiedBy>Zhou (Joe) Xing</cp:lastModifiedBy>
  <cp:revision>41</cp:revision>
  <dcterms:created xsi:type="dcterms:W3CDTF">2016-08-04T04:40:14Z</dcterms:created>
  <dcterms:modified xsi:type="dcterms:W3CDTF">2016-11-29T00:07:47Z</dcterms:modified>
</cp:coreProperties>
</file>