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Avenir Next"/>
        <a:ea typeface="Avenir Next"/>
        <a:cs typeface="Avenir Next"/>
        <a:sym typeface="Avenir Next"/>
      </a:defRPr>
    </a:lvl1pPr>
    <a:lvl2pPr marL="0" marR="0" indent="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Avenir Next"/>
        <a:ea typeface="Avenir Next"/>
        <a:cs typeface="Avenir Next"/>
        <a:sym typeface="Avenir Next"/>
      </a:defRPr>
    </a:lvl2pPr>
    <a:lvl3pPr marL="0" marR="0" indent="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Avenir Next"/>
        <a:ea typeface="Avenir Next"/>
        <a:cs typeface="Avenir Next"/>
        <a:sym typeface="Avenir Next"/>
      </a:defRPr>
    </a:lvl3pPr>
    <a:lvl4pPr marL="0" marR="0" indent="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Avenir Next"/>
        <a:ea typeface="Avenir Next"/>
        <a:cs typeface="Avenir Next"/>
        <a:sym typeface="Avenir Next"/>
      </a:defRPr>
    </a:lvl4pPr>
    <a:lvl5pPr marL="0" marR="0" indent="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Avenir Next"/>
        <a:ea typeface="Avenir Next"/>
        <a:cs typeface="Avenir Next"/>
        <a:sym typeface="Avenir Next"/>
      </a:defRPr>
    </a:lvl5pPr>
    <a:lvl6pPr marL="0" marR="0" indent="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Avenir Next"/>
        <a:ea typeface="Avenir Next"/>
        <a:cs typeface="Avenir Next"/>
        <a:sym typeface="Avenir Next"/>
      </a:defRPr>
    </a:lvl6pPr>
    <a:lvl7pPr marL="0" marR="0" indent="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Avenir Next"/>
        <a:ea typeface="Avenir Next"/>
        <a:cs typeface="Avenir Next"/>
        <a:sym typeface="Avenir Next"/>
      </a:defRPr>
    </a:lvl7pPr>
    <a:lvl8pPr marL="0" marR="0" indent="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Avenir Next"/>
        <a:ea typeface="Avenir Next"/>
        <a:cs typeface="Avenir Next"/>
        <a:sym typeface="Avenir Next"/>
      </a:defRPr>
    </a:lvl8pPr>
    <a:lvl9pPr marL="0" marR="0" indent="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Avenir Next"/>
        <a:ea typeface="Avenir Next"/>
        <a:cs typeface="Avenir Next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"/>
          <a:ea typeface="Avenir Next"/>
          <a:cs typeface="Avenir Next"/>
        </a:font>
        <a:srgbClr val="53585F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12700" cap="flat">
              <a:solidFill>
                <a:srgbClr val="5A0825"/>
              </a:solidFill>
              <a:prstDash val="solid"/>
              <a:round/>
            </a:ln>
          </a:top>
          <a:bottom>
            <a:ln w="127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12700" cap="flat">
              <a:solidFill>
                <a:srgbClr val="5A0825"/>
              </a:solidFill>
              <a:prstDash val="solid"/>
              <a:round/>
            </a:ln>
          </a:top>
          <a:bottom>
            <a:ln w="127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38100" cap="flat">
              <a:solidFill>
                <a:srgbClr val="5A0825"/>
              </a:solidFill>
              <a:prstDash val="solid"/>
              <a:round/>
            </a:ln>
          </a:top>
          <a:bottom>
            <a:ln w="127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12700" cap="flat">
              <a:solidFill>
                <a:srgbClr val="5A0825"/>
              </a:solidFill>
              <a:prstDash val="solid"/>
              <a:round/>
            </a:ln>
          </a:top>
          <a:bottom>
            <a:ln w="381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"/>
          <a:ea typeface="Avenir Next"/>
          <a:cs typeface="Avenir Next"/>
        </a:font>
        <a:srgbClr val="53585F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12700" cap="flat">
              <a:solidFill>
                <a:srgbClr val="5A0825"/>
              </a:solidFill>
              <a:prstDash val="solid"/>
              <a:round/>
            </a:ln>
          </a:top>
          <a:bottom>
            <a:ln w="127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12700" cap="flat">
              <a:solidFill>
                <a:srgbClr val="5A0825"/>
              </a:solidFill>
              <a:prstDash val="solid"/>
              <a:round/>
            </a:ln>
          </a:top>
          <a:bottom>
            <a:ln w="127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38100" cap="flat">
              <a:solidFill>
                <a:srgbClr val="5A0825"/>
              </a:solidFill>
              <a:prstDash val="solid"/>
              <a:round/>
            </a:ln>
          </a:top>
          <a:bottom>
            <a:ln w="127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12700" cap="flat">
              <a:solidFill>
                <a:srgbClr val="5A0825"/>
              </a:solidFill>
              <a:prstDash val="solid"/>
              <a:round/>
            </a:ln>
          </a:top>
          <a:bottom>
            <a:ln w="381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"/>
          <a:ea typeface="Avenir Next"/>
          <a:cs typeface="Avenir Next"/>
        </a:font>
        <a:srgbClr val="53585F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12700" cap="flat">
              <a:solidFill>
                <a:srgbClr val="5A0825"/>
              </a:solidFill>
              <a:prstDash val="solid"/>
              <a:round/>
            </a:ln>
          </a:top>
          <a:bottom>
            <a:ln w="127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12700" cap="flat">
              <a:solidFill>
                <a:srgbClr val="5A0825"/>
              </a:solidFill>
              <a:prstDash val="solid"/>
              <a:round/>
            </a:ln>
          </a:top>
          <a:bottom>
            <a:ln w="127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38100" cap="flat">
              <a:solidFill>
                <a:srgbClr val="5A0825"/>
              </a:solidFill>
              <a:prstDash val="solid"/>
              <a:round/>
            </a:ln>
          </a:top>
          <a:bottom>
            <a:ln w="127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12700" cap="flat">
              <a:solidFill>
                <a:srgbClr val="5A0825"/>
              </a:solidFill>
              <a:prstDash val="solid"/>
              <a:round/>
            </a:ln>
          </a:top>
          <a:bottom>
            <a:ln w="381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"/>
          <a:ea typeface="Avenir Next"/>
          <a:cs typeface="Avenir Next"/>
        </a:font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5A0825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85F"/>
              </a:solidFill>
              <a:prstDash val="solid"/>
              <a:round/>
            </a:ln>
          </a:top>
          <a:bottom>
            <a:ln w="254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0825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round/>
            </a:ln>
          </a:top>
          <a:bottom>
            <a:ln w="254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"/>
          <a:ea typeface="Avenir Next"/>
          <a:cs typeface="Avenir Next"/>
        </a:font>
        <a:srgbClr val="53585F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12700" cap="flat">
              <a:solidFill>
                <a:srgbClr val="5A0825"/>
              </a:solidFill>
              <a:prstDash val="solid"/>
              <a:round/>
            </a:ln>
          </a:top>
          <a:bottom>
            <a:ln w="127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rgbClr val="CFD0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12700" cap="flat">
              <a:solidFill>
                <a:srgbClr val="5A0825"/>
              </a:solidFill>
              <a:prstDash val="solid"/>
              <a:round/>
            </a:ln>
          </a:top>
          <a:bottom>
            <a:ln w="127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38100" cap="flat">
              <a:solidFill>
                <a:srgbClr val="5A0825"/>
              </a:solidFill>
              <a:prstDash val="solid"/>
              <a:round/>
            </a:ln>
          </a:top>
          <a:bottom>
            <a:ln w="127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rgbClr val="53585F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5A0825"/>
      </a:tcTxStyle>
      <a:tcStyle>
        <a:tcBdr>
          <a:left>
            <a:ln w="12700" cap="flat">
              <a:solidFill>
                <a:srgbClr val="5A0825"/>
              </a:solidFill>
              <a:prstDash val="solid"/>
              <a:round/>
            </a:ln>
          </a:left>
          <a:right>
            <a:ln w="12700" cap="flat">
              <a:solidFill>
                <a:srgbClr val="5A0825"/>
              </a:solidFill>
              <a:prstDash val="solid"/>
              <a:round/>
            </a:ln>
          </a:right>
          <a:top>
            <a:ln w="12700" cap="flat">
              <a:solidFill>
                <a:srgbClr val="5A0825"/>
              </a:solidFill>
              <a:prstDash val="solid"/>
              <a:round/>
            </a:ln>
          </a:top>
          <a:bottom>
            <a:ln w="38100" cap="flat">
              <a:solidFill>
                <a:srgbClr val="5A0825"/>
              </a:solidFill>
              <a:prstDash val="solid"/>
              <a:round/>
            </a:ln>
          </a:bottom>
          <a:insideH>
            <a:ln w="12700" cap="flat">
              <a:solidFill>
                <a:srgbClr val="5A0825"/>
              </a:solidFill>
              <a:prstDash val="solid"/>
              <a:round/>
            </a:ln>
          </a:insideH>
          <a:insideV>
            <a:ln w="12700" cap="flat">
              <a:solidFill>
                <a:srgbClr val="5A0825"/>
              </a:solidFill>
              <a:prstDash val="solid"/>
              <a:round/>
            </a:ln>
          </a:insideV>
        </a:tcBdr>
        <a:fill>
          <a:solidFill>
            <a:srgbClr val="5358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"/>
          <a:ea typeface="Avenir Next"/>
          <a:cs typeface="Avenir Next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round/>
            </a:ln>
          </a:left>
          <a:right>
            <a:ln w="12700" cap="flat">
              <a:solidFill>
                <a:srgbClr val="53585F"/>
              </a:solidFill>
              <a:prstDash val="solid"/>
              <a:round/>
            </a:ln>
          </a:right>
          <a:top>
            <a:ln w="12700" cap="flat">
              <a:solidFill>
                <a:srgbClr val="53585F"/>
              </a:solidFill>
              <a:prstDash val="solid"/>
              <a:round/>
            </a:ln>
          </a:top>
          <a:bottom>
            <a:ln w="127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solidFill>
                <a:srgbClr val="53585F"/>
              </a:solidFill>
              <a:prstDash val="solid"/>
              <a:round/>
            </a:ln>
          </a:insideH>
          <a:insideV>
            <a:ln w="12700" cap="flat">
              <a:solidFill>
                <a:srgbClr val="53585F"/>
              </a:solidFill>
              <a:prstDash val="solid"/>
              <a:round/>
            </a:ln>
          </a:insideV>
        </a:tcBdr>
        <a:fill>
          <a:solidFill>
            <a:srgbClr val="53585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round/>
            </a:ln>
          </a:left>
          <a:right>
            <a:ln w="12700" cap="flat">
              <a:solidFill>
                <a:srgbClr val="53585F"/>
              </a:solidFill>
              <a:prstDash val="solid"/>
              <a:round/>
            </a:ln>
          </a:right>
          <a:top>
            <a:ln w="12700" cap="flat">
              <a:solidFill>
                <a:srgbClr val="53585F"/>
              </a:solidFill>
              <a:prstDash val="solid"/>
              <a:round/>
            </a:ln>
          </a:top>
          <a:bottom>
            <a:ln w="127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solidFill>
                <a:srgbClr val="53585F"/>
              </a:solidFill>
              <a:prstDash val="solid"/>
              <a:round/>
            </a:ln>
          </a:insideH>
          <a:insideV>
            <a:ln w="12700" cap="flat">
              <a:solidFill>
                <a:srgbClr val="53585F"/>
              </a:solidFill>
              <a:prstDash val="solid"/>
              <a:round/>
            </a:ln>
          </a:insideV>
        </a:tcBdr>
        <a:fill>
          <a:solidFill>
            <a:srgbClr val="53585F">
              <a:alpha val="20000"/>
            </a:srgbClr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round/>
            </a:ln>
          </a:left>
          <a:right>
            <a:ln w="12700" cap="flat">
              <a:solidFill>
                <a:srgbClr val="53585F"/>
              </a:solidFill>
              <a:prstDash val="solid"/>
              <a:round/>
            </a:ln>
          </a:right>
          <a:top>
            <a:ln w="50800" cap="flat">
              <a:solidFill>
                <a:srgbClr val="53585F"/>
              </a:solidFill>
              <a:prstDash val="solid"/>
              <a:round/>
            </a:ln>
          </a:top>
          <a:bottom>
            <a:ln w="127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solidFill>
                <a:srgbClr val="53585F"/>
              </a:solidFill>
              <a:prstDash val="solid"/>
              <a:round/>
            </a:ln>
          </a:insideH>
          <a:insideV>
            <a:ln w="12700" cap="flat">
              <a:solidFill>
                <a:srgbClr val="53585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round/>
            </a:ln>
          </a:left>
          <a:right>
            <a:ln w="12700" cap="flat">
              <a:solidFill>
                <a:srgbClr val="53585F"/>
              </a:solidFill>
              <a:prstDash val="solid"/>
              <a:round/>
            </a:ln>
          </a:right>
          <a:top>
            <a:ln w="12700" cap="flat">
              <a:solidFill>
                <a:srgbClr val="53585F"/>
              </a:solidFill>
              <a:prstDash val="solid"/>
              <a:round/>
            </a:ln>
          </a:top>
          <a:bottom>
            <a:ln w="254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solidFill>
                <a:srgbClr val="53585F"/>
              </a:solidFill>
              <a:prstDash val="solid"/>
              <a:round/>
            </a:ln>
          </a:insideH>
          <a:insideV>
            <a:ln w="12700" cap="flat">
              <a:solidFill>
                <a:srgbClr val="53585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1" name="Shape 4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4" name="Shape 4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live at the intersection of information retrieval and machine learning, and the  scalable / distributed systems engineering to enable them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4" name="Shape 4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spark-solr: simple java/scala library to expose Solr collections as RDDs, simple, performant reads/writes from Solr directly into Spark jobs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2" name="Shape 5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it’s our commercial product, but go ahead and download it, try it out.  All we ask is you put in a real email address at registration so we can follow up with you about what you think.</a:t>
            </a:r>
          </a:p>
          <a:p>
            <a:pPr/>
          </a:p>
          <a:p>
            <a:pPr/>
            <a:r>
              <a:t>main point is that setting up your own DIY “big data env” can be a pain, even without Hadoop + HDFS: need spark install, zk install, solr install, at a minimum.  Then a way to get your data in, scripting to make your jobs reproducible once better tested, eventually need a “middle tier” to do business logic, and UI to display it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0" name="Shape 5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preview: what about that string splitting?  We’ve got Lucene now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9" name="Shape 5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LuceneTextAnalyzer: specify a name, a tokenizer, and 0 or more token filters</a:t>
            </a:r>
          </a:p>
          <a:p>
            <a:pPr/>
          </a:p>
          <a:p>
            <a:pPr/>
            <a:r>
              <a:t>basically, in 3 lines of scala+JSON, you get a *fast* German stemming n-gram tokenizer DataFrame UDF</a:t>
            </a:r>
          </a:p>
          <a:p>
            <a:pPr/>
          </a:p>
          <a:p>
            <a:pPr/>
            <a:r>
              <a:t>once you have tokenization for initial featurization…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7" name="Shape 5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similarly for the LDA topics.</a:t>
            </a:r>
          </a:p>
          <a:p>
            <a:pPr/>
            <a:r>
              <a:t>could persist the Word2Vec model to disk and load during query time for query expansion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0" name="Shape 4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I’ve moved between different kinds of technology organizations over the years and I want to talk about a particularly painful kind of transition (since we’re in DC, during a time of a particularly painful transition)</a:t>
            </a:r>
          </a:p>
          <a:p>
            <a:pPr/>
          </a:p>
          <a:p>
            <a:pPr/>
            <a:r>
              <a:t>Data Driven Products: search, recommenders, personalization, etc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0" name="Shape 4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last point we’ll get back to in a bit, but let’s focus on the first point for a little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7" name="Shape 4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going to depend: are you just doing analysis, or building prototypes, or full-fledged POCs / demos?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2" name="Shape 4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in the audience has used Solr (and: in prod?), how about Spark? </a:t>
            </a:r>
          </a:p>
          <a:p>
            <a:pPr/>
            <a:r>
              <a:t>(and writes Scala?)</a:t>
            </a:r>
          </a:p>
          <a:p>
            <a:pPr/>
            <a:r>
              <a:t>Solr is a fantastically scalable, production-grade search engine</a:t>
            </a:r>
          </a:p>
          <a:p>
            <a:pPr/>
            <a:r>
              <a:t>Spark is a high-performance, flexible distributed computation engine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9" name="Shape 4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Grant Ingersoll (Mahout co-creator, my boss): “Diff btw Data Lake and Data Swamp: search”</a:t>
            </a:r>
          </a:p>
          <a:p>
            <a:pPr/>
          </a:p>
          <a:p>
            <a:pPr/>
            <a:r>
              <a:t>Download one?  These aren’t big, but sometimes each chunk *is* big.  These are moderately human-readable (after decompress), so you could “hdfs cat” them, but often it’s binary: parquet/avro/thrift/protobufs.  Maybe you can “hdfs cat” them, too… but you want to explore, tinker, see what ugly rough edges there are.</a:t>
            </a:r>
          </a:p>
          <a:p>
            <a:pPr/>
          </a:p>
          <a:p>
            <a:pPr/>
            <a:r>
              <a:t>But what if instead of storing them in HDFS, you indexed them into Solr?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7" name="Shape 4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AND: no HDFS means no NameNode SPOF, no need for HA NN, Ops to go with that.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6" name="Shape 4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types: Dates, numeric types, etc.</a:t>
            </a:r>
          </a:p>
          <a:p>
            <a:pPr/>
            <a:r>
              <a:t>in use in production (hundreds to thousands of nodes) in most of the Fortune 500</a:t>
            </a:r>
          </a:p>
          <a:p>
            <a:pPr/>
          </a:p>
          <a:p>
            <a:pPr/>
            <a:r>
              <a:t>Next up: ok, solr can help spark.  If it’s so great, why spark at all?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3" name="Shape 4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y’all know all this: but the TL;DR is that spark handles the bulk computation and global view of your data set.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Cover Slide">
    <p:bg>
      <p:bgPr>
        <a:gradFill flip="none" rotWithShape="1">
          <a:gsLst>
            <a:gs pos="0">
              <a:srgbClr val="173653"/>
            </a:gs>
            <a:gs pos="100000">
              <a:srgbClr val="09183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6567" y="6176786"/>
            <a:ext cx="7662876" cy="126073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- Red">
    <p:bg>
      <p:bgPr>
        <a:gradFill flip="none" rotWithShape="1">
          <a:gsLst>
            <a:gs pos="0">
              <a:srgbClr val="AB212D"/>
            </a:gs>
            <a:gs pos="100000">
              <a:srgbClr val="580225"/>
            </a:gs>
          </a:gsLst>
          <a:lin ang="15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- Gray">
    <p:bg>
      <p:bgPr>
        <a:gradFill flip="none" rotWithShape="1">
          <a:gsLst>
            <a:gs pos="0">
              <a:srgbClr val="FFFFFF"/>
            </a:gs>
            <a:gs pos="100000">
              <a:srgbClr val="ECEFF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imple Bulleted List">
    <p:bg>
      <p:bgPr>
        <a:gradFill flip="none" rotWithShape="1">
          <a:gsLst>
            <a:gs pos="0">
              <a:srgbClr val="FFFFFF"/>
            </a:gs>
            <a:gs pos="100000">
              <a:srgbClr val="ECEFF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body" sz="quarter" idx="1"/>
          </p:nvPr>
        </p:nvSpPr>
        <p:spPr>
          <a:xfrm>
            <a:off x="1515201" y="1246324"/>
            <a:ext cx="16935101" cy="1362077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body" sz="half" idx="13"/>
          </p:nvPr>
        </p:nvSpPr>
        <p:spPr>
          <a:xfrm>
            <a:off x="1515202" y="3170876"/>
            <a:ext cx="16229132" cy="8054490"/>
          </a:xfrm>
          <a:prstGeom prst="rect">
            <a:avLst/>
          </a:prstGeom>
        </p:spPr>
        <p:txBody>
          <a:bodyPr lIns="71436" tIns="71436" rIns="71436" bIns="71436"/>
          <a:lstStyle/>
          <a:p>
            <a:pPr marL="687008" indent="-483808" defTabSz="584200">
              <a:spcBef>
                <a:spcPts val="4200"/>
              </a:spcBef>
              <a:buSzPct val="100000"/>
              <a:buChar char="•"/>
              <a:defRPr sz="4000">
                <a:solidFill>
                  <a:srgbClr val="53585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pic>
        <p:nvPicPr>
          <p:cNvPr id="105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3612" y="12530387"/>
            <a:ext cx="576777" cy="57677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imple Bulleted List (No Logo)">
    <p:bg>
      <p:bgPr>
        <a:gradFill flip="none" rotWithShape="1">
          <a:gsLst>
            <a:gs pos="0">
              <a:srgbClr val="FFFFFF"/>
            </a:gs>
            <a:gs pos="100000">
              <a:srgbClr val="ECEFF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body" sz="quarter" idx="1"/>
          </p:nvPr>
        </p:nvSpPr>
        <p:spPr>
          <a:xfrm>
            <a:off x="1515201" y="1246324"/>
            <a:ext cx="16935101" cy="1362077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/>
          <p:nvPr>
            <p:ph type="body" sz="half" idx="13"/>
          </p:nvPr>
        </p:nvSpPr>
        <p:spPr>
          <a:xfrm>
            <a:off x="1515202" y="3170876"/>
            <a:ext cx="16229132" cy="8054490"/>
          </a:xfrm>
          <a:prstGeom prst="rect">
            <a:avLst/>
          </a:prstGeom>
        </p:spPr>
        <p:txBody>
          <a:bodyPr lIns="71436" tIns="71436" rIns="71436" bIns="71436"/>
          <a:lstStyle/>
          <a:p>
            <a:pPr marL="687008" indent="-483808" defTabSz="584200">
              <a:spcBef>
                <a:spcPts val="4200"/>
              </a:spcBef>
              <a:buSzPct val="100000"/>
              <a:buChar char="•"/>
              <a:defRPr sz="4000">
                <a:solidFill>
                  <a:srgbClr val="53585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imple Centered Title">
    <p:bg>
      <p:bgPr>
        <a:gradFill flip="none" rotWithShape="1">
          <a:gsLst>
            <a:gs pos="0">
              <a:srgbClr val="FFFFFF"/>
            </a:gs>
            <a:gs pos="100000">
              <a:srgbClr val="ECEFF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sz="quarter" idx="1"/>
          </p:nvPr>
        </p:nvSpPr>
        <p:spPr>
          <a:xfrm>
            <a:off x="1073311" y="1246324"/>
            <a:ext cx="22237378" cy="1362077"/>
          </a:xfrm>
          <a:prstGeom prst="rect">
            <a:avLst/>
          </a:prstGeom>
        </p:spPr>
        <p:txBody>
          <a:bodyPr lIns="71436" tIns="71436" rIns="71436" bIns="71436"/>
          <a:lstStyle>
            <a:lvl1pPr algn="ctr"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algn="ctr"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algn="ctr"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algn="ctr"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algn="ctr"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3612" y="12530387"/>
            <a:ext cx="576777" cy="57677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imple Centered Title (No Logo)">
    <p:bg>
      <p:bgPr>
        <a:gradFill flip="none" rotWithShape="1">
          <a:gsLst>
            <a:gs pos="0">
              <a:srgbClr val="FFFFFF"/>
            </a:gs>
            <a:gs pos="100000">
              <a:srgbClr val="ECEFF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body" sz="quarter" idx="1"/>
          </p:nvPr>
        </p:nvSpPr>
        <p:spPr>
          <a:xfrm>
            <a:off x="1073311" y="1246324"/>
            <a:ext cx="22237378" cy="1362077"/>
          </a:xfrm>
          <a:prstGeom prst="rect">
            <a:avLst/>
          </a:prstGeom>
        </p:spPr>
        <p:txBody>
          <a:bodyPr lIns="71436" tIns="71436" rIns="71436" bIns="71436"/>
          <a:lstStyle>
            <a:lvl1pPr algn="ctr"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algn="ctr"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algn="ctr"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algn="ctr"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algn="ctr"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imple Point + Image - Dark Blue">
    <p:bg>
      <p:bgPr>
        <a:gradFill flip="none" rotWithShape="1">
          <a:gsLst>
            <a:gs pos="0">
              <a:srgbClr val="FFFFFF"/>
            </a:gs>
            <a:gs pos="100000">
              <a:srgbClr val="ECEFF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-119463" y="892"/>
            <a:ext cx="9724367" cy="13714216"/>
          </a:xfrm>
          <a:prstGeom prst="rect">
            <a:avLst/>
          </a:prstGeom>
          <a:gradFill>
            <a:gsLst>
              <a:gs pos="0">
                <a:srgbClr val="193753"/>
              </a:gs>
              <a:gs pos="100000">
                <a:srgbClr val="091831"/>
              </a:gs>
            </a:gsLst>
            <a:lin ang="2877804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80828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1315897" y="4312920"/>
            <a:ext cx="6853647" cy="4988560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584200">
              <a:lnSpc>
                <a:spcPct val="90000"/>
              </a:lnSpc>
              <a:spcBef>
                <a:spcPts val="4200"/>
              </a:spcBef>
              <a:defRPr sz="7600">
                <a:solidFill>
                  <a:srgbClr val="F2F5F5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defTabSz="584200">
              <a:lnSpc>
                <a:spcPct val="90000"/>
              </a:lnSpc>
              <a:spcBef>
                <a:spcPts val="4200"/>
              </a:spcBef>
              <a:defRPr sz="7600">
                <a:solidFill>
                  <a:srgbClr val="F2F5F5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584200">
              <a:lnSpc>
                <a:spcPct val="90000"/>
              </a:lnSpc>
              <a:spcBef>
                <a:spcPts val="4200"/>
              </a:spcBef>
              <a:defRPr sz="7600">
                <a:solidFill>
                  <a:srgbClr val="F2F5F5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584200">
              <a:lnSpc>
                <a:spcPct val="90000"/>
              </a:lnSpc>
              <a:spcBef>
                <a:spcPts val="4200"/>
              </a:spcBef>
              <a:defRPr sz="7600">
                <a:solidFill>
                  <a:srgbClr val="F2F5F5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584200">
              <a:lnSpc>
                <a:spcPct val="90000"/>
              </a:lnSpc>
              <a:spcBef>
                <a:spcPts val="4200"/>
              </a:spcBef>
              <a:defRPr sz="7600">
                <a:solidFill>
                  <a:srgbClr val="F2F5F5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imple Point + Bullets - Dark Blue">
    <p:bg>
      <p:bgPr>
        <a:gradFill flip="none" rotWithShape="1">
          <a:gsLst>
            <a:gs pos="0">
              <a:srgbClr val="FFFFFF"/>
            </a:gs>
            <a:gs pos="100000">
              <a:srgbClr val="ECEFF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3807698" y="892"/>
            <a:ext cx="10629774" cy="13714216"/>
          </a:xfrm>
          <a:prstGeom prst="rect">
            <a:avLst/>
          </a:prstGeom>
          <a:gradFill>
            <a:gsLst>
              <a:gs pos="0">
                <a:srgbClr val="193753"/>
              </a:gs>
              <a:gs pos="100000">
                <a:srgbClr val="091831"/>
              </a:gs>
            </a:gsLst>
            <a:lin ang="2877804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80828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1837435" y="4616450"/>
            <a:ext cx="11100805" cy="4254502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584200">
              <a:spcBef>
                <a:spcPts val="4200"/>
              </a:spcBef>
              <a:defRPr sz="8000">
                <a:solidFill>
                  <a:srgbClr val="5B656E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defTabSz="584200">
              <a:spcBef>
                <a:spcPts val="4200"/>
              </a:spcBef>
              <a:defRPr sz="8000">
                <a:solidFill>
                  <a:srgbClr val="5B656E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584200">
              <a:spcBef>
                <a:spcPts val="4200"/>
              </a:spcBef>
              <a:defRPr sz="8000">
                <a:solidFill>
                  <a:srgbClr val="5B656E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584200">
              <a:spcBef>
                <a:spcPts val="4200"/>
              </a:spcBef>
              <a:defRPr sz="8000">
                <a:solidFill>
                  <a:srgbClr val="5B656E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584200">
              <a:spcBef>
                <a:spcPts val="4200"/>
              </a:spcBef>
              <a:defRPr sz="8000">
                <a:solidFill>
                  <a:srgbClr val="5B656E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hape 150"/>
          <p:cNvSpPr/>
          <p:nvPr>
            <p:ph type="body" sz="quarter" idx="13"/>
          </p:nvPr>
        </p:nvSpPr>
        <p:spPr>
          <a:xfrm>
            <a:off x="15158724" y="4552948"/>
            <a:ext cx="8438052" cy="4381502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508000" indent="-508000" defTabSz="584200">
              <a:spcBef>
                <a:spcPts val="5600"/>
              </a:spcBef>
              <a:buClr>
                <a:srgbClr val="2CBFD7"/>
              </a:buClr>
              <a:buSzPct val="70000"/>
              <a:buChar char="•"/>
              <a:defRPr sz="5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imple Point + Image - Red">
    <p:bg>
      <p:bgPr>
        <a:gradFill flip="none" rotWithShape="1">
          <a:gsLst>
            <a:gs pos="0">
              <a:srgbClr val="FFFFFF"/>
            </a:gs>
            <a:gs pos="100000">
              <a:srgbClr val="ECEFF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-111394" y="892"/>
            <a:ext cx="9724368" cy="13714216"/>
          </a:xfrm>
          <a:prstGeom prst="rect">
            <a:avLst/>
          </a:prstGeom>
          <a:gradFill>
            <a:gsLst>
              <a:gs pos="0">
                <a:srgbClr val="580828"/>
              </a:gs>
              <a:gs pos="100000">
                <a:srgbClr val="8C1B25"/>
              </a:gs>
            </a:gsLst>
            <a:lin ang="2877804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80828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1315897" y="4312920"/>
            <a:ext cx="6853647" cy="4988560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584200">
              <a:lnSpc>
                <a:spcPct val="90000"/>
              </a:lnSpc>
              <a:spcBef>
                <a:spcPts val="4200"/>
              </a:spcBef>
              <a:defRPr sz="7600">
                <a:solidFill>
                  <a:srgbClr val="F2F5F5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defTabSz="584200">
              <a:lnSpc>
                <a:spcPct val="90000"/>
              </a:lnSpc>
              <a:spcBef>
                <a:spcPts val="4200"/>
              </a:spcBef>
              <a:defRPr sz="7600">
                <a:solidFill>
                  <a:srgbClr val="F2F5F5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584200">
              <a:lnSpc>
                <a:spcPct val="90000"/>
              </a:lnSpc>
              <a:spcBef>
                <a:spcPts val="4200"/>
              </a:spcBef>
              <a:defRPr sz="7600">
                <a:solidFill>
                  <a:srgbClr val="F2F5F5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584200">
              <a:lnSpc>
                <a:spcPct val="90000"/>
              </a:lnSpc>
              <a:spcBef>
                <a:spcPts val="4200"/>
              </a:spcBef>
              <a:defRPr sz="7600">
                <a:solidFill>
                  <a:srgbClr val="F2F5F5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584200">
              <a:lnSpc>
                <a:spcPct val="90000"/>
              </a:lnSpc>
              <a:spcBef>
                <a:spcPts val="4200"/>
              </a:spcBef>
              <a:defRPr sz="7600">
                <a:solidFill>
                  <a:srgbClr val="F2F5F5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imple Point + Bullets - Dark Blue copy">
    <p:bg>
      <p:bgPr>
        <a:gradFill flip="none" rotWithShape="1">
          <a:gsLst>
            <a:gs pos="0">
              <a:srgbClr val="FFFFFF"/>
            </a:gs>
            <a:gs pos="100000">
              <a:srgbClr val="ECEFF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3789262" y="893"/>
            <a:ext cx="10629774" cy="13714216"/>
          </a:xfrm>
          <a:prstGeom prst="rect">
            <a:avLst/>
          </a:prstGeom>
          <a:gradFill>
            <a:gsLst>
              <a:gs pos="0">
                <a:srgbClr val="580828"/>
              </a:gs>
              <a:gs pos="100000">
                <a:srgbClr val="8C1B25"/>
              </a:gs>
            </a:gsLst>
            <a:lin ang="2877804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80828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1837435" y="4616450"/>
            <a:ext cx="11100805" cy="4254502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584200">
              <a:spcBef>
                <a:spcPts val="4200"/>
              </a:spcBef>
              <a:defRPr sz="8000">
                <a:solidFill>
                  <a:srgbClr val="5B656E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defTabSz="584200">
              <a:spcBef>
                <a:spcPts val="4200"/>
              </a:spcBef>
              <a:defRPr sz="8000">
                <a:solidFill>
                  <a:srgbClr val="5B656E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584200">
              <a:spcBef>
                <a:spcPts val="4200"/>
              </a:spcBef>
              <a:defRPr sz="8000">
                <a:solidFill>
                  <a:srgbClr val="5B656E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584200">
              <a:spcBef>
                <a:spcPts val="4200"/>
              </a:spcBef>
              <a:defRPr sz="8000">
                <a:solidFill>
                  <a:srgbClr val="5B656E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584200">
              <a:spcBef>
                <a:spcPts val="4200"/>
              </a:spcBef>
              <a:defRPr sz="8000">
                <a:solidFill>
                  <a:srgbClr val="5B656E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hape 169"/>
          <p:cNvSpPr/>
          <p:nvPr>
            <p:ph type="body" sz="quarter" idx="13"/>
          </p:nvPr>
        </p:nvSpPr>
        <p:spPr>
          <a:xfrm>
            <a:off x="15158724" y="4552948"/>
            <a:ext cx="8438052" cy="4381502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508000" indent="-508000" defTabSz="584200">
              <a:spcBef>
                <a:spcPts val="5600"/>
              </a:spcBef>
              <a:buClr>
                <a:srgbClr val="DC3032"/>
              </a:buClr>
              <a:buSzPct val="70000"/>
              <a:buChar char="•"/>
              <a:defRPr sz="5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ver + Presenter">
    <p:bg>
      <p:bgPr>
        <a:gradFill flip="none" rotWithShape="1">
          <a:gsLst>
            <a:gs pos="0">
              <a:srgbClr val="AB212D"/>
            </a:gs>
            <a:gs pos="100000">
              <a:srgbClr val="580225"/>
            </a:gs>
          </a:gsLst>
          <a:lin ang="15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1.jpe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/>
          <p:nvPr>
            <p:ph type="body" sz="quarter" idx="1"/>
          </p:nvPr>
        </p:nvSpPr>
        <p:spPr>
          <a:xfrm>
            <a:off x="1960159" y="5247333"/>
            <a:ext cx="20463683" cy="1476377"/>
          </a:xfrm>
          <a:prstGeom prst="rect">
            <a:avLst/>
          </a:prstGeom>
        </p:spPr>
        <p:txBody>
          <a:bodyPr lIns="71436" tIns="71436" rIns="71436" bIns="71436" anchor="ctr"/>
          <a:lstStyle>
            <a:lvl1pPr algn="ctr" defTabSz="584200">
              <a:defRPr sz="7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algn="ctr" defTabSz="584200">
              <a:defRPr sz="7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algn="ctr" defTabSz="584200">
              <a:defRPr sz="7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algn="ctr" defTabSz="584200">
              <a:defRPr sz="7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algn="ctr" defTabSz="584200">
              <a:defRPr sz="7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/>
          <p:nvPr>
            <p:ph type="body" sz="quarter" idx="13"/>
          </p:nvPr>
        </p:nvSpPr>
        <p:spPr>
          <a:xfrm>
            <a:off x="4833937" y="8700220"/>
            <a:ext cx="14716128" cy="2464792"/>
          </a:xfrm>
          <a:prstGeom prst="rect">
            <a:avLst/>
          </a:prstGeom>
        </p:spPr>
        <p:txBody>
          <a:bodyPr lIns="71436" tIns="71436" rIns="71436" bIns="71436"/>
          <a:lstStyle/>
          <a:p>
            <a:pPr algn="ctr" defTabSz="584200">
              <a:defRPr sz="3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9170607" y="7340600"/>
            <a:ext cx="6042786" cy="0"/>
          </a:xfrm>
          <a:prstGeom prst="line">
            <a:avLst/>
          </a:prstGeom>
          <a:ln w="25400">
            <a:solidFill>
              <a:srgbClr val="FFFFFF">
                <a:alpha val="50215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" name="Shape 23"/>
          <p:cNvSpPr/>
          <p:nvPr/>
        </p:nvSpPr>
        <p:spPr>
          <a:xfrm>
            <a:off x="9170606" y="4630443"/>
            <a:ext cx="6042786" cy="1"/>
          </a:xfrm>
          <a:prstGeom prst="line">
            <a:avLst/>
          </a:prstGeom>
          <a:ln w="25400">
            <a:solidFill>
              <a:srgbClr val="FFFFFF">
                <a:alpha val="50215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85935" y="12401139"/>
            <a:ext cx="612129" cy="61213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or Small Text Block + Supporting Image - Dark Blue">
    <p:bg>
      <p:bgPr>
        <a:gradFill flip="none" rotWithShape="1">
          <a:gsLst>
            <a:gs pos="0">
              <a:srgbClr val="173653"/>
            </a:gs>
            <a:gs pos="100000">
              <a:srgbClr val="09183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5935" y="12401139"/>
            <a:ext cx="612129" cy="61213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>
            <p:ph type="body" sz="quarter" idx="1"/>
          </p:nvPr>
        </p:nvSpPr>
        <p:spPr>
          <a:xfrm>
            <a:off x="2522655" y="1967686"/>
            <a:ext cx="13227137" cy="1362077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lnSpc>
                <a:spcPct val="90000"/>
              </a:lnSpc>
              <a:defRPr sz="7000">
                <a:solidFill>
                  <a:srgbClr val="2CBFD7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  <a:lvl2pPr defTabSz="584200">
              <a:lnSpc>
                <a:spcPct val="90000"/>
              </a:lnSpc>
              <a:defRPr sz="7000">
                <a:solidFill>
                  <a:srgbClr val="2CBFD7"/>
                </a:solidFill>
                <a:latin typeface="Avenir Black"/>
                <a:ea typeface="Avenir Black"/>
                <a:cs typeface="Avenir Black"/>
                <a:sym typeface="Avenir Black"/>
              </a:defRPr>
            </a:lvl2pPr>
            <a:lvl3pPr defTabSz="584200">
              <a:lnSpc>
                <a:spcPct val="90000"/>
              </a:lnSpc>
              <a:defRPr sz="7000">
                <a:solidFill>
                  <a:srgbClr val="2CBFD7"/>
                </a:solidFill>
                <a:latin typeface="Avenir Black"/>
                <a:ea typeface="Avenir Black"/>
                <a:cs typeface="Avenir Black"/>
                <a:sym typeface="Avenir Black"/>
              </a:defRPr>
            </a:lvl3pPr>
            <a:lvl4pPr defTabSz="584200">
              <a:lnSpc>
                <a:spcPct val="90000"/>
              </a:lnSpc>
              <a:defRPr sz="7000">
                <a:solidFill>
                  <a:srgbClr val="2CBFD7"/>
                </a:solidFill>
                <a:latin typeface="Avenir Black"/>
                <a:ea typeface="Avenir Black"/>
                <a:cs typeface="Avenir Black"/>
                <a:sym typeface="Avenir Black"/>
              </a:defRPr>
            </a:lvl4pPr>
            <a:lvl5pPr defTabSz="584200">
              <a:lnSpc>
                <a:spcPct val="90000"/>
              </a:lnSpc>
              <a:defRPr sz="7000">
                <a:solidFill>
                  <a:srgbClr val="2CBFD7"/>
                </a:solidFill>
                <a:latin typeface="Avenir Black"/>
                <a:ea typeface="Avenir Black"/>
                <a:cs typeface="Avenir Black"/>
                <a:sym typeface="Avenir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2551119" y="3822122"/>
            <a:ext cx="14601226" cy="4314442"/>
          </a:xfrm>
          <a:prstGeom prst="rect">
            <a:avLst/>
          </a:prstGeom>
        </p:spPr>
        <p:txBody>
          <a:bodyPr lIns="71436" tIns="71436" rIns="71436" bIns="71436"/>
          <a:lstStyle/>
          <a:p>
            <a:pPr defTabSz="584200">
              <a:spcBef>
                <a:spcPts val="4200"/>
              </a:spcBef>
              <a:defRPr sz="4000">
                <a:solidFill>
                  <a:srgbClr val="F4F3F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180" name="Shape 180"/>
          <p:cNvSpPr/>
          <p:nvPr>
            <p:ph type="pic" sz="half" idx="14"/>
          </p:nvPr>
        </p:nvSpPr>
        <p:spPr>
          <a:xfrm>
            <a:off x="14479184" y="4134398"/>
            <a:ext cx="8636143" cy="86361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or Small Text Block + Full-Bleed Supporting Image - Dark Red">
    <p:bg>
      <p:bgPr>
        <a:solidFill>
          <a:srgbClr val="580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pic" idx="13"/>
          </p:nvPr>
        </p:nvSpPr>
        <p:spPr>
          <a:xfrm>
            <a:off x="-2" y="-2"/>
            <a:ext cx="24384003" cy="13716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9" name="Shape 189"/>
          <p:cNvSpPr/>
          <p:nvPr/>
        </p:nvSpPr>
        <p:spPr>
          <a:xfrm>
            <a:off x="-11634" y="-9695"/>
            <a:ext cx="18972202" cy="13716002"/>
          </a:xfrm>
          <a:prstGeom prst="rect">
            <a:avLst/>
          </a:prstGeom>
          <a:gradFill>
            <a:gsLst>
              <a:gs pos="0">
                <a:srgbClr val="580828"/>
              </a:gs>
              <a:gs pos="100000">
                <a:srgbClr val="580828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xfrm>
            <a:off x="2522655" y="1967686"/>
            <a:ext cx="13227137" cy="1362077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  <a:lvl2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lack"/>
                <a:ea typeface="Avenir Black"/>
                <a:cs typeface="Avenir Black"/>
                <a:sym typeface="Avenir Black"/>
              </a:defRPr>
            </a:lvl2pPr>
            <a:lvl3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lack"/>
                <a:ea typeface="Avenir Black"/>
                <a:cs typeface="Avenir Black"/>
                <a:sym typeface="Avenir Black"/>
              </a:defRPr>
            </a:lvl3pPr>
            <a:lvl4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lack"/>
                <a:ea typeface="Avenir Black"/>
                <a:cs typeface="Avenir Black"/>
                <a:sym typeface="Avenir Black"/>
              </a:defRPr>
            </a:lvl4pPr>
            <a:lvl5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lack"/>
                <a:ea typeface="Avenir Black"/>
                <a:cs typeface="Avenir Black"/>
                <a:sym typeface="Avenir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Shape 191"/>
          <p:cNvSpPr/>
          <p:nvPr>
            <p:ph type="body" sz="quarter" idx="14"/>
          </p:nvPr>
        </p:nvSpPr>
        <p:spPr>
          <a:xfrm>
            <a:off x="2551119" y="3822122"/>
            <a:ext cx="14601226" cy="4314442"/>
          </a:xfrm>
          <a:prstGeom prst="rect">
            <a:avLst/>
          </a:prstGeom>
        </p:spPr>
        <p:txBody>
          <a:bodyPr lIns="71436" tIns="71436" rIns="71436" bIns="71436"/>
          <a:lstStyle/>
          <a:p>
            <a:pPr defTabSz="584200">
              <a:spcBef>
                <a:spcPts val="4200"/>
              </a:spcBef>
              <a:defRPr sz="4000">
                <a:solidFill>
                  <a:srgbClr val="F4F3F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clusion + Presenter">
    <p:bg>
      <p:bgPr>
        <a:gradFill flip="none" rotWithShape="1">
          <a:gsLst>
            <a:gs pos="0">
              <a:srgbClr val="AB212D"/>
            </a:gs>
            <a:gs pos="100000">
              <a:srgbClr val="580225"/>
            </a:gs>
          </a:gsLst>
          <a:lin ang="15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1.jpe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85935" y="12401139"/>
            <a:ext cx="612129" cy="61213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>
            <p:ph type="body" sz="quarter" idx="1"/>
          </p:nvPr>
        </p:nvSpPr>
        <p:spPr>
          <a:xfrm>
            <a:off x="4833937" y="7047010"/>
            <a:ext cx="14716127" cy="4064828"/>
          </a:xfrm>
          <a:prstGeom prst="rect">
            <a:avLst/>
          </a:prstGeom>
        </p:spPr>
        <p:txBody>
          <a:bodyPr lIns="71436" tIns="71436" rIns="71436" bIns="71436"/>
          <a:lstStyle>
            <a:lvl1pPr algn="ctr" defTabSz="584200">
              <a:defRPr sz="3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algn="ctr" defTabSz="584200">
              <a:defRPr sz="3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algn="ctr" defTabSz="584200">
              <a:defRPr sz="3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algn="ctr" defTabSz="584200">
              <a:defRPr sz="3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algn="ctr" defTabSz="584200">
              <a:defRPr sz="3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2" name="imag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08191" y="3261590"/>
            <a:ext cx="4967745" cy="81732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9170607" y="5649288"/>
            <a:ext cx="6042786" cy="1"/>
          </a:xfrm>
          <a:prstGeom prst="line">
            <a:avLst/>
          </a:prstGeom>
          <a:ln w="25400">
            <a:solidFill>
              <a:srgbClr val="FFFFFF">
                <a:alpha val="50215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solidFill>
          <a:srgbClr val="5A08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833937" y="2303858"/>
            <a:ext cx="14716127" cy="4643439"/>
          </a:xfrm>
          <a:prstGeom prst="rect">
            <a:avLst/>
          </a:prstGeom>
        </p:spPr>
        <p:txBody>
          <a:bodyPr lIns="71436" tIns="71436" rIns="71436" bIns="71436"/>
          <a:lstStyle>
            <a:lvl1pPr algn="ctr" defTabSz="584200">
              <a:defRPr b="0" sz="1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xfrm>
            <a:off x="4833937" y="7072311"/>
            <a:ext cx="14716127" cy="1589486"/>
          </a:xfrm>
          <a:prstGeom prst="rect">
            <a:avLst/>
          </a:prstGeom>
        </p:spPr>
        <p:txBody>
          <a:bodyPr lIns="71436" tIns="71436" rIns="71436" bIns="71436"/>
          <a:lstStyle>
            <a:lvl1pPr algn="ctr" defTabSz="584200"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584200"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584200"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584200"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584200"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xfrm>
            <a:off x="11935814" y="13019484"/>
            <a:ext cx="494513" cy="5111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White">
    <p:bg>
      <p:bgPr>
        <a:solidFill>
          <a:srgbClr val="F2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Num" sz="quarter" idx="2"/>
          </p:nvPr>
        </p:nvSpPr>
        <p:spPr>
          <a:xfrm>
            <a:off x="11935814" y="13019484"/>
            <a:ext cx="494513" cy="5111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833937" y="4536280"/>
            <a:ext cx="14716127" cy="4643439"/>
          </a:xfrm>
          <a:prstGeom prst="rect">
            <a:avLst/>
          </a:prstGeom>
        </p:spPr>
        <p:txBody>
          <a:bodyPr lIns="71436" tIns="71436" rIns="71436" bIns="71436" anchor="ctr"/>
          <a:lstStyle>
            <a:lvl1pPr algn="ctr" defTabSz="584200">
              <a:defRPr b="0"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5" name="Shape 235"/>
          <p:cNvSpPr/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solidFill>
          <a:srgbClr val="5A08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6673453" y="3442394"/>
            <a:ext cx="11037096" cy="3482580"/>
          </a:xfrm>
          <a:prstGeom prst="rect">
            <a:avLst/>
          </a:prstGeom>
        </p:spPr>
        <p:txBody>
          <a:bodyPr lIns="53577" tIns="53577" rIns="53577" bIns="53577"/>
          <a:lstStyle>
            <a:lvl1pPr algn="ctr" defTabSz="584200">
              <a:defRPr b="0" sz="10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xfrm>
            <a:off x="6673453" y="7018734"/>
            <a:ext cx="11037096" cy="1192115"/>
          </a:xfrm>
          <a:prstGeom prst="rect">
            <a:avLst/>
          </a:prstGeom>
        </p:spPr>
        <p:txBody>
          <a:bodyPr lIns="53577" tIns="53577" rIns="53577" bIns="53577"/>
          <a:lstStyle>
            <a:lvl1pPr algn="ctr" defTabSz="584200">
              <a:defRPr sz="4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584200">
              <a:defRPr sz="4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584200">
              <a:defRPr sz="4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584200">
              <a:defRPr sz="4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584200">
              <a:defRPr sz="4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hape 251"/>
          <p:cNvSpPr/>
          <p:nvPr>
            <p:ph type="sldNum" sz="quarter" idx="2"/>
          </p:nvPr>
        </p:nvSpPr>
        <p:spPr>
          <a:xfrm>
            <a:off x="11970029" y="11479113"/>
            <a:ext cx="430549" cy="437357"/>
          </a:xfrm>
          <a:prstGeom prst="rect">
            <a:avLst/>
          </a:prstGeom>
        </p:spPr>
        <p:txBody>
          <a:bodyPr lIns="53577" tIns="53577" rIns="53577" bIns="53577" anchor="t"/>
          <a:lstStyle>
            <a:lvl1pPr algn="ctr" defTabSz="584200"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</p:spPr>
        <p:txBody>
          <a:bodyPr lIns="71436" tIns="71436" rIns="71436" bIns="71436" anchor="ctr"/>
          <a:lstStyle>
            <a:lvl1pPr algn="ctr" defTabSz="584200">
              <a:defRPr b="0"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9" name="Shape 259"/>
          <p:cNvSpPr/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Blue">
    <p:bg>
      <p:bgPr>
        <a:gradFill flip="none" rotWithShape="1">
          <a:gsLst>
            <a:gs pos="0">
              <a:srgbClr val="173653"/>
            </a:gs>
            <a:gs pos="100000">
              <a:srgbClr val="09183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sz="quarter" idx="1"/>
          </p:nvPr>
        </p:nvSpPr>
        <p:spPr>
          <a:xfrm>
            <a:off x="4445275" y="5956300"/>
            <a:ext cx="15493450" cy="1803401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</p:spPr>
        <p:txBody>
          <a:bodyPr lIns="71436" tIns="71436" rIns="71436" bIns="71436" anchor="ctr"/>
          <a:lstStyle>
            <a:lvl1pPr algn="ctr" defTabSz="584200">
              <a:defRPr b="0"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7" name="Shape 267"/>
          <p:cNvSpPr/>
          <p:nvPr>
            <p:ph type="body" idx="1"/>
          </p:nvPr>
        </p:nvSpPr>
        <p:spPr>
          <a:xfrm>
            <a:off x="4387453" y="3661171"/>
            <a:ext cx="15609094" cy="8840393"/>
          </a:xfrm>
          <a:prstGeom prst="rect">
            <a:avLst/>
          </a:prstGeom>
        </p:spPr>
        <p:txBody>
          <a:bodyPr lIns="71436" tIns="71436" rIns="71436" bIns="71436" anchor="ctr"/>
          <a:lstStyle>
            <a:lvl1pPr marL="617361" indent="-617361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061860" indent="-617361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506360" indent="-617360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950860" indent="-617360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395360" indent="-617360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8" name="Shape 268"/>
          <p:cNvSpPr/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</p:spPr>
        <p:txBody>
          <a:bodyPr lIns="71436" tIns="71436" rIns="71436" bIns="71436" anchor="ctr"/>
          <a:lstStyle>
            <a:lvl1pPr algn="ctr" defTabSz="584200">
              <a:defRPr b="0"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xfrm>
            <a:off x="4387453" y="3661171"/>
            <a:ext cx="15609094" cy="8840393"/>
          </a:xfrm>
          <a:prstGeom prst="rect">
            <a:avLst/>
          </a:prstGeom>
        </p:spPr>
        <p:txBody>
          <a:bodyPr lIns="71436" tIns="71436" rIns="71436" bIns="71436" anchor="ctr"/>
          <a:lstStyle>
            <a:lvl1pPr marL="617361" indent="-617361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061860" indent="-617361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506360" indent="-617360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950860" indent="-617360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395360" indent="-617360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hape 277"/>
          <p:cNvSpPr/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</p:spPr>
        <p:txBody>
          <a:bodyPr lIns="71436" tIns="71436" rIns="71436" bIns="71436" anchor="ctr"/>
          <a:lstStyle>
            <a:lvl1pPr algn="ctr" defTabSz="584200">
              <a:defRPr b="0"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xfrm>
            <a:off x="4387453" y="3661171"/>
            <a:ext cx="15609094" cy="8840393"/>
          </a:xfrm>
          <a:prstGeom prst="rect">
            <a:avLst/>
          </a:prstGeom>
        </p:spPr>
        <p:txBody>
          <a:bodyPr lIns="71436" tIns="71436" rIns="71436" bIns="71436" anchor="ctr"/>
          <a:lstStyle>
            <a:lvl1pPr marL="617361" indent="-617361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061860" indent="-617361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506360" indent="-617360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950860" indent="-617360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395360" indent="-617360" defTabSz="584200">
              <a:spcBef>
                <a:spcPts val="42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hape 286"/>
          <p:cNvSpPr/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</p:spPr>
        <p:txBody>
          <a:bodyPr lIns="71436" tIns="71436" rIns="71436" bIns="71436" anchor="ctr"/>
          <a:lstStyle>
            <a:lvl1pPr algn="ctr" defTabSz="821530">
              <a:defRPr b="0"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4" name="Shape 294"/>
          <p:cNvSpPr/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image5.png"/>
          <p:cNvPicPr>
            <a:picLocks noChangeAspect="1"/>
          </p:cNvPicPr>
          <p:nvPr/>
        </p:nvPicPr>
        <p:blipFill>
          <a:blip r:embed="rId2">
            <a:alphaModFix amt="4228"/>
            <a:extLst/>
          </a:blip>
          <a:stretch>
            <a:fillRect/>
          </a:stretch>
        </p:blipFill>
        <p:spPr>
          <a:xfrm>
            <a:off x="-3030061" y="-404779"/>
            <a:ext cx="30444124" cy="14525559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hape 302"/>
          <p:cNvSpPr/>
          <p:nvPr>
            <p:ph type="sldNum" sz="quarter" idx="2"/>
          </p:nvPr>
        </p:nvSpPr>
        <p:spPr>
          <a:xfrm>
            <a:off x="22891146" y="12578081"/>
            <a:ext cx="273654" cy="269239"/>
          </a:xfrm>
          <a:prstGeom prst="rect">
            <a:avLst/>
          </a:prstGeom>
        </p:spPr>
        <p:txBody>
          <a:bodyPr lIns="45718" tIns="45718" rIns="45718" bIns="45718"/>
          <a:lstStyle>
            <a:lvl1pPr defTabSz="584200"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</p:spPr>
        <p:txBody>
          <a:bodyPr lIns="71436" tIns="71436" rIns="71436" bIns="71436" anchor="ctr"/>
          <a:lstStyle>
            <a:lvl1pPr algn="ctr" defTabSz="821530">
              <a:defRPr b="0"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xfrm>
            <a:off x="4387453" y="3661171"/>
            <a:ext cx="15609094" cy="8840393"/>
          </a:xfrm>
          <a:prstGeom prst="rect">
            <a:avLst/>
          </a:prstGeom>
        </p:spPr>
        <p:txBody>
          <a:bodyPr lIns="71436" tIns="71436" rIns="71436" bIns="71436" anchor="ctr"/>
          <a:lstStyle>
            <a:lvl1pPr marL="617361" indent="-617361" defTabSz="821530">
              <a:spcBef>
                <a:spcPts val="59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061860" indent="-617361" defTabSz="821530">
              <a:spcBef>
                <a:spcPts val="59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506360" indent="-617360" defTabSz="821530">
              <a:spcBef>
                <a:spcPts val="59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950860" indent="-617360" defTabSz="821530">
              <a:spcBef>
                <a:spcPts val="59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395360" indent="-617360" defTabSz="821530">
              <a:spcBef>
                <a:spcPts val="5900"/>
              </a:spcBef>
              <a:buSzPct val="75000"/>
              <a:buChar char="•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1" name="Shape 311"/>
          <p:cNvSpPr/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UE">
    <p:bg>
      <p:bgPr>
        <a:gradFill flip="none" rotWithShape="1">
          <a:gsLst>
            <a:gs pos="0">
              <a:srgbClr val="08122E"/>
            </a:gs>
            <a:gs pos="100000">
              <a:srgbClr val="326E81"/>
            </a:gs>
          </a:gsLst>
          <a:lin ang="287780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sldNum" sz="quarter" idx="2"/>
          </p:nvPr>
        </p:nvSpPr>
        <p:spPr>
          <a:xfrm>
            <a:off x="11935814" y="13019484"/>
            <a:ext cx="494513" cy="5111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White">
    <p:bg>
      <p:bgPr>
        <a:solidFill>
          <a:srgbClr val="F2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 327"/>
          <p:cNvGrpSpPr/>
          <p:nvPr/>
        </p:nvGrpSpPr>
        <p:grpSpPr>
          <a:xfrm>
            <a:off x="11924771" y="12567460"/>
            <a:ext cx="534459" cy="533609"/>
            <a:chOff x="0" y="0"/>
            <a:chExt cx="534457" cy="533608"/>
          </a:xfrm>
        </p:grpSpPr>
        <p:sp>
          <p:nvSpPr>
            <p:cNvPr id="325" name="Shape 325"/>
            <p:cNvSpPr/>
            <p:nvPr/>
          </p:nvSpPr>
          <p:spPr>
            <a:xfrm rot="20850000">
              <a:off x="237442" y="22227"/>
              <a:ext cx="230654" cy="230654"/>
            </a:xfrm>
            <a:prstGeom prst="rect">
              <a:avLst/>
            </a:prstGeom>
            <a:solidFill>
              <a:srgbClr val="DC303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6" name="Shape 326"/>
            <p:cNvSpPr/>
            <p:nvPr/>
          </p:nvSpPr>
          <p:spPr>
            <a:xfrm>
              <a:off x="0" y="70886"/>
              <a:ext cx="534458" cy="46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02" y="0"/>
                  </a:moveTo>
                  <a:lnTo>
                    <a:pt x="0" y="1177"/>
                  </a:lnTo>
                  <a:lnTo>
                    <a:pt x="3921" y="21600"/>
                  </a:lnTo>
                  <a:lnTo>
                    <a:pt x="21600" y="17074"/>
                  </a:lnTo>
                  <a:lnTo>
                    <a:pt x="20612" y="11923"/>
                  </a:lnTo>
                  <a:lnTo>
                    <a:pt x="7534" y="15271"/>
                  </a:lnTo>
                  <a:lnTo>
                    <a:pt x="4602" y="0"/>
                  </a:lnTo>
                  <a:close/>
                </a:path>
              </a:pathLst>
            </a:custGeom>
            <a:solidFill>
              <a:srgbClr val="59002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28" name="Shape 328"/>
          <p:cNvSpPr/>
          <p:nvPr>
            <p:ph type="sldNum" sz="quarter" idx="2"/>
          </p:nvPr>
        </p:nvSpPr>
        <p:spPr>
          <a:xfrm>
            <a:off x="11935814" y="13019484"/>
            <a:ext cx="494513" cy="5111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ver + Presenter">
    <p:bg>
      <p:bgPr>
        <a:gradFill flip="none" rotWithShape="1">
          <a:gsLst>
            <a:gs pos="0">
              <a:srgbClr val="AB212D"/>
            </a:gs>
            <a:gs pos="100000">
              <a:srgbClr val="580225"/>
            </a:gs>
          </a:gsLst>
          <a:lin ang="15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body" sz="quarter" idx="1"/>
          </p:nvPr>
        </p:nvSpPr>
        <p:spPr>
          <a:xfrm>
            <a:off x="1960159" y="5329883"/>
            <a:ext cx="20463683" cy="1311277"/>
          </a:xfrm>
          <a:prstGeom prst="rect">
            <a:avLst/>
          </a:prstGeom>
        </p:spPr>
        <p:txBody>
          <a:bodyPr lIns="71436" tIns="71436" rIns="71436" bIns="71436" anchor="ctr"/>
          <a:lstStyle>
            <a:lvl1pPr algn="ctr" defTabSz="584200">
              <a:defRPr sz="7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algn="ctr" defTabSz="584200">
              <a:defRPr sz="7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algn="ctr" defTabSz="584200">
              <a:defRPr sz="7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algn="ctr" defTabSz="584200">
              <a:defRPr sz="7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algn="ctr" defTabSz="584200">
              <a:defRPr sz="7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Shape 336"/>
          <p:cNvSpPr/>
          <p:nvPr>
            <p:ph type="body" sz="quarter" idx="13"/>
          </p:nvPr>
        </p:nvSpPr>
        <p:spPr>
          <a:xfrm>
            <a:off x="4833937" y="8700220"/>
            <a:ext cx="14716128" cy="2464792"/>
          </a:xfrm>
          <a:prstGeom prst="rect">
            <a:avLst/>
          </a:prstGeom>
        </p:spPr>
        <p:txBody>
          <a:bodyPr lIns="71436" tIns="71436" rIns="71436" bIns="71436"/>
          <a:lstStyle/>
          <a:p>
            <a:pPr algn="ctr" defTabSz="584200">
              <a:defRPr sz="3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9170607" y="7340600"/>
            <a:ext cx="6042786" cy="0"/>
          </a:xfrm>
          <a:prstGeom prst="line">
            <a:avLst/>
          </a:prstGeom>
          <a:ln w="25400">
            <a:solidFill>
              <a:srgbClr val="FFFFFF">
                <a:alpha val="50215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Shape 338"/>
          <p:cNvSpPr/>
          <p:nvPr/>
        </p:nvSpPr>
        <p:spPr>
          <a:xfrm>
            <a:off x="9170606" y="4630443"/>
            <a:ext cx="6042786" cy="1"/>
          </a:xfrm>
          <a:prstGeom prst="line">
            <a:avLst/>
          </a:prstGeom>
          <a:ln w="25400">
            <a:solidFill>
              <a:srgbClr val="FFFFFF">
                <a:alpha val="50215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3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5935" y="12401139"/>
            <a:ext cx="612129" cy="612131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8" name="Shape 3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 3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(Search Box) - Blue">
    <p:bg>
      <p:bgPr>
        <a:gradFill flip="none" rotWithShape="1">
          <a:gsLst>
            <a:gs pos="0">
              <a:srgbClr val="173653"/>
            </a:gs>
            <a:gs pos="100000">
              <a:srgbClr val="09183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quarter" idx="1"/>
          </p:nvPr>
        </p:nvSpPr>
        <p:spPr>
          <a:xfrm>
            <a:off x="4445275" y="5734050"/>
            <a:ext cx="15493450" cy="2247901"/>
          </a:xfrm>
          <a:prstGeom prst="rect">
            <a:avLst/>
          </a:prstGeom>
          <a:ln w="63500">
            <a:solidFill>
              <a:srgbClr val="FFFFFF"/>
            </a:solidFill>
          </a:ln>
        </p:spPr>
        <p:txBody>
          <a:bodyPr lIns="190500" tIns="190500" rIns="190500" bIns="1905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27087" y="6283161"/>
            <a:ext cx="1104921" cy="1175078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tandard Slide">
    <p:bg>
      <p:bgPr>
        <a:gradFill flip="none" rotWithShape="1">
          <a:gsLst>
            <a:gs pos="0">
              <a:srgbClr val="FFFFFF"/>
            </a:gs>
            <a:gs pos="100000">
              <a:srgbClr val="ECEFF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7" name="Shape 357"/>
          <p:cNvSpPr/>
          <p:nvPr>
            <p:ph type="body" sz="quarter" idx="1"/>
          </p:nvPr>
        </p:nvSpPr>
        <p:spPr>
          <a:xfrm>
            <a:off x="993880" y="418998"/>
            <a:ext cx="17555413" cy="787402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584200">
              <a:spcBef>
                <a:spcPts val="4200"/>
              </a:spcBef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defTabSz="584200">
              <a:spcBef>
                <a:spcPts val="4200"/>
              </a:spcBef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defTabSz="584200">
              <a:spcBef>
                <a:spcPts val="4200"/>
              </a:spcBef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defTabSz="584200">
              <a:spcBef>
                <a:spcPts val="4200"/>
              </a:spcBef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defTabSz="584200">
              <a:spcBef>
                <a:spcPts val="4200"/>
              </a:spcBef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5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Shape 359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UE">
    <p:bg>
      <p:bgPr>
        <a:gradFill flip="none" rotWithShape="1">
          <a:gsLst>
            <a:gs pos="0">
              <a:srgbClr val="08122E"/>
            </a:gs>
            <a:gs pos="100000">
              <a:srgbClr val="326E81"/>
            </a:gs>
          </a:gsLst>
          <a:lin ang="287780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 rot="20850000">
            <a:off x="12162214" y="12589688"/>
            <a:ext cx="230654" cy="230654"/>
          </a:xfrm>
          <a:prstGeom prst="rect">
            <a:avLst/>
          </a:prstGeom>
          <a:solidFill>
            <a:srgbClr val="F2F5F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11924771" y="12638347"/>
            <a:ext cx="534458" cy="462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02" y="0"/>
                </a:moveTo>
                <a:lnTo>
                  <a:pt x="0" y="1177"/>
                </a:lnTo>
                <a:lnTo>
                  <a:pt x="3921" y="21600"/>
                </a:lnTo>
                <a:lnTo>
                  <a:pt x="21600" y="17074"/>
                </a:lnTo>
                <a:lnTo>
                  <a:pt x="20612" y="11923"/>
                </a:lnTo>
                <a:lnTo>
                  <a:pt x="7534" y="15271"/>
                </a:lnTo>
                <a:lnTo>
                  <a:pt x="4602" y="0"/>
                </a:lnTo>
                <a:close/>
              </a:path>
            </a:pathLst>
          </a:custGeom>
          <a:solidFill>
            <a:srgbClr val="F2F5F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8" name="Shape 368"/>
          <p:cNvSpPr/>
          <p:nvPr>
            <p:ph type="sldNum" sz="quarter" idx="2"/>
          </p:nvPr>
        </p:nvSpPr>
        <p:spPr>
          <a:xfrm>
            <a:off x="11935814" y="13019484"/>
            <a:ext cx="494513" cy="5111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xfrm>
            <a:off x="3962400" y="184151"/>
            <a:ext cx="16459200" cy="3016251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ctr" defTabSz="457200">
              <a:defRPr b="0" sz="8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6" name="Shape 376"/>
          <p:cNvSpPr/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</p:spPr>
        <p:txBody>
          <a:bodyPr lIns="91438" tIns="91438" rIns="91438" bIns="91438"/>
          <a:lstStyle>
            <a:lvl1pPr marL="685800" indent="-685800" defTabSz="457200">
              <a:spcBef>
                <a:spcPts val="700"/>
              </a:spcBef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1110342" indent="-653142" defTabSz="457200">
              <a:spcBef>
                <a:spcPts val="700"/>
              </a:spcBef>
              <a:buSzPct val="100000"/>
              <a:buFont typeface="Arial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524000" indent="-609600" defTabSz="457200">
              <a:spcBef>
                <a:spcPts val="700"/>
              </a:spcBef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2103120" indent="-731519" defTabSz="457200">
              <a:spcBef>
                <a:spcPts val="700"/>
              </a:spcBef>
              <a:buSzPct val="100000"/>
              <a:buFont typeface="Arial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560320" indent="-731520" defTabSz="457200">
              <a:spcBef>
                <a:spcPts val="700"/>
              </a:spcBef>
              <a:buSzPct val="100000"/>
              <a:buFont typeface="Arial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7" name="Shape 377"/>
          <p:cNvSpPr/>
          <p:nvPr>
            <p:ph type="sldNum" sz="quarter" idx="2"/>
          </p:nvPr>
        </p:nvSpPr>
        <p:spPr>
          <a:xfrm>
            <a:off x="19906339" y="12808586"/>
            <a:ext cx="515262" cy="538479"/>
          </a:xfrm>
          <a:prstGeom prst="rect">
            <a:avLst/>
          </a:prstGeom>
        </p:spPr>
        <p:txBody>
          <a:bodyPr lIns="91438" tIns="91438" rIns="91438" bIns="91438"/>
          <a:lstStyle>
            <a:lvl1pPr defTabSz="4572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imple Bulleted List (No Logo)">
    <p:bg>
      <p:bgPr>
        <a:gradFill flip="none" rotWithShape="1">
          <a:gsLst>
            <a:gs pos="0">
              <a:srgbClr val="FFFFFF"/>
            </a:gs>
            <a:gs pos="100000">
              <a:srgbClr val="ECEFF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body" sz="quarter" idx="1"/>
          </p:nvPr>
        </p:nvSpPr>
        <p:spPr>
          <a:xfrm>
            <a:off x="1515201" y="1246324"/>
            <a:ext cx="16935101" cy="1362077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584200">
              <a:lnSpc>
                <a:spcPct val="90000"/>
              </a:lnSpc>
              <a:defRPr sz="7000">
                <a:solidFill>
                  <a:srgbClr val="DB3038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5" name="Shape 385"/>
          <p:cNvSpPr/>
          <p:nvPr>
            <p:ph type="body" sz="half" idx="13"/>
          </p:nvPr>
        </p:nvSpPr>
        <p:spPr>
          <a:xfrm>
            <a:off x="1515202" y="3170876"/>
            <a:ext cx="16229132" cy="8054490"/>
          </a:xfrm>
          <a:prstGeom prst="rect">
            <a:avLst/>
          </a:prstGeom>
        </p:spPr>
        <p:txBody>
          <a:bodyPr lIns="71436" tIns="71436" rIns="71436" bIns="71436"/>
          <a:lstStyle/>
          <a:p>
            <a:pPr marL="687008" indent="-483808" defTabSz="584200">
              <a:spcBef>
                <a:spcPts val="4200"/>
              </a:spcBef>
              <a:buSzPct val="100000"/>
              <a:buChar char="•"/>
              <a:defRPr sz="4000">
                <a:solidFill>
                  <a:srgbClr val="53585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</p:txBody>
      </p:sp>
      <p:sp>
        <p:nvSpPr>
          <p:cNvPr id="386" name="Shape 386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Blue">
    <p:bg>
      <p:bgPr>
        <a:gradFill flip="none" rotWithShape="1">
          <a:gsLst>
            <a:gs pos="0">
              <a:srgbClr val="173653"/>
            </a:gs>
            <a:gs pos="100000">
              <a:srgbClr val="09183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body" sz="quarter" idx="1"/>
          </p:nvPr>
        </p:nvSpPr>
        <p:spPr>
          <a:xfrm>
            <a:off x="4445275" y="5956300"/>
            <a:ext cx="15493450" cy="1803401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4" name="Shape 394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Red">
    <p:bg>
      <p:bgPr>
        <a:gradFill flip="none" rotWithShape="1">
          <a:gsLst>
            <a:gs pos="0">
              <a:srgbClr val="AB212D"/>
            </a:gs>
            <a:gs pos="100000">
              <a:srgbClr val="580225"/>
            </a:gs>
          </a:gsLst>
          <a:lin ang="15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body" sz="quarter" idx="1"/>
          </p:nvPr>
        </p:nvSpPr>
        <p:spPr>
          <a:xfrm>
            <a:off x="4445275" y="5956300"/>
            <a:ext cx="15493450" cy="1803401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algn="ctr" defTabSz="584200">
              <a:lnSpc>
                <a:spcPct val="70000"/>
              </a:lnSpc>
              <a:spcBef>
                <a:spcPts val="4200"/>
              </a:spcBef>
              <a:defRPr sz="10400">
                <a:solidFill>
                  <a:srgbClr val="F2F5F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(Search Box) - Red">
    <p:bg>
      <p:bgPr>
        <a:gradFill flip="none" rotWithShape="1">
          <a:gsLst>
            <a:gs pos="0">
              <a:srgbClr val="AB212D"/>
            </a:gs>
            <a:gs pos="100000">
              <a:srgbClr val="580225"/>
            </a:gs>
          </a:gsLst>
          <a:lin ang="15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body" sz="quarter" idx="1"/>
          </p:nvPr>
        </p:nvSpPr>
        <p:spPr>
          <a:xfrm>
            <a:off x="4445275" y="5734050"/>
            <a:ext cx="15493450" cy="2247901"/>
          </a:xfrm>
          <a:prstGeom prst="rect">
            <a:avLst/>
          </a:prstGeom>
          <a:ln w="63500">
            <a:solidFill>
              <a:srgbClr val="FFFFFF"/>
            </a:solidFill>
          </a:ln>
        </p:spPr>
        <p:txBody>
          <a:bodyPr lIns="190500" tIns="190500" rIns="190500" bIns="1905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27087" y="6283161"/>
            <a:ext cx="1104921" cy="117507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- Red Textured">
    <p:bg>
      <p:bgPr>
        <a:gradFill flip="none" rotWithShape="1">
          <a:gsLst>
            <a:gs pos="0">
              <a:srgbClr val="AB212D"/>
            </a:gs>
            <a:gs pos="100000">
              <a:srgbClr val="580225"/>
            </a:gs>
          </a:gsLst>
          <a:lin ang="15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1.jpe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- Orange Textured">
    <p:bg>
      <p:bgPr>
        <a:gradFill flip="none" rotWithShape="1">
          <a:gsLst>
            <a:gs pos="0">
              <a:srgbClr val="AB212D"/>
            </a:gs>
            <a:gs pos="100000">
              <a:srgbClr val="580225"/>
            </a:gs>
          </a:gsLst>
          <a:lin ang="15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2.jpe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- Dark Blue">
    <p:bg>
      <p:bgPr>
        <a:gradFill flip="none" rotWithShape="1">
          <a:gsLst>
            <a:gs pos="0">
              <a:srgbClr val="173653"/>
            </a:gs>
            <a:gs pos="100000">
              <a:srgbClr val="091831"/>
            </a:gs>
          </a:gsLst>
          <a:lin ang="287999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Num" sz="quarter" idx="2"/>
          </p:nvPr>
        </p:nvSpPr>
        <p:spPr>
          <a:xfrm>
            <a:off x="11928499" y="13019484"/>
            <a:ext cx="509143" cy="5619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584200">
              <a:defRPr sz="2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19199" y="549273"/>
            <a:ext cx="21945602" cy="2286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8" tIns="243798" rIns="243798" bIns="24379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19199" y="3200399"/>
            <a:ext cx="21945602" cy="99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8" tIns="243798" rIns="243798" bIns="24379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3300715" y="12706680"/>
            <a:ext cx="980593" cy="968773"/>
          </a:xfrm>
          <a:prstGeom prst="rect">
            <a:avLst/>
          </a:prstGeom>
          <a:ln w="12700">
            <a:miter lim="400000"/>
          </a:ln>
        </p:spPr>
        <p:txBody>
          <a:bodyPr wrap="none" lIns="243798" tIns="243798" rIns="243798" bIns="243798" anchor="ctr">
            <a:spAutoFit/>
          </a:bodyPr>
          <a:lstStyle>
            <a:lvl1pPr algn="r" defTabSz="2438400">
              <a:spcBef>
                <a:spcPts val="0"/>
              </a:spcBef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://github.com/lucidworks/spark-solr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://github.com/lucidworks/spark-solr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hyperlink" Target="http://searchhub.lucidworks.com" TargetMode="External"/><Relationship Id="rId3" Type="http://schemas.openxmlformats.org/officeDocument/2006/relationships/hyperlink" Target="https://github.com/lucidworks/searchhub" TargetMode="External"/><Relationship Id="rId4" Type="http://schemas.openxmlformats.org/officeDocument/2006/relationships/hyperlink" Target="http://asfmail.lucidworks.io/mail_files" TargetMode="External"/><Relationship Id="rId5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hyperlink" Target="http://searchhub.lucidworks.com" TargetMode="External"/><Relationship Id="rId3" Type="http://schemas.openxmlformats.org/officeDocument/2006/relationships/hyperlink" Target="http://github.com/lucidworks/searchhub" TargetMode="External"/><Relationship Id="rId4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body" sz="half" idx="1"/>
          </p:nvPr>
        </p:nvSpPr>
        <p:spPr>
          <a:xfrm>
            <a:off x="4445275" y="2230521"/>
            <a:ext cx="15493450" cy="4419603"/>
          </a:xfrm>
          <a:prstGeom prst="rect">
            <a:avLst/>
          </a:prstGeom>
        </p:spPr>
        <p:txBody>
          <a:bodyPr/>
          <a:lstStyle/>
          <a:p>
            <a:pPr defTabSz="391414">
              <a:lnSpc>
                <a:spcPct val="100000"/>
              </a:lnSpc>
              <a:spcBef>
                <a:spcPts val="2800"/>
              </a:spcBef>
              <a:defRPr sz="5695"/>
            </a:pPr>
            <a:r>
              <a:t>Practical Data Science </a:t>
            </a:r>
          </a:p>
          <a:p>
            <a:pPr defTabSz="391414">
              <a:lnSpc>
                <a:spcPct val="100000"/>
              </a:lnSpc>
              <a:spcBef>
                <a:spcPts val="2800"/>
              </a:spcBef>
              <a:defRPr sz="5025"/>
            </a:pPr>
            <a:r>
              <a:rPr sz="3350"/>
              <a:t>with</a:t>
            </a:r>
            <a:r>
              <a:t> </a:t>
            </a:r>
          </a:p>
          <a:p>
            <a:pPr defTabSz="391414">
              <a:lnSpc>
                <a:spcPct val="100000"/>
              </a:lnSpc>
              <a:spcBef>
                <a:spcPts val="2800"/>
              </a:spcBef>
              <a:defRPr sz="5025"/>
            </a:pPr>
            <a:r>
              <a:t>Open Tools     and    Open Datasets</a:t>
            </a:r>
          </a:p>
          <a:p>
            <a:pPr defTabSz="391414">
              <a:lnSpc>
                <a:spcPct val="100000"/>
              </a:lnSpc>
              <a:spcBef>
                <a:spcPts val="2800"/>
              </a:spcBef>
              <a:defRPr sz="3350"/>
            </a:pPr>
            <a:r>
              <a:t>(spark-solr    and       searchhub)</a:t>
            </a:r>
          </a:p>
        </p:txBody>
      </p:sp>
      <p:sp>
        <p:nvSpPr>
          <p:cNvPr id="404" name="Shape 404"/>
          <p:cNvSpPr/>
          <p:nvPr/>
        </p:nvSpPr>
        <p:spPr>
          <a:xfrm>
            <a:off x="7023271" y="9059994"/>
            <a:ext cx="10337460" cy="326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Jake Mannix</a:t>
            </a:r>
          </a:p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@pbrane / jake.mannix@gmail.com</a:t>
            </a:r>
          </a:p>
          <a:p>
            <a:pPr algn="ctr"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Lead Data Engineer, Lucidworks</a:t>
            </a:r>
          </a:p>
        </p:txBody>
      </p:sp>
      <p:pic>
        <p:nvPicPr>
          <p:cNvPr id="405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62" name="Shape 462"/>
          <p:cNvSpPr/>
          <p:nvPr/>
        </p:nvSpPr>
        <p:spPr>
          <a:xfrm>
            <a:off x="993879" y="418997"/>
            <a:ext cx="4211075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Solr gives you:</a:t>
            </a:r>
          </a:p>
        </p:txBody>
      </p:sp>
      <p:pic>
        <p:nvPicPr>
          <p:cNvPr id="463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Shape 464"/>
          <p:cNvSpPr/>
          <p:nvPr>
            <p:ph type="body" idx="4294967295"/>
          </p:nvPr>
        </p:nvSpPr>
        <p:spPr>
          <a:xfrm>
            <a:off x="3625453" y="3551832"/>
            <a:ext cx="17628766" cy="8562679"/>
          </a:xfrm>
          <a:prstGeom prst="rect">
            <a:avLst/>
          </a:prstGeom>
        </p:spPr>
        <p:txBody>
          <a:bodyPr lIns="71436" tIns="71436" rIns="71436" bIns="71436" anchor="ctr"/>
          <a:lstStyle/>
          <a:p>
            <a:pPr marL="518582" indent="-518582" defTabSz="490727">
              <a:spcBef>
                <a:spcPts val="3500"/>
              </a:spcBef>
              <a:buSzPct val="75000"/>
              <a:buChar char="•"/>
              <a:defRPr sz="4200">
                <a:latin typeface="+mn-lt"/>
                <a:ea typeface="+mn-ea"/>
                <a:cs typeface="+mn-cs"/>
                <a:sym typeface="Helvetica"/>
              </a:defRPr>
            </a:pPr>
            <a:r>
              <a:t>random access data store</a:t>
            </a:r>
          </a:p>
          <a:p>
            <a:pPr marL="518582" indent="-518582" defTabSz="490727">
              <a:spcBef>
                <a:spcPts val="3500"/>
              </a:spcBef>
              <a:buSzPct val="75000"/>
              <a:buChar char="•"/>
              <a:defRPr sz="4200">
                <a:latin typeface="+mn-lt"/>
                <a:ea typeface="+mn-ea"/>
                <a:cs typeface="+mn-cs"/>
                <a:sym typeface="Helvetica"/>
              </a:defRPr>
            </a:pPr>
            <a:r>
              <a:t>full-text search</a:t>
            </a:r>
          </a:p>
          <a:p>
            <a:pPr marL="518582" indent="-518582" defTabSz="490727">
              <a:spcBef>
                <a:spcPts val="3500"/>
              </a:spcBef>
              <a:buSzPct val="75000"/>
              <a:buChar char="•"/>
              <a:defRPr sz="4200">
                <a:latin typeface="+mn-lt"/>
                <a:ea typeface="+mn-ea"/>
                <a:cs typeface="+mn-cs"/>
                <a:sym typeface="Helvetica"/>
              </a:defRPr>
            </a:pPr>
            <a:r>
              <a:t>fast aggregate statistics</a:t>
            </a:r>
          </a:p>
          <a:p>
            <a:pPr marL="518582" indent="-518582" defTabSz="490727">
              <a:spcBef>
                <a:spcPts val="3500"/>
              </a:spcBef>
              <a:buSzPct val="75000"/>
              <a:buChar char="•"/>
              <a:defRPr sz="4200">
                <a:latin typeface="+mn-lt"/>
                <a:ea typeface="+mn-ea"/>
                <a:cs typeface="+mn-cs"/>
                <a:sym typeface="Helvetica"/>
              </a:defRPr>
            </a:pPr>
            <a:r>
              <a:t>just starting out: no HDFS / S3 necessary!</a:t>
            </a:r>
          </a:p>
          <a:p>
            <a:pPr marL="518582" indent="-518582" defTabSz="490727">
              <a:spcBef>
                <a:spcPts val="3500"/>
              </a:spcBef>
              <a:buSzPct val="75000"/>
              <a:buChar char="•"/>
              <a:defRPr sz="4200">
                <a:latin typeface="+mn-lt"/>
                <a:ea typeface="+mn-ea"/>
                <a:cs typeface="+mn-cs"/>
                <a:sym typeface="Helvetica"/>
              </a:defRPr>
            </a:pPr>
            <a:r>
              <a:t>world-class multilingual text analytics: </a:t>
            </a:r>
          </a:p>
          <a:p>
            <a:pPr lvl="1" marL="891962" indent="-518582" defTabSz="490727">
              <a:spcBef>
                <a:spcPts val="3500"/>
              </a:spcBef>
              <a:buSzPct val="75000"/>
              <a:buChar char="•"/>
              <a:defRPr sz="4200">
                <a:latin typeface="+mn-lt"/>
                <a:ea typeface="+mn-ea"/>
                <a:cs typeface="+mn-cs"/>
                <a:sym typeface="Helvetica"/>
              </a:defRPr>
            </a:pPr>
            <a:r>
              <a:t>no more: tokens = str.toLowerCase().split(“\\s+“)</a:t>
            </a:r>
          </a:p>
          <a:p>
            <a:pPr marL="518582" indent="-518582" defTabSz="490727">
              <a:spcBef>
                <a:spcPts val="3500"/>
              </a:spcBef>
              <a:buSzPct val="75000"/>
              <a:buChar char="•"/>
              <a:defRPr sz="4200">
                <a:latin typeface="+mn-lt"/>
                <a:ea typeface="+mn-ea"/>
                <a:cs typeface="+mn-cs"/>
                <a:sym typeface="Helvetica"/>
              </a:defRPr>
            </a:pPr>
            <a:r>
              <a:t>relevancy / ranking</a:t>
            </a:r>
          </a:p>
          <a:p>
            <a:pPr marL="518582" indent="-518582" defTabSz="490727">
              <a:spcBef>
                <a:spcPts val="3500"/>
              </a:spcBef>
              <a:buSzPct val="75000"/>
              <a:buChar char="•"/>
              <a:defRPr sz="4200">
                <a:latin typeface="+mn-lt"/>
                <a:ea typeface="+mn-ea"/>
                <a:cs typeface="+mn-cs"/>
                <a:sym typeface="Helvetica"/>
              </a:defRPr>
            </a:pPr>
            <a:r>
              <a:t>realtime REST service layer / web console</a:t>
            </a:r>
          </a:p>
        </p:txBody>
      </p:sp>
      <p:pic>
        <p:nvPicPr>
          <p:cNvPr id="465" name="image8.png"/>
          <p:cNvPicPr>
            <a:picLocks noChangeAspect="1"/>
          </p:cNvPicPr>
          <p:nvPr/>
        </p:nvPicPr>
        <p:blipFill>
          <a:blip r:embed="rId4">
            <a:alphaModFix amt="10836"/>
            <a:extLst/>
          </a:blip>
          <a:stretch>
            <a:fillRect/>
          </a:stretch>
        </p:blipFill>
        <p:spPr>
          <a:xfrm>
            <a:off x="6165393" y="3955572"/>
            <a:ext cx="13975434" cy="7066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11706293" y="3436709"/>
            <a:ext cx="9480507" cy="9439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 marL="617361" indent="-617361">
              <a:buSzPct val="75000"/>
              <a:buChar char="•"/>
              <a:defRPr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Apache Lucene</a:t>
            </a:r>
          </a:p>
          <a:p>
            <a:pPr marL="617361" indent="-617361">
              <a:buSzPct val="75000"/>
              <a:buChar char="•"/>
              <a:defRPr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Grouping and Joins</a:t>
            </a:r>
          </a:p>
          <a:p>
            <a:pPr marL="617361" indent="-617361">
              <a:buSzPct val="75000"/>
              <a:buChar char="•"/>
              <a:defRPr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Streaming parallel SQL</a:t>
            </a:r>
          </a:p>
          <a:p>
            <a:pPr marL="617361" indent="-617361">
              <a:buSzPct val="75000"/>
              <a:buChar char="•"/>
              <a:defRPr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Stats, expressions, transformations and more</a:t>
            </a:r>
          </a:p>
          <a:p>
            <a:pPr marL="617361" indent="-617361">
              <a:buSzPct val="75000"/>
              <a:buChar char="•"/>
              <a:defRPr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Lang. Detection</a:t>
            </a:r>
          </a:p>
          <a:p>
            <a:pPr marL="617361" indent="-617361">
              <a:buSzPct val="75000"/>
              <a:buChar char="•"/>
              <a:defRPr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Extensible</a:t>
            </a:r>
          </a:p>
          <a:p>
            <a:pPr marL="617361" indent="-617361">
              <a:buSzPct val="75000"/>
              <a:buChar char="•"/>
              <a:defRPr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Massive Scale/Fault tolerance</a:t>
            </a:r>
          </a:p>
        </p:txBody>
      </p:sp>
      <p:sp>
        <p:nvSpPr>
          <p:cNvPr id="470" name="Shape 470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71" name="Shape 471"/>
          <p:cNvSpPr/>
          <p:nvPr/>
        </p:nvSpPr>
        <p:spPr>
          <a:xfrm>
            <a:off x="993880" y="418997"/>
            <a:ext cx="497400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Solr Key Features</a:t>
            </a:r>
          </a:p>
        </p:txBody>
      </p:sp>
      <p:pic>
        <p:nvPicPr>
          <p:cNvPr id="472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Shape 473"/>
          <p:cNvSpPr/>
          <p:nvPr>
            <p:ph type="body" sz="half" idx="4294967295"/>
          </p:nvPr>
        </p:nvSpPr>
        <p:spPr>
          <a:xfrm>
            <a:off x="3625453" y="3399432"/>
            <a:ext cx="8226877" cy="8562679"/>
          </a:xfrm>
          <a:prstGeom prst="rect">
            <a:avLst/>
          </a:prstGeom>
        </p:spPr>
        <p:txBody>
          <a:bodyPr lIns="71436" tIns="71436" rIns="71436" bIns="71436" anchor="ctr"/>
          <a:lstStyle/>
          <a:p>
            <a:pPr marL="561797" indent="-561797" defTabSz="531622">
              <a:spcBef>
                <a:spcPts val="3800"/>
              </a:spcBef>
              <a:buSzPct val="75000"/>
              <a:buChar char="•"/>
              <a:defRPr sz="4500">
                <a:latin typeface="+mn-lt"/>
                <a:ea typeface="+mn-ea"/>
                <a:cs typeface="+mn-cs"/>
                <a:sym typeface="Helvetica"/>
              </a:defRPr>
            </a:pPr>
            <a:r>
              <a:t>Full text search (Info Retr.)</a:t>
            </a:r>
          </a:p>
          <a:p>
            <a:pPr marL="561797" indent="-561797" defTabSz="531622">
              <a:spcBef>
                <a:spcPts val="3800"/>
              </a:spcBef>
              <a:buSzPct val="75000"/>
              <a:buChar char="•"/>
              <a:defRPr sz="4500">
                <a:latin typeface="+mn-lt"/>
                <a:ea typeface="+mn-ea"/>
                <a:cs typeface="+mn-cs"/>
                <a:sym typeface="Helvetica"/>
              </a:defRPr>
            </a:pPr>
            <a:r>
              <a:t>Facets/Guided Nav galore!</a:t>
            </a:r>
          </a:p>
          <a:p>
            <a:pPr marL="561797" indent="-561797" defTabSz="531622">
              <a:spcBef>
                <a:spcPts val="3800"/>
              </a:spcBef>
              <a:buSzPct val="75000"/>
              <a:buChar char="•"/>
              <a:defRPr sz="4500">
                <a:latin typeface="+mn-lt"/>
                <a:ea typeface="+mn-ea"/>
                <a:cs typeface="+mn-cs"/>
                <a:sym typeface="Helvetica"/>
              </a:defRPr>
            </a:pPr>
            <a:r>
              <a:t>Lots of data types</a:t>
            </a:r>
          </a:p>
          <a:p>
            <a:pPr marL="561797" indent="-561797" defTabSz="531622">
              <a:spcBef>
                <a:spcPts val="3800"/>
              </a:spcBef>
              <a:buSzPct val="75000"/>
              <a:buChar char="•"/>
              <a:defRPr sz="4500">
                <a:latin typeface="+mn-lt"/>
                <a:ea typeface="+mn-ea"/>
                <a:cs typeface="+mn-cs"/>
                <a:sym typeface="Helvetica"/>
              </a:defRPr>
            </a:pPr>
            <a:r>
              <a:t>Spelling, auto-complete, highlighting</a:t>
            </a:r>
          </a:p>
          <a:p>
            <a:pPr marL="561797" indent="-561797" defTabSz="531622">
              <a:spcBef>
                <a:spcPts val="3800"/>
              </a:spcBef>
              <a:buSzPct val="75000"/>
              <a:buChar char="•"/>
              <a:defRPr sz="4500">
                <a:latin typeface="+mn-lt"/>
                <a:ea typeface="+mn-ea"/>
                <a:cs typeface="+mn-cs"/>
                <a:sym typeface="Helvetica"/>
              </a:defRPr>
            </a:pPr>
            <a:r>
              <a:t>Cursors</a:t>
            </a:r>
          </a:p>
          <a:p>
            <a:pPr marL="561797" indent="-561797" defTabSz="531622">
              <a:spcBef>
                <a:spcPts val="3800"/>
              </a:spcBef>
              <a:buSzPct val="75000"/>
              <a:buChar char="•"/>
              <a:defRPr sz="4500">
                <a:latin typeface="+mn-lt"/>
                <a:ea typeface="+mn-ea"/>
                <a:cs typeface="+mn-cs"/>
                <a:sym typeface="Helvetica"/>
              </a:defRPr>
            </a:pPr>
            <a:r>
              <a:t>More Like This</a:t>
            </a:r>
          </a:p>
          <a:p>
            <a:pPr marL="561797" indent="-561797" defTabSz="531622">
              <a:spcBef>
                <a:spcPts val="3800"/>
              </a:spcBef>
              <a:buSzPct val="75000"/>
              <a:buChar char="•"/>
              <a:defRPr sz="4500">
                <a:latin typeface="+mn-lt"/>
                <a:ea typeface="+mn-ea"/>
                <a:cs typeface="+mn-cs"/>
                <a:sym typeface="Helvetica"/>
              </a:defRPr>
            </a:pPr>
            <a:r>
              <a:t>De-duplication</a:t>
            </a:r>
          </a:p>
        </p:txBody>
      </p:sp>
      <p:pic>
        <p:nvPicPr>
          <p:cNvPr id="474" name="image8.png"/>
          <p:cNvPicPr>
            <a:picLocks noChangeAspect="1"/>
          </p:cNvPicPr>
          <p:nvPr/>
        </p:nvPicPr>
        <p:blipFill>
          <a:blip r:embed="rId4">
            <a:alphaModFix amt="10836"/>
            <a:extLst/>
          </a:blip>
          <a:stretch>
            <a:fillRect/>
          </a:stretch>
        </p:blipFill>
        <p:spPr>
          <a:xfrm>
            <a:off x="6165393" y="3955572"/>
            <a:ext cx="13975434" cy="7066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79" name="Shape 479"/>
          <p:cNvSpPr/>
          <p:nvPr/>
        </p:nvSpPr>
        <p:spPr>
          <a:xfrm>
            <a:off x="993880" y="418997"/>
            <a:ext cx="560773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Why Spark for Solr?</a:t>
            </a:r>
          </a:p>
        </p:txBody>
      </p:sp>
      <p:pic>
        <p:nvPicPr>
          <p:cNvPr id="48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Shape 481"/>
          <p:cNvSpPr/>
          <p:nvPr>
            <p:ph type="body" idx="4294967295"/>
          </p:nvPr>
        </p:nvSpPr>
        <p:spPr>
          <a:xfrm>
            <a:off x="2668431" y="3450232"/>
            <a:ext cx="18503246" cy="9298969"/>
          </a:xfrm>
          <a:prstGeom prst="rect">
            <a:avLst/>
          </a:prstGeom>
        </p:spPr>
        <p:txBody>
          <a:bodyPr lIns="71436" tIns="71436" rIns="71436" bIns="71436" anchor="ctr"/>
          <a:lstStyle/>
          <a:p>
            <a:pPr marL="530929" indent="-530929" defTabSz="502412">
              <a:spcBef>
                <a:spcPts val="3600"/>
              </a:spcBef>
              <a:buSzPct val="75000"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spark-shell: a Big Data REPL with all your fave JVM libs!</a:t>
            </a:r>
          </a:p>
          <a:p>
            <a:pPr marL="530929" indent="-530929" defTabSz="502412">
              <a:spcBef>
                <a:spcPts val="3600"/>
              </a:spcBef>
              <a:buSzPct val="75000"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Build the index in parallel very, very quickly</a:t>
            </a:r>
          </a:p>
          <a:p>
            <a:pPr marL="530929" indent="-530929" defTabSz="502412">
              <a:spcBef>
                <a:spcPts val="3600"/>
              </a:spcBef>
              <a:buSzPct val="75000"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Aggregations</a:t>
            </a:r>
          </a:p>
          <a:p>
            <a:pPr lvl="2" marL="1295469" indent="-530929" defTabSz="502412">
              <a:spcBef>
                <a:spcPts val="3600"/>
              </a:spcBef>
              <a:buSzPct val="75000"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Boosts, stats, </a:t>
            </a:r>
            <a:r>
              <a:rPr u="sng"/>
              <a:t>iterative</a:t>
            </a:r>
            <a:r>
              <a:t> global computations</a:t>
            </a:r>
          </a:p>
          <a:p>
            <a:pPr marL="530929" indent="-530929" defTabSz="502412">
              <a:spcBef>
                <a:spcPts val="3600"/>
              </a:spcBef>
              <a:buSzPct val="75000"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Offline compute to update index with additional info (e.g. PageRank, popularity)</a:t>
            </a:r>
          </a:p>
          <a:p>
            <a:pPr marL="530929" indent="-530929" defTabSz="502412">
              <a:spcBef>
                <a:spcPts val="3600"/>
              </a:spcBef>
              <a:buSzPct val="75000"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Whole corpus analytics and ML: clustering, classification, CF, rankers</a:t>
            </a:r>
          </a:p>
          <a:p>
            <a:pPr marL="530929" indent="-530929" defTabSz="502412">
              <a:spcBef>
                <a:spcPts val="3600"/>
              </a:spcBef>
              <a:buSzPct val="75000"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General-purpose distributed computation</a:t>
            </a:r>
          </a:p>
          <a:p>
            <a:pPr marL="530929" indent="-530929" defTabSz="502412">
              <a:spcBef>
                <a:spcPts val="3600"/>
              </a:spcBef>
              <a:buSzPct val="75000"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Joins with other storage (Cassandra, HDFS, DB, HBase)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86" name="Shape 486"/>
          <p:cNvSpPr/>
          <p:nvPr/>
        </p:nvSpPr>
        <p:spPr>
          <a:xfrm>
            <a:off x="993879" y="418997"/>
            <a:ext cx="1275204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Why do data engineering with Solr and Spark?</a:t>
            </a:r>
          </a:p>
        </p:txBody>
      </p:sp>
      <p:pic>
        <p:nvPicPr>
          <p:cNvPr id="487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Shape 488"/>
          <p:cNvSpPr/>
          <p:nvPr/>
        </p:nvSpPr>
        <p:spPr>
          <a:xfrm>
            <a:off x="15741902" y="2390724"/>
            <a:ext cx="104546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Solr</a:t>
            </a:r>
          </a:p>
        </p:txBody>
      </p:sp>
      <p:sp>
        <p:nvSpPr>
          <p:cNvPr id="489" name="Shape 489"/>
          <p:cNvSpPr/>
          <p:nvPr/>
        </p:nvSpPr>
        <p:spPr>
          <a:xfrm>
            <a:off x="4582667" y="2390724"/>
            <a:ext cx="146913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Spark</a:t>
            </a:r>
          </a:p>
        </p:txBody>
      </p:sp>
      <p:sp>
        <p:nvSpPr>
          <p:cNvPr id="490" name="Shape 490"/>
          <p:cNvSpPr/>
          <p:nvPr/>
        </p:nvSpPr>
        <p:spPr>
          <a:xfrm>
            <a:off x="12668502" y="3613148"/>
            <a:ext cx="8563866" cy="835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7008" indent="-483808">
              <a:buSzPct val="75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Data exploration and visualization</a:t>
            </a:r>
          </a:p>
          <a:p>
            <a:pPr marL="687008" indent="-483808">
              <a:buSzPct val="75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Easy ingestion and feature selection</a:t>
            </a:r>
          </a:p>
          <a:p>
            <a:pPr marL="687008" indent="-483808">
              <a:buSzPct val="75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Powerful ranking features</a:t>
            </a:r>
          </a:p>
          <a:p>
            <a:pPr marL="687008" indent="-483808">
              <a:buSzPct val="75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Quick and dirty classification and clustering</a:t>
            </a:r>
          </a:p>
          <a:p>
            <a:pPr marL="687008" indent="-483808">
              <a:buSzPct val="75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Simple operation and scaling</a:t>
            </a:r>
          </a:p>
          <a:p>
            <a:pPr marL="687008" indent="-483808">
              <a:buSzPct val="75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Stats and math built in</a:t>
            </a:r>
          </a:p>
        </p:txBody>
      </p:sp>
      <p:sp>
        <p:nvSpPr>
          <p:cNvPr id="491" name="Shape 491"/>
          <p:cNvSpPr/>
          <p:nvPr/>
        </p:nvSpPr>
        <p:spPr>
          <a:xfrm>
            <a:off x="1924303" y="3530598"/>
            <a:ext cx="8563865" cy="852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7008" indent="-483808">
              <a:buSzPct val="75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General purpose batch/streaming compute engine</a:t>
            </a:r>
          </a:p>
          <a:p>
            <a:pPr lvl="4" indent="914400"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Whole collection analysis!</a:t>
            </a:r>
          </a:p>
          <a:p>
            <a:pPr marL="687008" indent="-483808">
              <a:buSzPct val="75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Fast, large scale iterative algorithms</a:t>
            </a:r>
          </a:p>
          <a:p>
            <a:pPr marL="687008" indent="-483808">
              <a:buSzPct val="75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Advanced machine learning: MLLib, Mahout, Deep Learning4j</a:t>
            </a:r>
          </a:p>
          <a:p>
            <a:pPr marL="687008" indent="-483808">
              <a:buSzPct val="75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Lots of integrations with other big data systems</a:t>
            </a:r>
          </a:p>
        </p:txBody>
      </p:sp>
      <p:sp>
        <p:nvSpPr>
          <p:cNvPr id="492" name="Shape 492"/>
          <p:cNvSpPr/>
          <p:nvPr/>
        </p:nvSpPr>
        <p:spPr>
          <a:xfrm>
            <a:off x="3717404" y="12655549"/>
            <a:ext cx="1246926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and together: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http://github.com/lucidworks/spark-solr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97" name="Shape 497"/>
          <p:cNvSpPr/>
          <p:nvPr/>
        </p:nvSpPr>
        <p:spPr>
          <a:xfrm>
            <a:off x="993879" y="418998"/>
            <a:ext cx="1265772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Spark-Solr Quickstart with Lucidworks Fusion</a:t>
            </a:r>
          </a:p>
        </p:txBody>
      </p:sp>
      <p:pic>
        <p:nvPicPr>
          <p:cNvPr id="498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Shape 499"/>
          <p:cNvSpPr/>
          <p:nvPr/>
        </p:nvSpPr>
        <p:spPr>
          <a:xfrm>
            <a:off x="1465317" y="2428773"/>
            <a:ext cx="19829396" cy="942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01052" indent="-401052">
              <a:buSzPct val="100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Fusion as a Search + Data Science Workbench contains:</a:t>
            </a:r>
          </a:p>
          <a:p>
            <a:pPr lvl="1" marL="782052" indent="-401052">
              <a:buSzPct val="100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Spark + Solr + Zookeeper (the “minimum viable DS toolkit”)</a:t>
            </a:r>
          </a:p>
          <a:p>
            <a:pPr lvl="1" marL="782052" indent="-401052">
              <a:buSzPct val="100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Connectors (data ingestion from dozens of input types)</a:t>
            </a:r>
          </a:p>
          <a:p>
            <a:pPr lvl="1" marL="782052" indent="-401052">
              <a:buSzPct val="100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Scheduler (for crawls, aggregations, spark jobs)</a:t>
            </a:r>
          </a:p>
          <a:p>
            <a:pPr lvl="1" marL="782052" indent="-401052">
              <a:buSzPct val="100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Configurable pipelines for document processing and complex query construction</a:t>
            </a:r>
          </a:p>
          <a:p>
            <a:pPr lvl="2" marL="1163052" indent="-401052">
              <a:buSzPct val="100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MLIndexStage / MLQueryStage for hosting trained models in them</a:t>
            </a:r>
          </a:p>
          <a:p>
            <a:pPr lvl="1" marL="782052" indent="-401052">
              <a:buSzPct val="100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Simple open source search UI: Lucidworks View</a:t>
            </a:r>
          </a:p>
          <a:p>
            <a:pPr lvl="1" marL="782052" indent="-401052">
              <a:buSzPct val="100000"/>
              <a:buChar char="•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Bundles Mahout, OpenNLP, Tika, coming soon: dl4j, h20, more to come</a:t>
            </a:r>
          </a:p>
        </p:txBody>
      </p:sp>
      <p:sp>
        <p:nvSpPr>
          <p:cNvPr id="500" name="Shape 500"/>
          <p:cNvSpPr/>
          <p:nvPr/>
        </p:nvSpPr>
        <p:spPr>
          <a:xfrm>
            <a:off x="3717404" y="12655549"/>
            <a:ext cx="1246926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download: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http://www.lucidworks.com/fusion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type="body" sz="quarter" idx="1"/>
          </p:nvPr>
        </p:nvSpPr>
        <p:spPr>
          <a:xfrm>
            <a:off x="3499641" y="1289629"/>
            <a:ext cx="15493453" cy="12954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500"/>
            </a:lvl1pPr>
          </a:lstStyle>
          <a:p>
            <a:pPr/>
            <a:r>
              <a:t>Searchhub: New Public Data</a:t>
            </a:r>
          </a:p>
        </p:txBody>
      </p:sp>
      <p:sp>
        <p:nvSpPr>
          <p:cNvPr id="505" name="Shape 505"/>
          <p:cNvSpPr/>
          <p:nvPr/>
        </p:nvSpPr>
        <p:spPr>
          <a:xfrm>
            <a:off x="2081236" y="4932326"/>
            <a:ext cx="18330262" cy="57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</a:t>
            </a:r>
          </a:p>
          <a:p>
            <a:pPr marL="401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Searchhub: search, recommenders, social + text analytics playground</a:t>
            </a:r>
          </a:p>
          <a:p>
            <a:pPr lvl="1" marL="782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production: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http://searchhub.lucidworks.com</a:t>
            </a:r>
            <a:r>
              <a:t> </a:t>
            </a:r>
          </a:p>
          <a:p>
            <a:pPr lvl="1" marL="782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code: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https://github.com/lucidworks/searchhub</a:t>
            </a:r>
            <a:r>
              <a:t> </a:t>
            </a:r>
          </a:p>
          <a:p>
            <a:pPr lvl="1" marL="782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listserv archive mirror: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http://asfmail.lucidworks.io/mail_files</a:t>
            </a:r>
            <a:r>
              <a:t> </a:t>
            </a:r>
          </a:p>
        </p:txBody>
      </p:sp>
      <p:pic>
        <p:nvPicPr>
          <p:cNvPr id="506" name="image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type="body" idx="1"/>
          </p:nvPr>
        </p:nvSpPr>
        <p:spPr>
          <a:xfrm>
            <a:off x="2729828" y="4196214"/>
            <a:ext cx="18924346" cy="7647828"/>
          </a:xfrm>
          <a:prstGeom prst="rect">
            <a:avLst/>
          </a:prstGeom>
        </p:spPr>
        <p:txBody>
          <a:bodyPr/>
          <a:lstStyle/>
          <a:p>
            <a:pPr marL="572094" indent="-572094" defTabSz="381396">
              <a:lnSpc>
                <a:spcPct val="150000"/>
              </a:lnSpc>
              <a:spcBef>
                <a:spcPts val="600"/>
              </a:spcBef>
              <a:defRPr sz="4558">
                <a:latin typeface="+mn-lt"/>
                <a:ea typeface="+mn-ea"/>
                <a:cs typeface="+mn-cs"/>
                <a:sym typeface="Helvetica"/>
              </a:defRPr>
            </a:pPr>
            <a:r>
              <a:t>Free Data  ! ASF mailing-list archives (+ web + github + JIRA)</a:t>
            </a:r>
          </a:p>
          <a:p>
            <a:pPr marL="572094" indent="-572094" defTabSz="381396">
              <a:lnSpc>
                <a:spcPct val="150000"/>
              </a:lnSpc>
              <a:spcBef>
                <a:spcPts val="600"/>
              </a:spcBef>
              <a:defRPr sz="4558">
                <a:latin typeface="+mn-lt"/>
                <a:ea typeface="+mn-ea"/>
                <a:cs typeface="+mn-cs"/>
                <a:sym typeface="Helvetica"/>
              </a:defRPr>
            </a:pPr>
            <a:r>
              <a:t>~ 10M public emails from 100K+ people over 10+ years, can:</a:t>
            </a:r>
          </a:p>
          <a:p>
            <a:pPr lvl="1" marL="965286" indent="-572094" defTabSz="381396">
              <a:lnSpc>
                <a:spcPct val="150000"/>
              </a:lnSpc>
              <a:spcBef>
                <a:spcPts val="600"/>
              </a:spcBef>
              <a:buChar char="•"/>
              <a:defRPr sz="4558">
                <a:latin typeface="+mn-lt"/>
                <a:ea typeface="+mn-ea"/>
                <a:cs typeface="+mn-cs"/>
                <a:sym typeface="Helvetica"/>
              </a:defRPr>
            </a:pPr>
            <a:r>
              <a:t>study social graph temporal dynamics</a:t>
            </a:r>
          </a:p>
          <a:p>
            <a:pPr lvl="1" marL="965286" indent="-572094" defTabSz="381396">
              <a:lnSpc>
                <a:spcPct val="150000"/>
              </a:lnSpc>
              <a:spcBef>
                <a:spcPts val="600"/>
              </a:spcBef>
              <a:buChar char="•"/>
              <a:defRPr sz="4558">
                <a:latin typeface="+mn-lt"/>
                <a:ea typeface="+mn-ea"/>
                <a:cs typeface="+mn-cs"/>
                <a:sym typeface="Helvetica"/>
              </a:defRPr>
            </a:pPr>
            <a:r>
              <a:t>real-world supervised ML: </a:t>
            </a:r>
            <a:r>
              <a:rPr strike="sngStrike"/>
              <a:t>20</a:t>
            </a:r>
            <a:r>
              <a:t> Many Newsgroups, Q/A systems, etc</a:t>
            </a:r>
          </a:p>
          <a:p>
            <a:pPr lvl="1" marL="965286" indent="-572094" defTabSz="381396">
              <a:lnSpc>
                <a:spcPct val="150000"/>
              </a:lnSpc>
              <a:spcBef>
                <a:spcPts val="600"/>
              </a:spcBef>
              <a:buChar char="•"/>
              <a:defRPr sz="4558">
                <a:latin typeface="+mn-lt"/>
                <a:ea typeface="+mn-ea"/>
                <a:cs typeface="+mn-cs"/>
                <a:sym typeface="Helvetica"/>
              </a:defRPr>
            </a:pPr>
            <a:r>
              <a:t>unsupervised ML: vectorization, clustering, topic modeling</a:t>
            </a:r>
          </a:p>
          <a:p>
            <a:pPr lvl="1" marL="965286" indent="-572094" defTabSz="381396">
              <a:lnSpc>
                <a:spcPct val="150000"/>
              </a:lnSpc>
              <a:spcBef>
                <a:spcPts val="600"/>
              </a:spcBef>
              <a:buChar char="•"/>
              <a:defRPr sz="4558">
                <a:latin typeface="+mn-lt"/>
                <a:ea typeface="+mn-ea"/>
                <a:cs typeface="+mn-cs"/>
                <a:sym typeface="Helvetica"/>
              </a:defRPr>
            </a:pPr>
            <a:r>
              <a:t>user interactions: treat email replies like “clicks” with metadata</a:t>
            </a:r>
          </a:p>
          <a:p>
            <a:pPr lvl="1" marL="965286" indent="-572094" defTabSz="381396">
              <a:lnSpc>
                <a:spcPct val="150000"/>
              </a:lnSpc>
              <a:spcBef>
                <a:spcPts val="600"/>
              </a:spcBef>
              <a:buChar char="•"/>
              <a:defRPr sz="4558">
                <a:latin typeface="+mn-lt"/>
                <a:ea typeface="+mn-ea"/>
                <a:cs typeface="+mn-cs"/>
                <a:sym typeface="Helvetica"/>
              </a:defRPr>
            </a:pPr>
            <a:r>
              <a:t>recommender: email threads for user, based on past reply history</a:t>
            </a:r>
          </a:p>
        </p:txBody>
      </p:sp>
      <p:sp>
        <p:nvSpPr>
          <p:cNvPr id="509" name="Shape 509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0" name="Shape 510"/>
          <p:cNvSpPr/>
          <p:nvPr/>
        </p:nvSpPr>
        <p:spPr>
          <a:xfrm>
            <a:off x="993880" y="418998"/>
            <a:ext cx="795624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Things to do with Searchhub</a:t>
            </a:r>
          </a:p>
        </p:txBody>
      </p:sp>
      <p:pic>
        <p:nvPicPr>
          <p:cNvPr id="511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Shape 512"/>
          <p:cNvSpPr/>
          <p:nvPr/>
        </p:nvSpPr>
        <p:spPr>
          <a:xfrm>
            <a:off x="5837473" y="4216977"/>
            <a:ext cx="58496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TM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type="body" idx="1"/>
          </p:nvPr>
        </p:nvSpPr>
        <p:spPr>
          <a:xfrm>
            <a:off x="2729828" y="2684071"/>
            <a:ext cx="18924346" cy="8347858"/>
          </a:xfrm>
          <a:prstGeom prst="rect">
            <a:avLst/>
          </a:prstGeom>
        </p:spPr>
        <p:txBody>
          <a:bodyPr/>
          <a:lstStyle/>
          <a:p>
            <a:pPr marL="686066" indent="-525537" defTabSz="361188">
              <a:lnSpc>
                <a:spcPct val="150000"/>
              </a:lnSpc>
              <a:spcBef>
                <a:spcPts val="600"/>
              </a:spcBef>
              <a:buFontTx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Initial exploration of ASF mailing-list archives</a:t>
            </a:r>
          </a:p>
          <a:p>
            <a:pPr lvl="1" marL="361188" indent="-180594" defTabSz="361188">
              <a:lnSpc>
                <a:spcPct val="150000"/>
              </a:lnSpc>
              <a:spcBef>
                <a:spcPts val="600"/>
              </a:spcBef>
              <a:buFontTx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  index into Solr: just need to turn your records into json</a:t>
            </a:r>
          </a:p>
          <a:p>
            <a:pPr lvl="3" marL="722376" indent="-180594" defTabSz="361188">
              <a:lnSpc>
                <a:spcPct val="150000"/>
              </a:lnSpc>
              <a:spcBef>
                <a:spcPts val="600"/>
              </a:spcBef>
              <a:buFontTx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 facet: </a:t>
            </a:r>
          </a:p>
          <a:p>
            <a:pPr lvl="5" marL="1083563" indent="-180594" defTabSz="361188">
              <a:lnSpc>
                <a:spcPct val="150000"/>
              </a:lnSpc>
              <a:spcBef>
                <a:spcPts val="600"/>
              </a:spcBef>
              <a:buSzPct val="100000"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 fields with low cardinality or with sensible ranges</a:t>
            </a:r>
          </a:p>
          <a:p>
            <a:pPr lvl="5" marL="1083563" indent="-180594" defTabSz="361188">
              <a:lnSpc>
                <a:spcPct val="150000"/>
              </a:lnSpc>
              <a:spcBef>
                <a:spcPts val="600"/>
              </a:spcBef>
              <a:buSzPct val="100000"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 document size histogram</a:t>
            </a:r>
          </a:p>
          <a:p>
            <a:pPr lvl="5" marL="1083563" indent="-180594" defTabSz="361188">
              <a:lnSpc>
                <a:spcPct val="150000"/>
              </a:lnSpc>
              <a:spcBef>
                <a:spcPts val="600"/>
              </a:spcBef>
              <a:buSzPct val="100000"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 projects, authors, dates</a:t>
            </a:r>
          </a:p>
          <a:p>
            <a:pPr lvl="3" marL="722376" indent="-180594" defTabSz="361188">
              <a:lnSpc>
                <a:spcPct val="150000"/>
              </a:lnSpc>
              <a:spcBef>
                <a:spcPts val="600"/>
              </a:spcBef>
              <a:buFontTx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 find: broken fields, automated content, expected data missing, errors</a:t>
            </a:r>
          </a:p>
          <a:p>
            <a:pPr lvl="1" marL="361188" indent="-180594" defTabSz="361188">
              <a:lnSpc>
                <a:spcPct val="150000"/>
              </a:lnSpc>
              <a:spcBef>
                <a:spcPts val="600"/>
              </a:spcBef>
              <a:buFontTx/>
              <a:buChar char="•"/>
              <a:defRPr sz="4300">
                <a:latin typeface="+mn-lt"/>
                <a:ea typeface="+mn-ea"/>
                <a:cs typeface="+mn-cs"/>
                <a:sym typeface="Helvetica"/>
              </a:defRPr>
            </a:pPr>
            <a:r>
              <a:t> now: load into a spark RDD via SolrRDD:</a:t>
            </a:r>
          </a:p>
        </p:txBody>
      </p:sp>
      <p:sp>
        <p:nvSpPr>
          <p:cNvPr id="515" name="Shape 515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6" name="Shape 516"/>
          <p:cNvSpPr/>
          <p:nvPr/>
        </p:nvSpPr>
        <p:spPr>
          <a:xfrm>
            <a:off x="993880" y="418997"/>
            <a:ext cx="82115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Searchhub: Initial Exploration</a:t>
            </a:r>
          </a:p>
        </p:txBody>
      </p:sp>
      <p:pic>
        <p:nvPicPr>
          <p:cNvPr id="517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image1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3896" y="11390575"/>
            <a:ext cx="16027403" cy="1397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type="body" idx="1"/>
          </p:nvPr>
        </p:nvSpPr>
        <p:spPr>
          <a:xfrm>
            <a:off x="2729828" y="2603463"/>
            <a:ext cx="18924346" cy="7647828"/>
          </a:xfrm>
          <a:prstGeom prst="rect">
            <a:avLst/>
          </a:prstGeom>
        </p:spPr>
        <p:txBody>
          <a:bodyPr/>
          <a:lstStyle/>
          <a:p>
            <a:pPr marL="868437" indent="-665237">
              <a:lnSpc>
                <a:spcPct val="150000"/>
              </a:lnSpc>
              <a:buFontTx/>
              <a:defRPr sz="5500">
                <a:latin typeface="+mn-lt"/>
                <a:ea typeface="+mn-ea"/>
                <a:cs typeface="+mn-cs"/>
                <a:sym typeface="Helvetica"/>
              </a:defRPr>
            </a:pPr>
            <a:r>
              <a:t>try other text analyzers: </a:t>
            </a:r>
            <a:r>
              <a:rPr sz="3400"/>
              <a:t>(no more str.split(“\\w+”)! )</a:t>
            </a:r>
          </a:p>
        </p:txBody>
      </p:sp>
      <p:sp>
        <p:nvSpPr>
          <p:cNvPr id="523" name="Shape 523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4" name="Shape 524"/>
          <p:cNvSpPr/>
          <p:nvPr/>
        </p:nvSpPr>
        <p:spPr>
          <a:xfrm>
            <a:off x="993879" y="418997"/>
            <a:ext cx="846858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Smarter Text Analysis in Spark</a:t>
            </a:r>
          </a:p>
        </p:txBody>
      </p:sp>
      <p:pic>
        <p:nvPicPr>
          <p:cNvPr id="525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6" name="image2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6900" y="4099450"/>
            <a:ext cx="18110200" cy="7391401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Shape 527"/>
          <p:cNvSpPr/>
          <p:nvPr/>
        </p:nvSpPr>
        <p:spPr>
          <a:xfrm>
            <a:off x="4816945" y="12090603"/>
            <a:ext cx="147501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ref: Lucidworks blog on LuceneTextAnalyzer by Steve Rowe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type="body" idx="1"/>
          </p:nvPr>
        </p:nvSpPr>
        <p:spPr>
          <a:xfrm>
            <a:off x="2729828" y="4196214"/>
            <a:ext cx="18924346" cy="7647828"/>
          </a:xfrm>
          <a:prstGeom prst="rect">
            <a:avLst/>
          </a:prstGeom>
        </p:spPr>
        <p:txBody>
          <a:bodyPr/>
          <a:lstStyle/>
          <a:p>
            <a:pPr marL="868437" indent="-665237">
              <a:lnSpc>
                <a:spcPct val="150000"/>
              </a:lnSpc>
              <a:buFontTx/>
              <a:defRPr sz="5500">
                <a:latin typeface="+mn-lt"/>
                <a:ea typeface="+mn-ea"/>
                <a:cs typeface="+mn-cs"/>
                <a:sym typeface="Helvetica"/>
              </a:defRPr>
            </a:pPr>
            <a:r>
              <a:t>Unsupervised machine learning with MLLib or Mahout:</a:t>
            </a:r>
          </a:p>
          <a:p>
            <a:pPr lvl="4" marL="1143000" indent="-228600">
              <a:lnSpc>
                <a:spcPct val="150000"/>
              </a:lnSpc>
              <a:buFontTx/>
              <a:buChar char="•"/>
              <a:defRPr sz="5500">
                <a:latin typeface="+mn-lt"/>
                <a:ea typeface="+mn-ea"/>
                <a:cs typeface="+mn-cs"/>
                <a:sym typeface="Helvetica"/>
              </a:defRPr>
            </a:pPr>
            <a:r>
              <a:t> clustering documents with KMeans</a:t>
            </a:r>
          </a:p>
          <a:p>
            <a:pPr lvl="4" marL="1143000" indent="-228600">
              <a:lnSpc>
                <a:spcPct val="150000"/>
              </a:lnSpc>
              <a:buFontTx/>
              <a:buChar char="•"/>
              <a:defRPr sz="5500">
                <a:latin typeface="+mn-lt"/>
                <a:ea typeface="+mn-ea"/>
                <a:cs typeface="+mn-cs"/>
                <a:sym typeface="Helvetica"/>
              </a:defRPr>
            </a:pPr>
            <a:r>
              <a:t> extract topics with Latent Dirichlet Allocation</a:t>
            </a:r>
          </a:p>
          <a:p>
            <a:pPr lvl="4" marL="1143000" indent="-228600">
              <a:lnSpc>
                <a:spcPct val="150000"/>
              </a:lnSpc>
              <a:buFontTx/>
              <a:buChar char="•"/>
              <a:defRPr sz="5500">
                <a:latin typeface="+mn-lt"/>
                <a:ea typeface="+mn-ea"/>
                <a:cs typeface="+mn-cs"/>
                <a:sym typeface="Helvetica"/>
              </a:defRPr>
            </a:pPr>
            <a:r>
              <a:t> learn word vectors with Word2Vec</a:t>
            </a:r>
          </a:p>
          <a:p>
            <a:pPr lvl="2" marL="685800" indent="-228600">
              <a:lnSpc>
                <a:spcPct val="150000"/>
              </a:lnSpc>
              <a:buFontTx/>
              <a:defRPr sz="5500">
                <a:latin typeface="+mn-lt"/>
                <a:ea typeface="+mn-ea"/>
                <a:cs typeface="+mn-cs"/>
                <a:sym typeface="Helvetica"/>
              </a:defRPr>
            </a:pPr>
            <a:r>
              <a:t> Write the results back to solr:</a:t>
            </a:r>
          </a:p>
        </p:txBody>
      </p:sp>
      <p:sp>
        <p:nvSpPr>
          <p:cNvPr id="532" name="Shape 532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33" name="Shape 533"/>
          <p:cNvSpPr/>
          <p:nvPr/>
        </p:nvSpPr>
        <p:spPr>
          <a:xfrm>
            <a:off x="993879" y="418997"/>
            <a:ext cx="1030949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Searchhub: Exploratory Data Science</a:t>
            </a:r>
          </a:p>
        </p:txBody>
      </p:sp>
      <p:pic>
        <p:nvPicPr>
          <p:cNvPr id="534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image3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38500" y="10998299"/>
            <a:ext cx="17907000" cy="1930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body" sz="quarter" idx="1"/>
          </p:nvPr>
        </p:nvSpPr>
        <p:spPr>
          <a:xfrm>
            <a:off x="3499641" y="1289629"/>
            <a:ext cx="15493453" cy="12954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500"/>
            </a:lvl1pPr>
          </a:lstStyle>
          <a:p>
            <a:pPr/>
            <a:r>
              <a:t>$ whoami</a:t>
            </a:r>
          </a:p>
        </p:txBody>
      </p:sp>
      <p:sp>
        <p:nvSpPr>
          <p:cNvPr id="408" name="Shape 408"/>
          <p:cNvSpPr/>
          <p:nvPr/>
        </p:nvSpPr>
        <p:spPr>
          <a:xfrm>
            <a:off x="2081236" y="2163726"/>
            <a:ext cx="18330262" cy="106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Now: </a:t>
            </a:r>
          </a:p>
          <a:p>
            <a:pPr lvl="2" marL="1163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u="sng"/>
              <a:t>Lucidworks</a:t>
            </a:r>
            <a:r>
              <a:t>, Office of the CTO: applied ML / data engineering R&amp;D</a:t>
            </a:r>
          </a:p>
          <a:p>
            <a:pPr lvl="2" marL="1163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u="sng"/>
              <a:t>Apache Mahout</a:t>
            </a:r>
            <a:r>
              <a:t> committer/PMC member: scalable ML library</a:t>
            </a:r>
          </a:p>
          <a:p>
            <a:pPr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Previously: </a:t>
            </a:r>
          </a:p>
          <a:p>
            <a:pPr marL="812800" indent="-508000">
              <a:buSzPct val="50000"/>
              <a:buChar char="•"/>
              <a:defRPr u="sng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u="none"/>
              <a:t>                                   Semantic Search on academic research publications</a:t>
            </a:r>
          </a:p>
          <a:p>
            <a:pPr marL="812800" indent="-508000">
              <a:buSzPct val="50000"/>
              <a:buChar char="•"/>
              <a:defRPr u="sng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u="none"/>
              <a:t>          :  account search, user interest modeling, content recommendations</a:t>
            </a:r>
          </a:p>
          <a:p>
            <a:pPr marL="812800" indent="-508000">
              <a:buSzPct val="50000"/>
              <a:buChar char="•"/>
              <a:defRPr u="sng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u="none"/>
              <a:t>          : profile search, generic entity-to-entity recommender systems</a:t>
            </a:r>
          </a:p>
          <a:p>
            <a:pPr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Prehistory:</a:t>
            </a:r>
          </a:p>
          <a:p>
            <a:pPr marL="812800" indent="-508000">
              <a:buSzPct val="5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other software companies,  algebraic topology,  particle cosmology</a:t>
            </a:r>
          </a:p>
        </p:txBody>
      </p:sp>
      <p:pic>
        <p:nvPicPr>
          <p:cNvPr id="409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AI2_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54257" y="6995670"/>
            <a:ext cx="5026875" cy="991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Twitter_bird_logo_2012.svg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3117923" y="8411636"/>
            <a:ext cx="846203" cy="688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linkedin_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80080" y="9524371"/>
            <a:ext cx="1121825" cy="991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type="body" idx="1"/>
          </p:nvPr>
        </p:nvSpPr>
        <p:spPr>
          <a:xfrm>
            <a:off x="2729828" y="4196214"/>
            <a:ext cx="18924346" cy="7647828"/>
          </a:xfrm>
          <a:prstGeom prst="rect">
            <a:avLst/>
          </a:prstGeom>
        </p:spPr>
        <p:txBody>
          <a:bodyPr/>
          <a:lstStyle/>
          <a:p>
            <a:pPr marL="555800" indent="-425752" defTabSz="292607">
              <a:lnSpc>
                <a:spcPct val="150000"/>
              </a:lnSpc>
              <a:spcBef>
                <a:spcPts val="400"/>
              </a:spcBef>
              <a:buFontTx/>
              <a:defRPr sz="3520">
                <a:latin typeface="+mn-lt"/>
                <a:ea typeface="+mn-ea"/>
                <a:cs typeface="+mn-cs"/>
                <a:sym typeface="Helvetica"/>
              </a:defRPr>
            </a:pPr>
            <a:r>
              <a:t>Load raw data into Solr</a:t>
            </a:r>
          </a:p>
          <a:p>
            <a:pPr marL="555800" indent="-425752" defTabSz="292607">
              <a:lnSpc>
                <a:spcPct val="150000"/>
              </a:lnSpc>
              <a:spcBef>
                <a:spcPts val="400"/>
              </a:spcBef>
              <a:buFontTx/>
              <a:defRPr sz="3520">
                <a:latin typeface="+mn-lt"/>
                <a:ea typeface="+mn-ea"/>
                <a:cs typeface="+mn-cs"/>
                <a:sym typeface="Helvetica"/>
              </a:defRPr>
            </a:pPr>
            <a:r>
              <a:t>Inspect facets to find gross errors</a:t>
            </a:r>
          </a:p>
          <a:p>
            <a:pPr marL="555800" indent="-425752" defTabSz="292607">
              <a:lnSpc>
                <a:spcPct val="150000"/>
              </a:lnSpc>
              <a:spcBef>
                <a:spcPts val="400"/>
              </a:spcBef>
              <a:buFontTx/>
              <a:defRPr sz="3520">
                <a:latin typeface="+mn-lt"/>
                <a:ea typeface="+mn-ea"/>
                <a:cs typeface="+mn-cs"/>
                <a:sym typeface="Helvetica"/>
              </a:defRPr>
            </a:pPr>
            <a:r>
              <a:t>Load Solr collection into Spark RDD</a:t>
            </a:r>
          </a:p>
          <a:p>
            <a:pPr marL="555800" indent="-425752" defTabSz="292607">
              <a:lnSpc>
                <a:spcPct val="150000"/>
              </a:lnSpc>
              <a:spcBef>
                <a:spcPts val="400"/>
              </a:spcBef>
              <a:buFontTx/>
              <a:defRPr sz="3520">
                <a:latin typeface="+mn-lt"/>
                <a:ea typeface="+mn-ea"/>
                <a:cs typeface="+mn-cs"/>
                <a:sym typeface="Helvetica"/>
              </a:defRPr>
            </a:pPr>
            <a:r>
              <a:t>Batch exploration: unsupervised ML with SparkML (and/or Mahout, h20, dl4j, …)</a:t>
            </a:r>
          </a:p>
          <a:p>
            <a:pPr marL="555800" indent="-425752" defTabSz="292607">
              <a:lnSpc>
                <a:spcPct val="150000"/>
              </a:lnSpc>
              <a:spcBef>
                <a:spcPts val="400"/>
              </a:spcBef>
              <a:buFontTx/>
              <a:defRPr sz="3520">
                <a:latin typeface="+mn-lt"/>
                <a:ea typeface="+mn-ea"/>
                <a:cs typeface="+mn-cs"/>
                <a:sym typeface="Helvetica"/>
              </a:defRPr>
            </a:pPr>
            <a:r>
              <a:t>Write results of clustering / topic modeling / vectorization / POS-tagging back into Solr</a:t>
            </a:r>
          </a:p>
          <a:p>
            <a:pPr marL="555800" indent="-425752" defTabSz="292607">
              <a:lnSpc>
                <a:spcPct val="150000"/>
              </a:lnSpc>
              <a:spcBef>
                <a:spcPts val="400"/>
              </a:spcBef>
              <a:buFontTx/>
              <a:defRPr sz="3520">
                <a:latin typeface="+mn-lt"/>
                <a:ea typeface="+mn-ea"/>
                <a:cs typeface="+mn-cs"/>
                <a:sym typeface="Helvetica"/>
              </a:defRPr>
            </a:pPr>
            <a:r>
              <a:t>Inspect new facets to see large scale patterns and/or issues in rapid random-access way</a:t>
            </a:r>
          </a:p>
          <a:p>
            <a:pPr marL="555800" indent="-425752" defTabSz="292607">
              <a:lnSpc>
                <a:spcPct val="150000"/>
              </a:lnSpc>
              <a:spcBef>
                <a:spcPts val="400"/>
              </a:spcBef>
              <a:buFontTx/>
              <a:defRPr sz="3520">
                <a:latin typeface="+mn-lt"/>
                <a:ea typeface="+mn-ea"/>
                <a:cs typeface="+mn-cs"/>
                <a:sym typeface="Helvetica"/>
              </a:defRPr>
            </a:pPr>
            <a:r>
              <a:t>Train supervised ML models if labels are available</a:t>
            </a:r>
          </a:p>
          <a:p>
            <a:pPr marL="555800" indent="-425752" defTabSz="292607">
              <a:lnSpc>
                <a:spcPct val="150000"/>
              </a:lnSpc>
              <a:spcBef>
                <a:spcPts val="400"/>
              </a:spcBef>
              <a:buFontTx/>
              <a:defRPr sz="3520">
                <a:latin typeface="+mn-lt"/>
                <a:ea typeface="+mn-ea"/>
                <a:cs typeface="+mn-cs"/>
                <a:sym typeface="Helvetica"/>
              </a:defRPr>
            </a:pPr>
            <a:r>
              <a:t>Write results back into Solr, inspect samples of “wrong” parts of the confusion matrix quickly</a:t>
            </a:r>
          </a:p>
          <a:p>
            <a:pPr marL="555800" indent="-425752" defTabSz="292607">
              <a:lnSpc>
                <a:spcPct val="150000"/>
              </a:lnSpc>
              <a:spcBef>
                <a:spcPts val="400"/>
              </a:spcBef>
              <a:buFontTx/>
              <a:defRPr sz="3520">
                <a:latin typeface="+mn-lt"/>
                <a:ea typeface="+mn-ea"/>
                <a:cs typeface="+mn-cs"/>
                <a:sym typeface="Helvetica"/>
              </a:defRPr>
            </a:pPr>
            <a:r>
              <a:t>GOTO 10</a:t>
            </a:r>
          </a:p>
        </p:txBody>
      </p:sp>
      <p:sp>
        <p:nvSpPr>
          <p:cNvPr id="540" name="Shape 540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41" name="Shape 541"/>
          <p:cNvSpPr/>
          <p:nvPr/>
        </p:nvSpPr>
        <p:spPr>
          <a:xfrm>
            <a:off x="993879" y="418998"/>
            <a:ext cx="376542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Full workflow</a:t>
            </a:r>
          </a:p>
        </p:txBody>
      </p:sp>
      <p:pic>
        <p:nvPicPr>
          <p:cNvPr id="542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45" name="Shape 545"/>
          <p:cNvSpPr/>
          <p:nvPr/>
        </p:nvSpPr>
        <p:spPr>
          <a:xfrm>
            <a:off x="993879" y="418998"/>
            <a:ext cx="3068075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Next Steps</a:t>
            </a:r>
          </a:p>
        </p:txBody>
      </p:sp>
      <p:pic>
        <p:nvPicPr>
          <p:cNvPr id="546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Shape 547"/>
          <p:cNvSpPr/>
          <p:nvPr>
            <p:ph type="body" idx="1"/>
          </p:nvPr>
        </p:nvSpPr>
        <p:spPr>
          <a:xfrm>
            <a:off x="2729827" y="3034086"/>
            <a:ext cx="18924346" cy="7647828"/>
          </a:xfrm>
          <a:prstGeom prst="rect">
            <a:avLst/>
          </a:prstGeom>
        </p:spPr>
        <p:txBody>
          <a:bodyPr/>
          <a:lstStyle/>
          <a:p>
            <a:pPr marL="551447" indent="-551447">
              <a:lnSpc>
                <a:spcPct val="150000"/>
              </a:lnSpc>
              <a:buFontTx/>
              <a:defRPr sz="5500">
                <a:latin typeface="+mn-lt"/>
                <a:ea typeface="+mn-ea"/>
                <a:cs typeface="+mn-cs"/>
                <a:sym typeface="Helvetica"/>
              </a:defRPr>
            </a:pPr>
            <a:r>
              <a:t>Open source examples of:</a:t>
            </a:r>
          </a:p>
          <a:p>
            <a:pPr lvl="1" marL="932447" indent="-551447">
              <a:lnSpc>
                <a:spcPct val="150000"/>
              </a:lnSpc>
              <a:buFontTx/>
              <a:buChar char="•"/>
              <a:defRPr sz="5500">
                <a:latin typeface="+mn-lt"/>
                <a:ea typeface="+mn-ea"/>
                <a:cs typeface="+mn-cs"/>
                <a:sym typeface="Helvetica"/>
              </a:defRPr>
            </a:pPr>
            <a:r>
              <a:t>Query intent classification</a:t>
            </a:r>
          </a:p>
          <a:p>
            <a:pPr lvl="1" marL="932447" indent="-551447">
              <a:lnSpc>
                <a:spcPct val="150000"/>
              </a:lnSpc>
              <a:buFontTx/>
              <a:buChar char="•"/>
              <a:defRPr sz="5500">
                <a:latin typeface="+mn-lt"/>
                <a:ea typeface="+mn-ea"/>
                <a:cs typeface="+mn-cs"/>
                <a:sym typeface="Helvetica"/>
              </a:defRPr>
            </a:pPr>
            <a:r>
              <a:t>NLP for email analytics</a:t>
            </a:r>
          </a:p>
          <a:p>
            <a:pPr lvl="1" marL="932447" indent="-551447">
              <a:lnSpc>
                <a:spcPct val="150000"/>
              </a:lnSpc>
              <a:buFontTx/>
              <a:buChar char="•"/>
              <a:defRPr sz="5500">
                <a:latin typeface="+mn-lt"/>
                <a:ea typeface="+mn-ea"/>
                <a:cs typeface="+mn-cs"/>
                <a:sym typeface="Helvetica"/>
              </a:defRPr>
            </a:pPr>
            <a:r>
              <a:t>Question / Answer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type="body" idx="1"/>
          </p:nvPr>
        </p:nvSpPr>
        <p:spPr>
          <a:xfrm>
            <a:off x="2729827" y="3034086"/>
            <a:ext cx="18924346" cy="7647828"/>
          </a:xfrm>
          <a:prstGeom prst="rect">
            <a:avLst/>
          </a:prstGeom>
        </p:spPr>
        <p:txBody>
          <a:bodyPr/>
          <a:lstStyle/>
          <a:p>
            <a:pPr marL="720803" indent="-552147" defTabSz="379475">
              <a:lnSpc>
                <a:spcPct val="150000"/>
              </a:lnSpc>
              <a:spcBef>
                <a:spcPts val="500"/>
              </a:spcBef>
              <a:buFontTx/>
              <a:defRPr sz="4565">
                <a:latin typeface="+mn-lt"/>
                <a:ea typeface="+mn-ea"/>
                <a:cs typeface="+mn-cs"/>
                <a:sym typeface="Helvetica"/>
              </a:defRPr>
            </a:pPr>
            <a:r>
              <a:t>Big Data relevance work often needs:</a:t>
            </a:r>
          </a:p>
          <a:p>
            <a:pPr marL="720803" indent="-552147" defTabSz="379475">
              <a:lnSpc>
                <a:spcPct val="150000"/>
              </a:lnSpc>
              <a:spcBef>
                <a:spcPts val="500"/>
              </a:spcBef>
              <a:buFontTx/>
              <a:defRPr sz="4565">
                <a:latin typeface="+mn-lt"/>
                <a:ea typeface="+mn-ea"/>
                <a:cs typeface="+mn-cs"/>
                <a:sym typeface="Helvetica"/>
              </a:defRPr>
            </a:pPr>
            <a:r>
              <a:t>Open Tools:</a:t>
            </a:r>
          </a:p>
          <a:p>
            <a:pPr lvl="1" marL="931623" indent="-552147" defTabSz="379475">
              <a:lnSpc>
                <a:spcPct val="150000"/>
              </a:lnSpc>
              <a:spcBef>
                <a:spcPts val="500"/>
              </a:spcBef>
              <a:buFontTx/>
              <a:buChar char="•"/>
              <a:defRPr sz="4565">
                <a:latin typeface="+mn-lt"/>
                <a:ea typeface="+mn-ea"/>
                <a:cs typeface="+mn-cs"/>
                <a:sym typeface="Helvetica"/>
              </a:defRPr>
            </a:pPr>
            <a:r>
              <a:t>Apache Spark + Apache Solr</a:t>
            </a:r>
          </a:p>
          <a:p>
            <a:pPr marL="720803" indent="-552147" defTabSz="379475">
              <a:lnSpc>
                <a:spcPct val="150000"/>
              </a:lnSpc>
              <a:spcBef>
                <a:spcPts val="500"/>
              </a:spcBef>
              <a:buFontTx/>
              <a:defRPr sz="4565">
                <a:latin typeface="+mn-lt"/>
                <a:ea typeface="+mn-ea"/>
                <a:cs typeface="+mn-cs"/>
                <a:sym typeface="Helvetica"/>
              </a:defRPr>
            </a:pPr>
            <a:r>
              <a:t>Open Data:</a:t>
            </a:r>
          </a:p>
          <a:p>
            <a:pPr lvl="1" marL="931623" indent="-552147" defTabSz="379475">
              <a:lnSpc>
                <a:spcPct val="150000"/>
              </a:lnSpc>
              <a:spcBef>
                <a:spcPts val="500"/>
              </a:spcBef>
              <a:buFontTx/>
              <a:buChar char="•"/>
              <a:defRPr sz="4565">
                <a:latin typeface="+mn-lt"/>
                <a:ea typeface="+mn-ea"/>
                <a:cs typeface="+mn-cs"/>
                <a:sym typeface="Helvetica"/>
              </a:defRPr>
            </a:pPr>
            <a:r>
              <a:t>Searchhub</a:t>
            </a:r>
          </a:p>
          <a:p>
            <a:pPr lvl="2" marL="931623" indent="-552147" defTabSz="379475">
              <a:lnSpc>
                <a:spcPct val="150000"/>
              </a:lnSpc>
              <a:spcBef>
                <a:spcPts val="500"/>
              </a:spcBef>
              <a:buFontTx/>
              <a:defRPr sz="4565">
                <a:latin typeface="+mn-lt"/>
                <a:ea typeface="+mn-ea"/>
                <a:cs typeface="+mn-cs"/>
                <a:sym typeface="Helvetic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searchhub.lucidworks.com</a:t>
            </a:r>
            <a:r>
              <a:t> </a:t>
            </a:r>
          </a:p>
          <a:p>
            <a:pPr lvl="2" marL="931623" indent="-552147" defTabSz="379475">
              <a:lnSpc>
                <a:spcPct val="150000"/>
              </a:lnSpc>
              <a:spcBef>
                <a:spcPts val="500"/>
              </a:spcBef>
              <a:buFontTx/>
              <a:defRPr sz="4565">
                <a:latin typeface="+mn-lt"/>
                <a:ea typeface="+mn-ea"/>
                <a:cs typeface="+mn-cs"/>
                <a:sym typeface="Helvetic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github.com/lucidworks/searchhub</a:t>
            </a:r>
          </a:p>
        </p:txBody>
      </p:sp>
      <p:sp>
        <p:nvSpPr>
          <p:cNvPr id="550" name="Shape 550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51" name="Shape 551"/>
          <p:cNvSpPr/>
          <p:nvPr/>
        </p:nvSpPr>
        <p:spPr>
          <a:xfrm>
            <a:off x="993879" y="418998"/>
            <a:ext cx="322573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Conclusion</a:t>
            </a:r>
          </a:p>
        </p:txBody>
      </p:sp>
      <p:pic>
        <p:nvPicPr>
          <p:cNvPr id="552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body" sz="quarter" idx="1"/>
          </p:nvPr>
        </p:nvSpPr>
        <p:spPr>
          <a:xfrm>
            <a:off x="3499641" y="1289629"/>
            <a:ext cx="15493453" cy="12954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500"/>
            </a:lvl1pPr>
          </a:lstStyle>
          <a:p>
            <a:pPr/>
            <a:r>
              <a:t>Transitions</a:t>
            </a:r>
          </a:p>
        </p:txBody>
      </p:sp>
      <p:sp>
        <p:nvSpPr>
          <p:cNvPr id="417" name="Shape 417"/>
          <p:cNvSpPr/>
          <p:nvPr/>
        </p:nvSpPr>
        <p:spPr>
          <a:xfrm>
            <a:off x="2081236" y="3700426"/>
            <a:ext cx="18330262" cy="819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</a:t>
            </a:r>
          </a:p>
          <a:p>
            <a:pPr marL="401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Overview:</a:t>
            </a:r>
          </a:p>
          <a:p>
            <a:pPr lvl="2" marL="1163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Compare / contrast building data-driven products between:</a:t>
            </a:r>
          </a:p>
          <a:p>
            <a:pPr lvl="3" marL="1544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BigCo</a:t>
            </a:r>
          </a:p>
          <a:p>
            <a:pPr lvl="3" marL="1544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as a consultant or academic</a:t>
            </a:r>
          </a:p>
          <a:p>
            <a:pPr lvl="2" marL="1163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Simple toolkits for doing Big Data work</a:t>
            </a:r>
          </a:p>
          <a:p>
            <a:pPr lvl="2" marL="1163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Public datasets for studying user behavior</a:t>
            </a:r>
          </a:p>
        </p:txBody>
      </p:sp>
      <p:pic>
        <p:nvPicPr>
          <p:cNvPr id="418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body" sz="quarter" idx="1"/>
          </p:nvPr>
        </p:nvSpPr>
        <p:spPr>
          <a:xfrm>
            <a:off x="3499641" y="1289629"/>
            <a:ext cx="15493453" cy="12954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500"/>
            </a:lvl1pPr>
          </a:lstStyle>
          <a:p>
            <a:pPr/>
            <a:r>
              <a:t>Open Tools / Data for Relevance</a:t>
            </a:r>
          </a:p>
        </p:txBody>
      </p:sp>
      <p:sp>
        <p:nvSpPr>
          <p:cNvPr id="423" name="Shape 423"/>
          <p:cNvSpPr/>
          <p:nvPr/>
        </p:nvSpPr>
        <p:spPr>
          <a:xfrm>
            <a:off x="2081236" y="4316376"/>
            <a:ext cx="18330262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</a:t>
            </a:r>
          </a:p>
          <a:p>
            <a:pPr marL="401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When at BigCo, have:</a:t>
            </a:r>
          </a:p>
          <a:p>
            <a:pPr lvl="2" marL="1163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DevOps to support  complex data infra</a:t>
            </a:r>
          </a:p>
          <a:p>
            <a:pPr lvl="2" marL="1163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Vast quantities of content</a:t>
            </a:r>
          </a:p>
          <a:p>
            <a:pPr lvl="2" marL="1163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$ to pay to label data for supervised ML tasks</a:t>
            </a:r>
          </a:p>
          <a:p>
            <a:pPr lvl="2" marL="1163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Piles of user-interaction history for relevance feedback</a:t>
            </a:r>
          </a:p>
        </p:txBody>
      </p:sp>
      <p:pic>
        <p:nvPicPr>
          <p:cNvPr id="42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body" sz="quarter" idx="1"/>
          </p:nvPr>
        </p:nvSpPr>
        <p:spPr>
          <a:xfrm>
            <a:off x="3499641" y="1289629"/>
            <a:ext cx="15493453" cy="12954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500"/>
            </a:lvl1pPr>
          </a:lstStyle>
          <a:p>
            <a:pPr/>
            <a:r>
              <a:t>Open Tools / Data for Relevance</a:t>
            </a:r>
          </a:p>
        </p:txBody>
      </p:sp>
      <p:sp>
        <p:nvSpPr>
          <p:cNvPr id="427" name="Shape 427"/>
          <p:cNvSpPr/>
          <p:nvPr/>
        </p:nvSpPr>
        <p:spPr>
          <a:xfrm>
            <a:off x="2081236" y="4316376"/>
            <a:ext cx="18330262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</a:t>
            </a:r>
          </a:p>
          <a:p>
            <a:pPr marL="401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When on your own (consultant or academia):</a:t>
            </a:r>
          </a:p>
          <a:p>
            <a:pPr lvl="2" marL="1163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trike="sngStrike"/>
              <a:t>DevOps</a:t>
            </a:r>
            <a:r>
              <a:t> simple open source toolkits</a:t>
            </a:r>
          </a:p>
          <a:p>
            <a:pPr lvl="2" marL="1163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trike="sngStrike"/>
              <a:t>Vast quantities</a:t>
            </a:r>
            <a:r>
              <a:t> some freely / open content</a:t>
            </a:r>
          </a:p>
          <a:p>
            <a:pPr lvl="2" marL="1163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trike="sngStrike"/>
              <a:t>$</a:t>
            </a:r>
            <a:r>
              <a:t> grad students / interns to label a little</a:t>
            </a:r>
          </a:p>
          <a:p>
            <a:pPr lvl="2" marL="1163052" indent="-401052">
              <a:buSzPct val="100000"/>
              <a:buChar char="•"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trike="sngStrike"/>
              <a:t>Piles of</a:t>
            </a:r>
            <a:r>
              <a:t>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NO</a:t>
            </a:r>
            <a:r>
              <a:t> user-interaction history for relevance feedback</a:t>
            </a:r>
          </a:p>
        </p:txBody>
      </p:sp>
      <p:pic>
        <p:nvPicPr>
          <p:cNvPr id="428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type="body" idx="1"/>
          </p:nvPr>
        </p:nvSpPr>
        <p:spPr>
          <a:xfrm>
            <a:off x="2721321" y="3860653"/>
            <a:ext cx="18941358" cy="8331494"/>
          </a:xfrm>
          <a:prstGeom prst="rect">
            <a:avLst/>
          </a:prstGeom>
        </p:spPr>
        <p:txBody>
          <a:bodyPr/>
          <a:lstStyle/>
          <a:p>
            <a:pPr marL="685800" indent="-685800">
              <a:defRPr sz="5300">
                <a:latin typeface="+mn-lt"/>
                <a:ea typeface="+mn-ea"/>
                <a:cs typeface="+mn-cs"/>
                <a:sym typeface="Helvetica"/>
              </a:defRPr>
            </a:pPr>
            <a:r>
              <a:t>What is the “Minimum Viable Big Data Science Toolkit”?</a:t>
            </a:r>
          </a:p>
          <a:p>
            <a:pPr lvl="2" marL="1600200" indent="-685800">
              <a:defRPr sz="5300">
                <a:latin typeface="+mn-lt"/>
                <a:ea typeface="+mn-ea"/>
                <a:cs typeface="+mn-cs"/>
                <a:sym typeface="Helvetica"/>
              </a:defRPr>
            </a:pPr>
            <a:r>
              <a:t>DB? Distributed FS? NoSQL store?</a:t>
            </a:r>
          </a:p>
          <a:p>
            <a:pPr lvl="2" marL="1600200" indent="-685800">
              <a:defRPr sz="5300">
                <a:latin typeface="+mn-lt"/>
                <a:ea typeface="+mn-ea"/>
                <a:cs typeface="+mn-cs"/>
                <a:sym typeface="Helvetica"/>
              </a:defRPr>
            </a:pPr>
            <a:r>
              <a:t>ML libraries / frameworks (scripting? notebook? REPL?)</a:t>
            </a:r>
          </a:p>
          <a:p>
            <a:pPr lvl="2" marL="1600200" indent="-685800">
              <a:defRPr sz="5300">
                <a:latin typeface="+mn-lt"/>
                <a:ea typeface="+mn-ea"/>
                <a:cs typeface="+mn-cs"/>
                <a:sym typeface="Helvetica"/>
              </a:defRPr>
            </a:pPr>
            <a:r>
              <a:t>text analysis or graph libraries?</a:t>
            </a:r>
          </a:p>
          <a:p>
            <a:pPr lvl="2" marL="1600200" indent="-685800">
              <a:defRPr sz="5300">
                <a:latin typeface="+mn-lt"/>
                <a:ea typeface="+mn-ea"/>
                <a:cs typeface="+mn-cs"/>
                <a:sym typeface="Helvetica"/>
              </a:defRPr>
            </a:pPr>
            <a:r>
              <a:t>dataviz package?</a:t>
            </a:r>
          </a:p>
          <a:p>
            <a:pPr lvl="2" marL="1600200" indent="-685800">
              <a:defRPr sz="5300">
                <a:latin typeface="+mn-lt"/>
                <a:ea typeface="+mn-ea"/>
                <a:cs typeface="+mn-cs"/>
                <a:sym typeface="Helvetica"/>
              </a:defRPr>
            </a:pPr>
            <a:r>
              <a:t>hosting layer (for models and/or POC apps)?</a:t>
            </a:r>
          </a:p>
        </p:txBody>
      </p:sp>
      <p:sp>
        <p:nvSpPr>
          <p:cNvPr id="433" name="Shape 433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34" name="Shape 434"/>
          <p:cNvSpPr/>
          <p:nvPr/>
        </p:nvSpPr>
        <p:spPr>
          <a:xfrm>
            <a:off x="993880" y="418997"/>
            <a:ext cx="284483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Cold Start</a:t>
            </a:r>
          </a:p>
        </p:txBody>
      </p:sp>
      <p:pic>
        <p:nvPicPr>
          <p:cNvPr id="435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body" idx="1"/>
          </p:nvPr>
        </p:nvSpPr>
        <p:spPr>
          <a:xfrm>
            <a:off x="3962400" y="3200400"/>
            <a:ext cx="16459200" cy="9864126"/>
          </a:xfrm>
          <a:prstGeom prst="rect">
            <a:avLst/>
          </a:prstGeom>
        </p:spPr>
        <p:txBody>
          <a:bodyPr/>
          <a:lstStyle/>
          <a:p>
            <a:pPr marL="685800" indent="-685800">
              <a:defRPr sz="5000">
                <a:latin typeface="+mn-lt"/>
                <a:ea typeface="+mn-ea"/>
                <a:cs typeface="+mn-cs"/>
                <a:sym typeface="Helvetica"/>
              </a:defRPr>
            </a:pPr>
            <a:r>
              <a:t>Why Solr?</a:t>
            </a:r>
          </a:p>
          <a:p>
            <a:pPr marL="685800" indent="-685800">
              <a:defRPr sz="5000">
                <a:latin typeface="+mn-lt"/>
                <a:ea typeface="+mn-ea"/>
                <a:cs typeface="+mn-cs"/>
                <a:sym typeface="Helvetica"/>
              </a:defRPr>
            </a:pPr>
            <a:r>
              <a:t>Why Spark?</a:t>
            </a:r>
          </a:p>
          <a:p>
            <a:pPr marL="685800" indent="-685800">
              <a:defRPr sz="5000">
                <a:latin typeface="+mn-lt"/>
                <a:ea typeface="+mn-ea"/>
                <a:cs typeface="+mn-cs"/>
                <a:sym typeface="Helvetica"/>
              </a:defRPr>
            </a:pPr>
            <a:r>
              <a:t>Example rapid turnaround workflow: Searchhub</a:t>
            </a:r>
          </a:p>
          <a:p>
            <a:pPr lvl="1" marL="1143000" indent="-685800">
              <a:buChar char="•"/>
              <a:defRPr sz="5000">
                <a:latin typeface="+mn-lt"/>
                <a:ea typeface="+mn-ea"/>
                <a:cs typeface="+mn-cs"/>
                <a:sym typeface="Helvetica"/>
              </a:defRPr>
            </a:pPr>
            <a:r>
              <a:t>data exploration</a:t>
            </a:r>
          </a:p>
          <a:p>
            <a:pPr lvl="1" marL="1143000" indent="-685800">
              <a:buChar char="•"/>
              <a:defRPr sz="5000">
                <a:latin typeface="+mn-lt"/>
                <a:ea typeface="+mn-ea"/>
                <a:cs typeface="+mn-cs"/>
                <a:sym typeface="Helvetica"/>
              </a:defRPr>
            </a:pPr>
            <a:r>
              <a:t>clustering: unsupervised ML</a:t>
            </a:r>
          </a:p>
          <a:p>
            <a:pPr lvl="1" marL="1143000" indent="-685800">
              <a:buChar char="•"/>
              <a:defRPr sz="5000">
                <a:latin typeface="+mn-lt"/>
                <a:ea typeface="+mn-ea"/>
                <a:cs typeface="+mn-cs"/>
                <a:sym typeface="Helvetica"/>
              </a:defRPr>
            </a:pPr>
            <a:r>
              <a:t>classification: supervised ML</a:t>
            </a:r>
          </a:p>
          <a:p>
            <a:pPr marL="685800" indent="-685800">
              <a:defRPr sz="5000">
                <a:latin typeface="+mn-lt"/>
                <a:ea typeface="+mn-ea"/>
                <a:cs typeface="+mn-cs"/>
                <a:sym typeface="Helvetica"/>
              </a:defRPr>
            </a:pPr>
            <a:r>
              <a:t>Bonus: Lucidworks Fusion</a:t>
            </a:r>
          </a:p>
        </p:txBody>
      </p:sp>
      <p:sp>
        <p:nvSpPr>
          <p:cNvPr id="440" name="Shape 440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993880" y="418998"/>
            <a:ext cx="992691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Spark and Solr for Data Engineering</a:t>
            </a:r>
          </a:p>
        </p:txBody>
      </p:sp>
      <p:pic>
        <p:nvPicPr>
          <p:cNvPr id="442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993880" y="418997"/>
            <a:ext cx="1170754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Practical Data Science with Spark and Solr</a:t>
            </a:r>
          </a:p>
        </p:txBody>
      </p:sp>
      <p:pic>
        <p:nvPicPr>
          <p:cNvPr id="446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4353724" y="9505777"/>
            <a:ext cx="900232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Why does Solr need Spark?</a:t>
            </a:r>
          </a:p>
        </p:txBody>
      </p:sp>
      <p:pic>
        <p:nvPicPr>
          <p:cNvPr id="448" name="image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7933" y="7968773"/>
            <a:ext cx="5261095" cy="2660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image9.png"/>
          <p:cNvPicPr>
            <a:picLocks noChangeAspect="1"/>
          </p:cNvPicPr>
          <p:nvPr/>
        </p:nvPicPr>
        <p:blipFill>
          <a:blip r:embed="rId5">
            <a:extLst/>
          </a:blip>
          <a:srcRect l="1923" t="24359" r="0" b="24359"/>
          <a:stretch>
            <a:fillRect/>
          </a:stretch>
        </p:blipFill>
        <p:spPr>
          <a:xfrm>
            <a:off x="15183997" y="2879013"/>
            <a:ext cx="6328781" cy="3309105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/>
        </p:nvSpPr>
        <p:spPr>
          <a:xfrm>
            <a:off x="4556924" y="4716340"/>
            <a:ext cx="900232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Why does Spark need Solr?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-2" y="0"/>
            <a:ext cx="24384004" cy="1625398"/>
          </a:xfrm>
          <a:prstGeom prst="rect">
            <a:avLst/>
          </a:prstGeom>
          <a:solidFill>
            <a:srgbClr val="0E21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55" name="Shape 455"/>
          <p:cNvSpPr/>
          <p:nvPr/>
        </p:nvSpPr>
        <p:spPr>
          <a:xfrm>
            <a:off x="993880" y="418997"/>
            <a:ext cx="767244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Why does Spark need Solr?</a:t>
            </a:r>
          </a:p>
        </p:txBody>
      </p:sp>
      <p:pic>
        <p:nvPicPr>
          <p:cNvPr id="456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4213" y="526898"/>
            <a:ext cx="3493740" cy="571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Shape 457"/>
          <p:cNvSpPr/>
          <p:nvPr/>
        </p:nvSpPr>
        <p:spPr>
          <a:xfrm>
            <a:off x="2814592" y="3034374"/>
            <a:ext cx="17151022" cy="716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Typical Hadoop / Spark data-engineering task, start with some data on HDFS: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hdfs dfs -ls /user/jake/mail/mahout-user/2015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…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-rw-r--r--    1 jake  staff   63043884 Feb  4 18:22 part-00001.lzo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-rw-r--r--    1 jake  staff   79770856 Feb  4 18:22 part-00002.lzo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-rw-r--r--    1 jake  staff   72108179 Feb  4 18:22 part-00003.lzo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-rw-r--r--    1 jake  staff   12150481 Feb  4 18:22 part-00004.lzo</a:t>
            </a:r>
          </a:p>
          <a:p>
            <a:pPr defTabSz="4572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t>Now what? What’s in these files?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53585F"/>
      </a:dk1>
      <a:lt1>
        <a:srgbClr val="5F3C0C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A082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4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4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A082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4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4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