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5"/>
  </p:notesMasterIdLst>
  <p:sldIdLst>
    <p:sldId id="256" r:id="rId2"/>
    <p:sldId id="262" r:id="rId3"/>
    <p:sldId id="267" r:id="rId4"/>
    <p:sldId id="269" r:id="rId5"/>
    <p:sldId id="259" r:id="rId6"/>
    <p:sldId id="258" r:id="rId7"/>
    <p:sldId id="257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87350"/>
  </p:normalViewPr>
  <p:slideViewPr>
    <p:cSldViewPr snapToGrid="0" snapToObjects="1">
      <p:cViewPr varScale="1">
        <p:scale>
          <a:sx n="104" d="100"/>
          <a:sy n="10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2F5D-AABF-C349-AD49-4A38EA190E3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B329E-AB1C-E24B-85F5-D3DB6241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B329E-AB1C-E24B-85F5-D3DB62414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8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1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4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1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3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71A834-4F3C-4AF9-9C74-05EC35A0F292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4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bd/osbd-201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lazar@stat.uga.edu" TargetMode="External"/><Relationship Id="rId2" Type="http://schemas.openxmlformats.org/officeDocument/2006/relationships/hyperlink" Target="mailto:squinn@cs.uga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uchi@cs.uga.edu" TargetMode="External"/><Relationship Id="rId5" Type="http://schemas.openxmlformats.org/officeDocument/2006/relationships/hyperlink" Target="mailto:jam@cs.uga.edu" TargetMode="External"/><Relationship Id="rId4" Type="http://schemas.openxmlformats.org/officeDocument/2006/relationships/hyperlink" Target="mailto:kjohnsen@uga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3</a:t>
            </a:r>
            <a:r>
              <a:rPr lang="en-US" sz="7200" baseline="30000" dirty="0"/>
              <a:t>rd</a:t>
            </a:r>
            <a:r>
              <a:rPr lang="en-US" sz="7200" dirty="0"/>
              <a:t> Open Science in Big Data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</a:t>
            </a:r>
            <a:r>
              <a:rPr lang="en-US" dirty="0" err="1"/>
              <a:t>BigData</a:t>
            </a:r>
            <a:r>
              <a:rPr lang="en-US" dirty="0"/>
              <a:t> 2018</a:t>
            </a:r>
            <a:br>
              <a:rPr lang="en-US" dirty="0"/>
            </a:br>
            <a:r>
              <a:rPr lang="en-US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30059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Submitted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Sandro Fiore, Donatello Elia, </a:t>
            </a:r>
            <a:r>
              <a:rPr lang="en-US" dirty="0" err="1"/>
              <a:t>Cosimo</a:t>
            </a:r>
            <a:r>
              <a:rPr lang="en-US" dirty="0"/>
              <a:t> Palazzo, Alessandro </a:t>
            </a:r>
            <a:r>
              <a:rPr lang="en-US" dirty="0" err="1"/>
              <a:t>D'Anca</a:t>
            </a:r>
            <a:r>
              <a:rPr lang="en-US" dirty="0"/>
              <a:t>, Fabrizio Antonio, Dean Williams, Ian Foster, and Giovanni </a:t>
            </a:r>
            <a:r>
              <a:rPr lang="en-US" dirty="0" err="1"/>
              <a:t>Aloisio</a:t>
            </a:r>
            <a:br>
              <a:rPr lang="en-US" dirty="0"/>
            </a:br>
            <a:r>
              <a:rPr lang="en-US" i="1" dirty="0"/>
              <a:t>Towards an Open (Data) Science Analytics-Hub for Reproducible Multi-Model Climate Analysis at Scale</a:t>
            </a:r>
          </a:p>
          <a:p>
            <a:r>
              <a:rPr lang="en-US" dirty="0"/>
              <a:t>Paulo </a:t>
            </a:r>
            <a:r>
              <a:rPr lang="en-US" dirty="0" err="1"/>
              <a:t>Alencar</a:t>
            </a:r>
            <a:r>
              <a:rPr lang="en-US" dirty="0"/>
              <a:t>, Donald Cowan, and Doug Mulholland</a:t>
            </a:r>
            <a:br>
              <a:rPr lang="en-US" dirty="0"/>
            </a:br>
            <a:r>
              <a:rPr lang="en-US" i="1" dirty="0"/>
              <a:t>The </a:t>
            </a:r>
            <a:r>
              <a:rPr lang="en-US" i="1" dirty="0" err="1"/>
              <a:t>iEnvironment</a:t>
            </a:r>
            <a:r>
              <a:rPr lang="en-US" i="1" dirty="0"/>
              <a:t> Platform: Developing an Open Science Software Platform for Integrated Environmental Monitoring and Modeling of Surface Water</a:t>
            </a:r>
          </a:p>
          <a:p>
            <a:r>
              <a:rPr lang="en-US" dirty="0"/>
              <a:t>Judith Cushing, Denise </a:t>
            </a:r>
            <a:r>
              <a:rPr lang="en-US" dirty="0" err="1"/>
              <a:t>Lach</a:t>
            </a:r>
            <a:r>
              <a:rPr lang="en-US" dirty="0"/>
              <a:t>, Chad </a:t>
            </a:r>
            <a:r>
              <a:rPr lang="en-US" dirty="0" err="1"/>
              <a:t>Zanocco</a:t>
            </a:r>
            <a:r>
              <a:rPr lang="en-US" dirty="0"/>
              <a:t>, and Jonathan </a:t>
            </a:r>
            <a:r>
              <a:rPr lang="en-US" dirty="0" err="1"/>
              <a:t>Halama</a:t>
            </a:r>
            <a:br>
              <a:rPr lang="en-US" dirty="0"/>
            </a:br>
            <a:r>
              <a:rPr lang="en-US" i="1" dirty="0"/>
              <a:t>Scientific Visualization and Reproducibility for "Open" Environmental Science</a:t>
            </a:r>
          </a:p>
          <a:p>
            <a:r>
              <a:rPr lang="en-US" dirty="0"/>
              <a:t>Venkata </a:t>
            </a:r>
            <a:r>
              <a:rPr lang="en-US" dirty="0" err="1"/>
              <a:t>Vemuri</a:t>
            </a:r>
            <a:r>
              <a:rPr lang="en-US" dirty="0"/>
              <a:t>, Hunter Jackson, and Katherine Scott</a:t>
            </a:r>
            <a:br>
              <a:rPr lang="en-US" dirty="0"/>
            </a:br>
            <a:r>
              <a:rPr lang="en-US" i="1" dirty="0"/>
              <a:t>Automatic Segmentation and Quantification of TB Scale Volumetric Murine Brain Vasculature Data</a:t>
            </a:r>
          </a:p>
          <a:p>
            <a:r>
              <a:rPr lang="en-US" dirty="0" err="1"/>
              <a:t>Mojtaba</a:t>
            </a:r>
            <a:r>
              <a:rPr lang="en-US" dirty="0"/>
              <a:t> </a:t>
            </a:r>
            <a:r>
              <a:rPr lang="en-US" dirty="0" err="1"/>
              <a:t>Sedigh</a:t>
            </a:r>
            <a:r>
              <a:rPr lang="en-US" dirty="0"/>
              <a:t> </a:t>
            </a:r>
            <a:r>
              <a:rPr lang="en-US" dirty="0" err="1"/>
              <a:t>Fazli</a:t>
            </a:r>
            <a:r>
              <a:rPr lang="en-US" dirty="0"/>
              <a:t>, Stephen A. Vella, Silvia N.J. Moreno, Gary E. Ward, and Shannon Quinn</a:t>
            </a:r>
            <a:br>
              <a:rPr lang="en-US" dirty="0"/>
            </a:br>
            <a:r>
              <a:rPr lang="en-US" i="1" dirty="0"/>
              <a:t>Toward Simple &amp; Scalable 3D Cell Tracking</a:t>
            </a:r>
          </a:p>
          <a:p>
            <a:r>
              <a:rPr lang="en-US" dirty="0" err="1"/>
              <a:t>Yanjun</a:t>
            </a:r>
            <a:r>
              <a:rPr lang="en-US" dirty="0"/>
              <a:t> Pu, Wenjun Wu, and Yong Han</a:t>
            </a:r>
            <a:br>
              <a:rPr lang="en-US" dirty="0"/>
            </a:br>
            <a:r>
              <a:rPr lang="en-US" i="1" dirty="0"/>
              <a:t>Parallelizing Bayesian Knowledge Tracing Tool For Large-scale Online Learning Analytics</a:t>
            </a:r>
          </a:p>
          <a:p>
            <a:r>
              <a:rPr lang="en-US" dirty="0"/>
              <a:t>Joshua Gardner, Miguel Andres-Bray, Christopher Brooks, and Ryan Baker</a:t>
            </a:r>
            <a:br>
              <a:rPr lang="en-US" dirty="0"/>
            </a:br>
            <a:r>
              <a:rPr lang="en-US" i="1" dirty="0"/>
              <a:t>MORF: A Framework for Predictive Modeling and Replication At Scale With Privacy-Restricted MOOC Data</a:t>
            </a:r>
          </a:p>
          <a:p>
            <a:r>
              <a:rPr lang="en-US" dirty="0"/>
              <a:t>Tal </a:t>
            </a:r>
            <a:r>
              <a:rPr lang="en-US" dirty="0" err="1"/>
              <a:t>Shachaf</a:t>
            </a:r>
            <a:r>
              <a:rPr lang="en-US" dirty="0"/>
              <a:t>, Alex Sim, </a:t>
            </a:r>
            <a:r>
              <a:rPr lang="en-US" dirty="0" err="1"/>
              <a:t>Kesheng</a:t>
            </a:r>
            <a:r>
              <a:rPr lang="en-US" dirty="0"/>
              <a:t> Wu, and Wilko Kroeger</a:t>
            </a:r>
            <a:br>
              <a:rPr lang="en-US" dirty="0"/>
            </a:br>
            <a:r>
              <a:rPr lang="en-US" i="1" dirty="0"/>
              <a:t>Detecting Anomalies in the LCLS Workflow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9E4539B-22C3-1E4A-8302-134499755D6E}"/>
              </a:ext>
            </a:extLst>
          </p:cNvPr>
          <p:cNvSpPr/>
          <p:nvPr/>
        </p:nvSpPr>
        <p:spPr>
          <a:xfrm>
            <a:off x="1192087" y="2102231"/>
            <a:ext cx="259492" cy="531340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C0AB70-951A-F845-8C1C-98C549F7348E}"/>
              </a:ext>
            </a:extLst>
          </p:cNvPr>
          <p:cNvSpPr/>
          <p:nvPr/>
        </p:nvSpPr>
        <p:spPr>
          <a:xfrm>
            <a:off x="111535" y="2001797"/>
            <a:ext cx="976183" cy="148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to go before coffee break?</a:t>
            </a:r>
          </a:p>
        </p:txBody>
      </p:sp>
    </p:spTree>
    <p:extLst>
      <p:ext uri="{BB962C8B-B14F-4D97-AF65-F5344CB8AC3E}">
        <p14:creationId xmlns:p14="http://schemas.microsoft.com/office/powerpoint/2010/main" val="33452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OSBD 2018</a:t>
            </a:r>
          </a:p>
        </p:txBody>
      </p:sp>
    </p:spTree>
    <p:extLst>
      <p:ext uri="{BB962C8B-B14F-4D97-AF65-F5344CB8AC3E}">
        <p14:creationId xmlns:p14="http://schemas.microsoft.com/office/powerpoint/2010/main" val="110744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spirit of Open Science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Proceedings, slides, notebooks, and any other presentation materials will be archived under an MIT license on the OSBD GitHub repository: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https://github.com/osbd/osbd-2018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send me your presentation materials after the workshop!</a:t>
            </a:r>
          </a:p>
          <a:p>
            <a:r>
              <a:rPr lang="en-US" dirty="0" err="1"/>
              <a:t>Wifi</a:t>
            </a:r>
            <a:r>
              <a:rPr lang="en-US" dirty="0"/>
              <a:t> password is </a:t>
            </a:r>
            <a:r>
              <a:rPr lang="en-US" b="1" dirty="0"/>
              <a:t>IEEE2018</a:t>
            </a:r>
            <a:endParaRPr lang="en-US" dirty="0"/>
          </a:p>
          <a:p>
            <a:r>
              <a:rPr lang="en-US" b="1" dirty="0"/>
              <a:t>Feedback is welcome! Contact the co-chairs directly.</a:t>
            </a:r>
          </a:p>
        </p:txBody>
      </p:sp>
    </p:spTree>
    <p:extLst>
      <p:ext uri="{BB962C8B-B14F-4D97-AF65-F5344CB8AC3E}">
        <p14:creationId xmlns:p14="http://schemas.microsoft.com/office/powerpoint/2010/main" val="60164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OSBD 2018</a:t>
            </a:r>
          </a:p>
        </p:txBody>
      </p:sp>
    </p:spTree>
    <p:extLst>
      <p:ext uri="{BB962C8B-B14F-4D97-AF65-F5344CB8AC3E}">
        <p14:creationId xmlns:p14="http://schemas.microsoft.com/office/powerpoint/2010/main" val="108377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i="1"/>
              <a:t>“</a:t>
            </a:r>
            <a:r>
              <a:rPr lang="en-US" sz="2800" i="1" dirty="0"/>
              <a:t>Open Science is the movement to make all scientific data, methods, and materials accessible to all levels of society”</a:t>
            </a:r>
          </a:p>
        </p:txBody>
      </p:sp>
    </p:spTree>
    <p:extLst>
      <p:ext uri="{BB962C8B-B14F-4D97-AF65-F5344CB8AC3E}">
        <p14:creationId xmlns:p14="http://schemas.microsoft.com/office/powerpoint/2010/main" val="13928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Science?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Education</a:t>
            </a:r>
          </a:p>
        </p:txBody>
      </p:sp>
    </p:spTree>
    <p:extLst>
      <p:ext uri="{BB962C8B-B14F-4D97-AF65-F5344CB8AC3E}">
        <p14:creationId xmlns:p14="http://schemas.microsoft.com/office/powerpoint/2010/main" val="16992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complicates Open Science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Storing &amp; sharing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Many libraries &amp; deps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Architectural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Size of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Complexity beyond 1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 at students’ disposal</a:t>
            </a:r>
          </a:p>
        </p:txBody>
      </p:sp>
      <p:sp>
        <p:nvSpPr>
          <p:cNvPr id="6" name="Explosion 1 5"/>
          <p:cNvSpPr/>
          <p:nvPr/>
        </p:nvSpPr>
        <p:spPr>
          <a:xfrm>
            <a:off x="3484197" y="4788977"/>
            <a:ext cx="3878956" cy="19245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OSBD Workshop</a:t>
            </a:r>
          </a:p>
        </p:txBody>
      </p:sp>
    </p:spTree>
    <p:extLst>
      <p:ext uri="{BB962C8B-B14F-4D97-AF65-F5344CB8AC3E}">
        <p14:creationId xmlns:p14="http://schemas.microsoft.com/office/powerpoint/2010/main" val="8199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OSBD 2018</a:t>
            </a:r>
          </a:p>
        </p:txBody>
      </p:sp>
    </p:spTree>
    <p:extLst>
      <p:ext uri="{BB962C8B-B14F-4D97-AF65-F5344CB8AC3E}">
        <p14:creationId xmlns:p14="http://schemas.microsoft.com/office/powerpoint/2010/main" val="26727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Suren </a:t>
            </a:r>
            <a:r>
              <a:rPr lang="en-US" dirty="0" err="1"/>
              <a:t>Byna</a:t>
            </a:r>
            <a:r>
              <a:rPr lang="en-US" dirty="0"/>
              <a:t> (Lawrence Berkeley National Lab)</a:t>
            </a:r>
          </a:p>
          <a:p>
            <a:r>
              <a:rPr lang="en-US" dirty="0"/>
              <a:t>Michael </a:t>
            </a:r>
            <a:r>
              <a:rPr lang="en-US" dirty="0" err="1"/>
              <a:t>Cotterell</a:t>
            </a:r>
            <a:r>
              <a:rPr lang="en-US" dirty="0"/>
              <a:t> (University of Georgia)</a:t>
            </a:r>
          </a:p>
          <a:p>
            <a:r>
              <a:rPr lang="en-US" dirty="0"/>
              <a:t>Alexander Herzog (Clemson University)</a:t>
            </a:r>
          </a:p>
          <a:p>
            <a:r>
              <a:rPr lang="en-US" dirty="0"/>
              <a:t>Krzysztof </a:t>
            </a:r>
            <a:r>
              <a:rPr lang="en-US" dirty="0" err="1"/>
              <a:t>Kochut</a:t>
            </a:r>
            <a:r>
              <a:rPr lang="en-US" dirty="0"/>
              <a:t> (University of Georgia)</a:t>
            </a:r>
          </a:p>
          <a:p>
            <a:r>
              <a:rPr lang="en-US" dirty="0" err="1"/>
              <a:t>Jaewoo</a:t>
            </a:r>
            <a:r>
              <a:rPr lang="en-US" dirty="0"/>
              <a:t> Lee (University of Georgia)</a:t>
            </a:r>
          </a:p>
          <a:p>
            <a:r>
              <a:rPr lang="en-US" dirty="0" err="1"/>
              <a:t>Hanchuan</a:t>
            </a:r>
            <a:r>
              <a:rPr lang="en-US" dirty="0"/>
              <a:t> Peng (Allen Institute)</a:t>
            </a:r>
          </a:p>
        </p:txBody>
      </p:sp>
    </p:spTree>
    <p:extLst>
      <p:ext uri="{BB962C8B-B14F-4D97-AF65-F5344CB8AC3E}">
        <p14:creationId xmlns:p14="http://schemas.microsoft.com/office/powerpoint/2010/main" val="16537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Co-chairs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Shannon Quinn ( </a:t>
            </a:r>
            <a:r>
              <a:rPr lang="en-US" dirty="0">
                <a:hlinkClick r:id="rId2"/>
              </a:rPr>
              <a:t>squinn@cs.uga.edu</a:t>
            </a:r>
            <a:r>
              <a:rPr lang="en-US" dirty="0"/>
              <a:t> )</a:t>
            </a:r>
          </a:p>
          <a:p>
            <a:r>
              <a:rPr lang="en-US" dirty="0"/>
              <a:t>Nicole Lazar ( </a:t>
            </a:r>
            <a:r>
              <a:rPr lang="en-US" dirty="0">
                <a:hlinkClick r:id="rId3"/>
              </a:rPr>
              <a:t>nlazar@stat.uga.edu</a:t>
            </a:r>
            <a:r>
              <a:rPr lang="en-US" dirty="0"/>
              <a:t> )</a:t>
            </a:r>
          </a:p>
          <a:p>
            <a:r>
              <a:rPr lang="en-US" dirty="0"/>
              <a:t>Kyle Johnsen ( </a:t>
            </a:r>
            <a:r>
              <a:rPr lang="en-US" dirty="0">
                <a:hlinkClick r:id="rId4"/>
              </a:rPr>
              <a:t>kjohnsen@uga.edu</a:t>
            </a:r>
            <a:r>
              <a:rPr lang="en-US" dirty="0"/>
              <a:t> )</a:t>
            </a:r>
          </a:p>
          <a:p>
            <a:r>
              <a:rPr lang="en-US" dirty="0"/>
              <a:t>John Miller ( </a:t>
            </a:r>
            <a:r>
              <a:rPr lang="en-US" dirty="0">
                <a:hlinkClick r:id="rId5"/>
              </a:rPr>
              <a:t>jam@cs.uga.edu</a:t>
            </a:r>
            <a:r>
              <a:rPr lang="en-US" dirty="0"/>
              <a:t> )</a:t>
            </a:r>
          </a:p>
          <a:p>
            <a:r>
              <a:rPr lang="en-US" dirty="0" err="1"/>
              <a:t>Suchi</a:t>
            </a:r>
            <a:r>
              <a:rPr lang="en-US" dirty="0"/>
              <a:t> </a:t>
            </a:r>
            <a:r>
              <a:rPr lang="en-US" dirty="0" err="1"/>
              <a:t>Bhandarkar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suchi@cs.uga.edu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7730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OSBD 2018</a:t>
            </a:r>
          </a:p>
        </p:txBody>
      </p:sp>
    </p:spTree>
    <p:extLst>
      <p:ext uri="{BB962C8B-B14F-4D97-AF65-F5344CB8AC3E}">
        <p14:creationId xmlns:p14="http://schemas.microsoft.com/office/powerpoint/2010/main" val="206639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Invited keynote speakers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Su-In Lee (University of Washington)</a:t>
            </a:r>
            <a:br>
              <a:rPr lang="en-US" dirty="0"/>
            </a:br>
            <a:r>
              <a:rPr lang="en-US" i="1" dirty="0"/>
              <a:t>“Interpretable Machine Learning in Precision Medicine”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Katherine Scott (3Scan)</a:t>
            </a:r>
            <a:br>
              <a:rPr lang="en-US" dirty="0"/>
            </a:br>
            <a:r>
              <a:rPr lang="en-US" sz="1800" i="1" dirty="0"/>
              <a:t>“Automatic Segmentation and Quantification of TB Scale Volumetric Murine Brain Vasculature Data”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Dr. Rachael </a:t>
            </a:r>
            <a:r>
              <a:rPr lang="en-US" dirty="0" err="1"/>
              <a:t>Tatman</a:t>
            </a:r>
            <a:r>
              <a:rPr lang="en-US" dirty="0"/>
              <a:t> (Kaggle)</a:t>
            </a:r>
            <a:br>
              <a:rPr lang="en-US" dirty="0"/>
            </a:br>
            <a:r>
              <a:rPr lang="en-US" i="1" dirty="0"/>
              <a:t>“Setting Up Your Public Data for Success”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D2F94-5664-0048-A0BC-9F6BF9DB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50" y="3923372"/>
            <a:ext cx="4485346" cy="20966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C34083-4569-C742-892B-542D6424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298" y="4038908"/>
            <a:ext cx="1721005" cy="1721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0099D8-24CE-1141-903B-C09F117E5C67}"/>
              </a:ext>
            </a:extLst>
          </p:cNvPr>
          <p:cNvSpPr/>
          <p:nvPr/>
        </p:nvSpPr>
        <p:spPr>
          <a:xfrm>
            <a:off x="1478144" y="4928952"/>
            <a:ext cx="4329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well soon!</a:t>
            </a:r>
          </a:p>
        </p:txBody>
      </p:sp>
    </p:spTree>
    <p:extLst>
      <p:ext uri="{BB962C8B-B14F-4D97-AF65-F5344CB8AC3E}">
        <p14:creationId xmlns:p14="http://schemas.microsoft.com/office/powerpoint/2010/main" val="7747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{BE8047B2-092D-8140-945F-F415F64B44BB}tf10001119</Template>
  <TotalTime>92</TotalTime>
  <Words>288</Words>
  <Application>Microsoft Macintosh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3rd Open Science in Big Data Workshop</vt:lpstr>
      <vt:lpstr>What is Open Science?</vt:lpstr>
      <vt:lpstr>What is Open Science?</vt:lpstr>
      <vt:lpstr>Big Data complicates Open Science</vt:lpstr>
      <vt:lpstr>Thanks</vt:lpstr>
      <vt:lpstr>Program Committee</vt:lpstr>
      <vt:lpstr>Co-chairs</vt:lpstr>
      <vt:lpstr>Program</vt:lpstr>
      <vt:lpstr>Invited keynote speakers</vt:lpstr>
      <vt:lpstr>Submitted talks</vt:lpstr>
      <vt:lpstr>Final Remarks</vt:lpstr>
      <vt:lpstr>In the spirit of Open Science…</vt:lpstr>
      <vt:lpstr>Welcome!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in Big Data</dc:title>
  <dc:creator>Shannon Quinn</dc:creator>
  <cp:lastModifiedBy>Shannon Quinn</cp:lastModifiedBy>
  <cp:revision>37</cp:revision>
  <dcterms:created xsi:type="dcterms:W3CDTF">2016-12-05T17:29:56Z</dcterms:created>
  <dcterms:modified xsi:type="dcterms:W3CDTF">2018-12-10T20:25:58Z</dcterms:modified>
</cp:coreProperties>
</file>