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6" r:id="rId6"/>
    <p:sldId id="261" r:id="rId7"/>
    <p:sldId id="265" r:id="rId8"/>
    <p:sldId id="262" r:id="rId9"/>
    <p:sldId id="263" r:id="rId10"/>
    <p:sldId id="267" r:id="rId11"/>
    <p:sldId id="264" r:id="rId12"/>
    <p:sldId id="270" r:id="rId13"/>
    <p:sldId id="271" r:id="rId14"/>
    <p:sldId id="272" r:id="rId15"/>
    <p:sldId id="273" r:id="rId16"/>
    <p:sldId id="269" r:id="rId17"/>
    <p:sldId id="26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p:restoredTop sz="94631"/>
  </p:normalViewPr>
  <p:slideViewPr>
    <p:cSldViewPr snapToGrid="0" snapToObjects="1">
      <p:cViewPr varScale="1">
        <p:scale>
          <a:sx n="83" d="100"/>
          <a:sy n="83" d="100"/>
        </p:scale>
        <p:origin x="232"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D6C8F-212B-9D4D-B290-D7723783413C}" type="datetimeFigureOut">
              <a:rPr lang="en-US" smtClean="0"/>
              <a:t>4/27/17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2E1DB-A13C-6E41-A00E-F93E6ACBB533}" type="slidenum">
              <a:rPr lang="en-US" smtClean="0"/>
              <a:t>‹#›</a:t>
            </a:fld>
            <a:endParaRPr lang="en-US"/>
          </a:p>
        </p:txBody>
      </p:sp>
    </p:spTree>
    <p:extLst>
      <p:ext uri="{BB962C8B-B14F-4D97-AF65-F5344CB8AC3E}">
        <p14:creationId xmlns:p14="http://schemas.microsoft.com/office/powerpoint/2010/main" val="1558957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4B91B8-F1F8-4CD9-98AC-824557F60530}" type="slidenum">
              <a:rPr lang="zh-CN" altLang="en-US" smtClean="0"/>
              <a:pPr/>
              <a:t>15</a:t>
            </a:fld>
            <a:endParaRPr lang="zh-CN" altLang="en-US"/>
          </a:p>
        </p:txBody>
      </p:sp>
    </p:spTree>
    <p:extLst>
      <p:ext uri="{BB962C8B-B14F-4D97-AF65-F5344CB8AC3E}">
        <p14:creationId xmlns:p14="http://schemas.microsoft.com/office/powerpoint/2010/main" val="172945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6575FD-BB8E-494F-8739-22A26C317272}"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F266F-83F5-AA44-84EA-2030DC4251D0}" type="slidenum">
              <a:rPr lang="en-US" smtClean="0"/>
              <a:t>‹#›</a:t>
            </a:fld>
            <a:endParaRPr lang="en-US"/>
          </a:p>
        </p:txBody>
      </p:sp>
    </p:spTree>
    <p:extLst>
      <p:ext uri="{BB962C8B-B14F-4D97-AF65-F5344CB8AC3E}">
        <p14:creationId xmlns:p14="http://schemas.microsoft.com/office/powerpoint/2010/main" val="1541857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575FD-BB8E-494F-8739-22A26C317272}"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F266F-83F5-AA44-84EA-2030DC4251D0}" type="slidenum">
              <a:rPr lang="en-US" smtClean="0"/>
              <a:t>‹#›</a:t>
            </a:fld>
            <a:endParaRPr lang="en-US"/>
          </a:p>
        </p:txBody>
      </p:sp>
    </p:spTree>
    <p:extLst>
      <p:ext uri="{BB962C8B-B14F-4D97-AF65-F5344CB8AC3E}">
        <p14:creationId xmlns:p14="http://schemas.microsoft.com/office/powerpoint/2010/main" val="89787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575FD-BB8E-494F-8739-22A26C317272}"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F266F-83F5-AA44-84EA-2030DC4251D0}" type="slidenum">
              <a:rPr lang="en-US" smtClean="0"/>
              <a:t>‹#›</a:t>
            </a:fld>
            <a:endParaRPr lang="en-US"/>
          </a:p>
        </p:txBody>
      </p:sp>
    </p:spTree>
    <p:extLst>
      <p:ext uri="{BB962C8B-B14F-4D97-AF65-F5344CB8AC3E}">
        <p14:creationId xmlns:p14="http://schemas.microsoft.com/office/powerpoint/2010/main" val="28721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575FD-BB8E-494F-8739-22A26C317272}"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F266F-83F5-AA44-84EA-2030DC4251D0}" type="slidenum">
              <a:rPr lang="en-US" smtClean="0"/>
              <a:t>‹#›</a:t>
            </a:fld>
            <a:endParaRPr lang="en-US"/>
          </a:p>
        </p:txBody>
      </p:sp>
    </p:spTree>
    <p:extLst>
      <p:ext uri="{BB962C8B-B14F-4D97-AF65-F5344CB8AC3E}">
        <p14:creationId xmlns:p14="http://schemas.microsoft.com/office/powerpoint/2010/main" val="312976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6575FD-BB8E-494F-8739-22A26C317272}"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F266F-83F5-AA44-84EA-2030DC4251D0}" type="slidenum">
              <a:rPr lang="en-US" smtClean="0"/>
              <a:t>‹#›</a:t>
            </a:fld>
            <a:endParaRPr lang="en-US"/>
          </a:p>
        </p:txBody>
      </p:sp>
    </p:spTree>
    <p:extLst>
      <p:ext uri="{BB962C8B-B14F-4D97-AF65-F5344CB8AC3E}">
        <p14:creationId xmlns:p14="http://schemas.microsoft.com/office/powerpoint/2010/main" val="101688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6575FD-BB8E-494F-8739-22A26C317272}" type="datetimeFigureOut">
              <a:rPr lang="en-US" smtClean="0"/>
              <a:t>4/27/17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F266F-83F5-AA44-84EA-2030DC4251D0}" type="slidenum">
              <a:rPr lang="en-US" smtClean="0"/>
              <a:t>‹#›</a:t>
            </a:fld>
            <a:endParaRPr lang="en-US"/>
          </a:p>
        </p:txBody>
      </p:sp>
    </p:spTree>
    <p:extLst>
      <p:ext uri="{BB962C8B-B14F-4D97-AF65-F5344CB8AC3E}">
        <p14:creationId xmlns:p14="http://schemas.microsoft.com/office/powerpoint/2010/main" val="113914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6575FD-BB8E-494F-8739-22A26C317272}" type="datetimeFigureOut">
              <a:rPr lang="en-US" smtClean="0"/>
              <a:t>4/27/17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4F266F-83F5-AA44-84EA-2030DC4251D0}" type="slidenum">
              <a:rPr lang="en-US" smtClean="0"/>
              <a:t>‹#›</a:t>
            </a:fld>
            <a:endParaRPr lang="en-US"/>
          </a:p>
        </p:txBody>
      </p:sp>
    </p:spTree>
    <p:extLst>
      <p:ext uri="{BB962C8B-B14F-4D97-AF65-F5344CB8AC3E}">
        <p14:creationId xmlns:p14="http://schemas.microsoft.com/office/powerpoint/2010/main" val="83967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6575FD-BB8E-494F-8739-22A26C317272}" type="datetimeFigureOut">
              <a:rPr lang="en-US" smtClean="0"/>
              <a:t>4/27/17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4F266F-83F5-AA44-84EA-2030DC4251D0}" type="slidenum">
              <a:rPr lang="en-US" smtClean="0"/>
              <a:t>‹#›</a:t>
            </a:fld>
            <a:endParaRPr lang="en-US"/>
          </a:p>
        </p:txBody>
      </p:sp>
    </p:spTree>
    <p:extLst>
      <p:ext uri="{BB962C8B-B14F-4D97-AF65-F5344CB8AC3E}">
        <p14:creationId xmlns:p14="http://schemas.microsoft.com/office/powerpoint/2010/main" val="126079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575FD-BB8E-494F-8739-22A26C317272}" type="datetimeFigureOut">
              <a:rPr lang="en-US" smtClean="0"/>
              <a:t>4/27/17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4F266F-83F5-AA44-84EA-2030DC4251D0}" type="slidenum">
              <a:rPr lang="en-US" smtClean="0"/>
              <a:t>‹#›</a:t>
            </a:fld>
            <a:endParaRPr lang="en-US"/>
          </a:p>
        </p:txBody>
      </p:sp>
    </p:spTree>
    <p:extLst>
      <p:ext uri="{BB962C8B-B14F-4D97-AF65-F5344CB8AC3E}">
        <p14:creationId xmlns:p14="http://schemas.microsoft.com/office/powerpoint/2010/main" val="100275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575FD-BB8E-494F-8739-22A26C317272}" type="datetimeFigureOut">
              <a:rPr lang="en-US" smtClean="0"/>
              <a:t>4/27/17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F266F-83F5-AA44-84EA-2030DC4251D0}" type="slidenum">
              <a:rPr lang="en-US" smtClean="0"/>
              <a:t>‹#›</a:t>
            </a:fld>
            <a:endParaRPr lang="en-US"/>
          </a:p>
        </p:txBody>
      </p:sp>
    </p:spTree>
    <p:extLst>
      <p:ext uri="{BB962C8B-B14F-4D97-AF65-F5344CB8AC3E}">
        <p14:creationId xmlns:p14="http://schemas.microsoft.com/office/powerpoint/2010/main" val="203077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575FD-BB8E-494F-8739-22A26C317272}" type="datetimeFigureOut">
              <a:rPr lang="en-US" smtClean="0"/>
              <a:t>4/27/17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F266F-83F5-AA44-84EA-2030DC4251D0}" type="slidenum">
              <a:rPr lang="en-US" smtClean="0"/>
              <a:t>‹#›</a:t>
            </a:fld>
            <a:endParaRPr lang="en-US"/>
          </a:p>
        </p:txBody>
      </p:sp>
    </p:spTree>
    <p:extLst>
      <p:ext uri="{BB962C8B-B14F-4D97-AF65-F5344CB8AC3E}">
        <p14:creationId xmlns:p14="http://schemas.microsoft.com/office/powerpoint/2010/main" val="12169650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575FD-BB8E-494F-8739-22A26C317272}" type="datetimeFigureOut">
              <a:rPr lang="en-US" smtClean="0"/>
              <a:t>4/27/17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F266F-83F5-AA44-84EA-2030DC4251D0}" type="slidenum">
              <a:rPr lang="en-US" smtClean="0"/>
              <a:t>‹#›</a:t>
            </a:fld>
            <a:endParaRPr lang="en-US"/>
          </a:p>
        </p:txBody>
      </p:sp>
    </p:spTree>
    <p:extLst>
      <p:ext uri="{BB962C8B-B14F-4D97-AF65-F5344CB8AC3E}">
        <p14:creationId xmlns:p14="http://schemas.microsoft.com/office/powerpoint/2010/main" val="1756845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openxmlformats.org/officeDocument/2006/relationships/image" Target="../media/image1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 </a:t>
            </a:r>
            <a:r>
              <a:rPr lang="en-US" dirty="0" err="1" smtClean="0"/>
              <a:t>Gene</a:t>
            </a:r>
            <a:r>
              <a:rPr lang="en-US" strike="sngStrike" dirty="0" err="1" smtClean="0">
                <a:solidFill>
                  <a:schemeClr val="bg1">
                    <a:lumMod val="75000"/>
                  </a:schemeClr>
                </a:solidFill>
              </a:rPr>
              <a:t>r</a:t>
            </a:r>
            <a:r>
              <a:rPr lang="en-US" b="1" dirty="0" err="1" smtClean="0">
                <a:solidFill>
                  <a:srgbClr val="FF0000"/>
                </a:solidFill>
              </a:rPr>
              <a:t>t</a:t>
            </a:r>
            <a:r>
              <a:rPr lang="en-US" dirty="0" err="1" smtClean="0"/>
              <a:t>ic</a:t>
            </a:r>
            <a:r>
              <a:rPr lang="en-US" dirty="0" smtClean="0"/>
              <a:t> Algorithm </a:t>
            </a:r>
            <a:br>
              <a:rPr lang="en-US" dirty="0" smtClean="0"/>
            </a:br>
            <a:endParaRPr lang="en-US" dirty="0"/>
          </a:p>
        </p:txBody>
      </p:sp>
      <p:sp>
        <p:nvSpPr>
          <p:cNvPr id="3" name="Subtitle 2"/>
          <p:cNvSpPr>
            <a:spLocks noGrp="1"/>
          </p:cNvSpPr>
          <p:nvPr>
            <p:ph type="subTitle" idx="1"/>
          </p:nvPr>
        </p:nvSpPr>
        <p:spPr/>
        <p:txBody>
          <a:bodyPr/>
          <a:lstStyle/>
          <a:p>
            <a:r>
              <a:rPr lang="en-US" dirty="0" err="1" smtClean="0"/>
              <a:t>Implus</a:t>
            </a:r>
            <a:r>
              <a:rPr lang="en-US" dirty="0" smtClean="0"/>
              <a:t> Tech</a:t>
            </a:r>
          </a:p>
          <a:p>
            <a:r>
              <a:rPr lang="en-US" dirty="0" smtClean="0"/>
              <a:t>Osbert</a:t>
            </a:r>
            <a:endParaRPr lang="en-US" dirty="0" smtClean="0"/>
          </a:p>
        </p:txBody>
      </p:sp>
    </p:spTree>
    <p:extLst>
      <p:ext uri="{BB962C8B-B14F-4D97-AF65-F5344CB8AC3E}">
        <p14:creationId xmlns:p14="http://schemas.microsoft.com/office/powerpoint/2010/main" val="1899911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r>
              <a:rPr lang="zh-CN" altLang="en-US" dirty="0" smtClean="0"/>
              <a:t> </a:t>
            </a:r>
            <a:r>
              <a:rPr lang="en-US" altLang="zh-CN" dirty="0" smtClean="0"/>
              <a:t>to</a:t>
            </a:r>
            <a:r>
              <a:rPr lang="zh-CN" altLang="en-US" dirty="0" smtClean="0"/>
              <a:t> </a:t>
            </a:r>
            <a:r>
              <a:rPr lang="en-US" altLang="zh-CN" dirty="0" smtClean="0"/>
              <a:t>Genetic</a:t>
            </a:r>
            <a:r>
              <a:rPr lang="zh-CN" altLang="en-US" dirty="0" smtClean="0"/>
              <a:t> </a:t>
            </a:r>
            <a:r>
              <a:rPr lang="en-US" altLang="zh-CN" dirty="0" smtClean="0"/>
              <a:t>Algorithm</a:t>
            </a:r>
            <a:r>
              <a:rPr lang="zh-CN" altLang="en-US" dirty="0" smtClean="0"/>
              <a:t> </a:t>
            </a:r>
            <a:r>
              <a:rPr lang="en-US" altLang="zh-CN" dirty="0" smtClean="0"/>
              <a:t>(For</a:t>
            </a:r>
            <a:r>
              <a:rPr lang="zh-CN" altLang="en-US" dirty="0" smtClean="0"/>
              <a:t> </a:t>
            </a:r>
            <a:r>
              <a:rPr lang="en-US" altLang="zh-CN" dirty="0" smtClean="0"/>
              <a:t>Real)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296" y="2221254"/>
            <a:ext cx="435675" cy="435675"/>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634" y="2237204"/>
            <a:ext cx="435675" cy="435675"/>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9808" y="2237203"/>
            <a:ext cx="435675" cy="435675"/>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792" y="4666732"/>
            <a:ext cx="435675" cy="435675"/>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966" y="4666731"/>
            <a:ext cx="435675" cy="435675"/>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803" y="4666732"/>
            <a:ext cx="435675" cy="435675"/>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9977" y="4666731"/>
            <a:ext cx="435675" cy="435675"/>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455" y="5203446"/>
            <a:ext cx="435675" cy="435675"/>
          </a:xfrm>
          <a:prstGeom prst="rect">
            <a:avLst/>
          </a:prstGeom>
        </p:spPr>
      </p:pic>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629" y="5203445"/>
            <a:ext cx="435675" cy="435675"/>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466" y="5203446"/>
            <a:ext cx="435675" cy="435675"/>
          </a:xfrm>
          <a:prstGeom prst="rect">
            <a:avLst/>
          </a:prstGeom>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9640" y="5203445"/>
            <a:ext cx="435675" cy="435675"/>
          </a:xfrm>
          <a:prstGeom prst="rect">
            <a:avLst/>
          </a:prstGeom>
        </p:spPr>
      </p:pic>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325" y="4666732"/>
            <a:ext cx="435675" cy="435675"/>
          </a:xfrm>
          <a:prstGeom prst="rect">
            <a:avLst/>
          </a:prstGeom>
        </p:spPr>
      </p:pic>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499" y="4666731"/>
            <a:ext cx="435675" cy="435675"/>
          </a:xfrm>
          <a:prstGeom prst="rect">
            <a:avLst/>
          </a:prstGeom>
        </p:spPr>
      </p:pic>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336" y="4666732"/>
            <a:ext cx="435675" cy="435675"/>
          </a:xfrm>
          <a:prstGeom prst="rect">
            <a:avLst/>
          </a:prstGeom>
        </p:spPr>
      </p:pic>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510" y="4666731"/>
            <a:ext cx="435675" cy="435675"/>
          </a:xfrm>
          <a:prstGeom prst="rect">
            <a:avLst/>
          </a:prstGeom>
        </p:spPr>
      </p:pic>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988" y="5203446"/>
            <a:ext cx="435675" cy="435675"/>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162" y="5203445"/>
            <a:ext cx="435675" cy="435675"/>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6999" y="5203446"/>
            <a:ext cx="435675" cy="435675"/>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173" y="5203445"/>
            <a:ext cx="435675" cy="435675"/>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7695" y="2240310"/>
            <a:ext cx="435675" cy="435675"/>
          </a:xfrm>
          <a:prstGeom prst="rect">
            <a:avLst/>
          </a:prstGeom>
        </p:spPr>
      </p:pic>
      <p:sp>
        <p:nvSpPr>
          <p:cNvPr id="30" name="Right Arrow 29"/>
          <p:cNvSpPr/>
          <p:nvPr/>
        </p:nvSpPr>
        <p:spPr>
          <a:xfrm rot="7723162">
            <a:off x="3796256" y="3405512"/>
            <a:ext cx="1881809" cy="357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4968665" y="4917713"/>
            <a:ext cx="1881809" cy="357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13663794">
            <a:off x="5967074" y="3363416"/>
            <a:ext cx="1881809" cy="357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3227389" y="2226609"/>
            <a:ext cx="1881809" cy="357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6507676" y="2234076"/>
            <a:ext cx="1881809" cy="357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p:cNvSpPr/>
          <p:nvPr/>
        </p:nvSpPr>
        <p:spPr>
          <a:xfrm>
            <a:off x="7373487" y="4665098"/>
            <a:ext cx="610693" cy="58309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y 35"/>
          <p:cNvSpPr/>
          <p:nvPr/>
        </p:nvSpPr>
        <p:spPr>
          <a:xfrm>
            <a:off x="7404304" y="5203444"/>
            <a:ext cx="610693" cy="58309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ultiply 36"/>
          <p:cNvSpPr/>
          <p:nvPr/>
        </p:nvSpPr>
        <p:spPr>
          <a:xfrm>
            <a:off x="7830155" y="4665098"/>
            <a:ext cx="610693" cy="58309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rot="18567836">
            <a:off x="4049059" y="3127513"/>
            <a:ext cx="876458" cy="369332"/>
          </a:xfrm>
          <a:prstGeom prst="rect">
            <a:avLst/>
          </a:prstGeom>
          <a:noFill/>
        </p:spPr>
        <p:txBody>
          <a:bodyPr wrap="none" rtlCol="0">
            <a:spAutoFit/>
          </a:bodyPr>
          <a:lstStyle/>
          <a:p>
            <a:r>
              <a:rPr lang="en-US" altLang="zh-CN" dirty="0" smtClean="0"/>
              <a:t>Mutate</a:t>
            </a:r>
            <a:endParaRPr lang="en-US" dirty="0"/>
          </a:p>
        </p:txBody>
      </p:sp>
      <p:sp>
        <p:nvSpPr>
          <p:cNvPr id="39" name="TextBox 38"/>
          <p:cNvSpPr txBox="1"/>
          <p:nvPr/>
        </p:nvSpPr>
        <p:spPr>
          <a:xfrm>
            <a:off x="5141312" y="4545259"/>
            <a:ext cx="1400833" cy="369332"/>
          </a:xfrm>
          <a:prstGeom prst="rect">
            <a:avLst/>
          </a:prstGeom>
          <a:noFill/>
        </p:spPr>
        <p:txBody>
          <a:bodyPr wrap="none" rtlCol="0">
            <a:spAutoFit/>
          </a:bodyPr>
          <a:lstStyle/>
          <a:p>
            <a:r>
              <a:rPr lang="en-US" altLang="zh-CN" dirty="0" err="1" smtClean="0"/>
              <a:t>Eval</a:t>
            </a:r>
            <a:r>
              <a:rPr lang="zh-CN" altLang="en-US" dirty="0" smtClean="0"/>
              <a:t> </a:t>
            </a:r>
            <a:r>
              <a:rPr lang="en-US" altLang="zh-CN" dirty="0" smtClean="0"/>
              <a:t>and</a:t>
            </a:r>
            <a:r>
              <a:rPr lang="zh-CN" altLang="en-US" dirty="0" smtClean="0"/>
              <a:t> </a:t>
            </a:r>
            <a:r>
              <a:rPr lang="en-US" altLang="zh-CN" dirty="0" smtClean="0"/>
              <a:t>Sort</a:t>
            </a:r>
            <a:endParaRPr lang="en-US" dirty="0"/>
          </a:p>
        </p:txBody>
      </p:sp>
      <p:sp>
        <p:nvSpPr>
          <p:cNvPr id="40" name="TextBox 39"/>
          <p:cNvSpPr txBox="1"/>
          <p:nvPr/>
        </p:nvSpPr>
        <p:spPr>
          <a:xfrm rot="2857789">
            <a:off x="7074119" y="3324330"/>
            <a:ext cx="748923" cy="369332"/>
          </a:xfrm>
          <a:prstGeom prst="rect">
            <a:avLst/>
          </a:prstGeom>
          <a:noFill/>
        </p:spPr>
        <p:txBody>
          <a:bodyPr wrap="none" rtlCol="0">
            <a:spAutoFit/>
          </a:bodyPr>
          <a:lstStyle/>
          <a:p>
            <a:r>
              <a:rPr lang="en-US" altLang="zh-CN" dirty="0" smtClean="0"/>
              <a:t>Select</a:t>
            </a:r>
            <a:endParaRPr lang="en-US" dirty="0"/>
          </a:p>
        </p:txBody>
      </p:sp>
      <p:grpSp>
        <p:nvGrpSpPr>
          <p:cNvPr id="71" name="Group 70"/>
          <p:cNvGrpSpPr/>
          <p:nvPr/>
        </p:nvGrpSpPr>
        <p:grpSpPr>
          <a:xfrm>
            <a:off x="8593376" y="1961321"/>
            <a:ext cx="938904" cy="972013"/>
            <a:chOff x="8580124" y="1908313"/>
            <a:chExt cx="938904" cy="972013"/>
          </a:xfrm>
        </p:grpSpPr>
        <p:grpSp>
          <p:nvGrpSpPr>
            <p:cNvPr id="61" name="Group 60"/>
            <p:cNvGrpSpPr/>
            <p:nvPr/>
          </p:nvGrpSpPr>
          <p:grpSpPr>
            <a:xfrm>
              <a:off x="9051235" y="1908313"/>
              <a:ext cx="467793" cy="891864"/>
              <a:chOff x="9051235" y="1908313"/>
              <a:chExt cx="467793" cy="891864"/>
            </a:xfrm>
          </p:grpSpPr>
          <p:grpSp>
            <p:nvGrpSpPr>
              <p:cNvPr id="56" name="Group 55"/>
              <p:cNvGrpSpPr/>
              <p:nvPr/>
            </p:nvGrpSpPr>
            <p:grpSpPr>
              <a:xfrm>
                <a:off x="9051235" y="1908313"/>
                <a:ext cx="384536" cy="325763"/>
                <a:chOff x="9051235" y="1908313"/>
                <a:chExt cx="384536" cy="325763"/>
              </a:xfrm>
            </p:grpSpPr>
            <p:cxnSp>
              <p:nvCxnSpPr>
                <p:cNvPr id="42" name="Straight Connector 41"/>
                <p:cNvCxnSpPr/>
                <p:nvPr/>
              </p:nvCxnSpPr>
              <p:spPr>
                <a:xfrm>
                  <a:off x="9051235" y="1908313"/>
                  <a:ext cx="0" cy="18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9203635" y="2001078"/>
                  <a:ext cx="79735"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9283370" y="2153478"/>
                  <a:ext cx="152401" cy="8059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rot="5400000">
                <a:off x="9163879" y="2445027"/>
                <a:ext cx="384536" cy="325763"/>
                <a:chOff x="9051235" y="1908313"/>
                <a:chExt cx="384536" cy="325763"/>
              </a:xfrm>
            </p:grpSpPr>
            <p:cxnSp>
              <p:nvCxnSpPr>
                <p:cNvPr id="58" name="Straight Connector 57"/>
                <p:cNvCxnSpPr/>
                <p:nvPr/>
              </p:nvCxnSpPr>
              <p:spPr>
                <a:xfrm>
                  <a:off x="9051235" y="1908313"/>
                  <a:ext cx="0" cy="18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9203635" y="2001078"/>
                  <a:ext cx="79735"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9283370" y="2153478"/>
                  <a:ext cx="152401" cy="8059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62" name="Group 61"/>
            <p:cNvGrpSpPr/>
            <p:nvPr/>
          </p:nvGrpSpPr>
          <p:grpSpPr>
            <a:xfrm rot="10800000">
              <a:off x="8580124" y="1988462"/>
              <a:ext cx="467793" cy="891864"/>
              <a:chOff x="9051235" y="1908313"/>
              <a:chExt cx="467793" cy="891864"/>
            </a:xfrm>
          </p:grpSpPr>
          <p:grpSp>
            <p:nvGrpSpPr>
              <p:cNvPr id="63" name="Group 62"/>
              <p:cNvGrpSpPr/>
              <p:nvPr/>
            </p:nvGrpSpPr>
            <p:grpSpPr>
              <a:xfrm>
                <a:off x="9051235" y="1908313"/>
                <a:ext cx="384536" cy="325763"/>
                <a:chOff x="9051235" y="1908313"/>
                <a:chExt cx="384536" cy="325763"/>
              </a:xfrm>
            </p:grpSpPr>
            <p:cxnSp>
              <p:nvCxnSpPr>
                <p:cNvPr id="68" name="Straight Connector 67"/>
                <p:cNvCxnSpPr/>
                <p:nvPr/>
              </p:nvCxnSpPr>
              <p:spPr>
                <a:xfrm>
                  <a:off x="9051235" y="1908313"/>
                  <a:ext cx="0" cy="18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9203635" y="2001078"/>
                  <a:ext cx="79735"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9283370" y="2153478"/>
                  <a:ext cx="152401" cy="8059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rot="5400000">
                <a:off x="9163879" y="2445027"/>
                <a:ext cx="384536" cy="325763"/>
                <a:chOff x="9051235" y="1908313"/>
                <a:chExt cx="384536" cy="325763"/>
              </a:xfrm>
            </p:grpSpPr>
            <p:cxnSp>
              <p:nvCxnSpPr>
                <p:cNvPr id="65" name="Straight Connector 64"/>
                <p:cNvCxnSpPr/>
                <p:nvPr/>
              </p:nvCxnSpPr>
              <p:spPr>
                <a:xfrm>
                  <a:off x="9051235" y="1908313"/>
                  <a:ext cx="0" cy="18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9203635" y="2001078"/>
                  <a:ext cx="79735"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9283370" y="2153478"/>
                  <a:ext cx="152401" cy="80598"/>
                </a:xfrm>
                <a:prstGeom prst="line">
                  <a:avLst/>
                </a:prstGeom>
              </p:spPr>
              <p:style>
                <a:lnRef idx="1">
                  <a:schemeClr val="accent1"/>
                </a:lnRef>
                <a:fillRef idx="0">
                  <a:schemeClr val="accent1"/>
                </a:fillRef>
                <a:effectRef idx="0">
                  <a:schemeClr val="accent1"/>
                </a:effectRef>
                <a:fontRef idx="minor">
                  <a:schemeClr val="tx1"/>
                </a:fontRef>
              </p:style>
            </p:cxnSp>
          </p:grpSp>
        </p:grpSp>
      </p:grpSp>
      <p:sp>
        <p:nvSpPr>
          <p:cNvPr id="3" name="Horizontal Scroll 2"/>
          <p:cNvSpPr/>
          <p:nvPr/>
        </p:nvSpPr>
        <p:spPr>
          <a:xfrm>
            <a:off x="5125814" y="1555219"/>
            <a:ext cx="1366364" cy="410817"/>
          </a:xfrm>
          <a:prstGeom prst="horizont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err="1">
                <a:solidFill>
                  <a:schemeClr val="tx1"/>
                </a:solidFill>
              </a:rPr>
              <a:t>maxCandidateCount</a:t>
            </a:r>
            <a:endParaRPr lang="en-US" sz="1000" dirty="0">
              <a:solidFill>
                <a:schemeClr val="tx1"/>
              </a:solidFill>
            </a:endParaRPr>
          </a:p>
        </p:txBody>
      </p:sp>
      <p:sp>
        <p:nvSpPr>
          <p:cNvPr id="54" name="Horizontal Scroll 53"/>
          <p:cNvSpPr/>
          <p:nvPr/>
        </p:nvSpPr>
        <p:spPr>
          <a:xfrm>
            <a:off x="5094817" y="3680339"/>
            <a:ext cx="1400833" cy="410817"/>
          </a:xfrm>
          <a:prstGeom prst="horizont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smtClean="0">
                <a:solidFill>
                  <a:schemeClr val="tx1"/>
                </a:solidFill>
              </a:rPr>
              <a:t>max</a:t>
            </a:r>
            <a:r>
              <a:rPr lang="en-US" altLang="zh-CN" sz="1000" smtClean="0">
                <a:solidFill>
                  <a:schemeClr val="tx1"/>
                </a:solidFill>
              </a:rPr>
              <a:t>Generation</a:t>
            </a:r>
            <a:r>
              <a:rPr lang="en-US" sz="1000" smtClean="0">
                <a:solidFill>
                  <a:schemeClr val="tx1"/>
                </a:solidFill>
              </a:rPr>
              <a:t>Count</a:t>
            </a:r>
            <a:endParaRPr lang="en-US" sz="1000" dirty="0">
              <a:solidFill>
                <a:schemeClr val="tx1"/>
              </a:solidFill>
            </a:endParaRPr>
          </a:p>
        </p:txBody>
      </p:sp>
      <p:sp>
        <p:nvSpPr>
          <p:cNvPr id="55" name="Horizontal Scroll 54"/>
          <p:cNvSpPr/>
          <p:nvPr/>
        </p:nvSpPr>
        <p:spPr>
          <a:xfrm>
            <a:off x="3121557" y="2764369"/>
            <a:ext cx="1400833" cy="410817"/>
          </a:xfrm>
          <a:prstGeom prst="horizont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smtClean="0">
                <a:solidFill>
                  <a:schemeClr val="tx1"/>
                </a:solidFill>
              </a:rPr>
              <a:t>Mutation</a:t>
            </a:r>
            <a:r>
              <a:rPr lang="zh-CN" altLang="en-US" sz="1000" dirty="0" smtClean="0">
                <a:solidFill>
                  <a:schemeClr val="tx1"/>
                </a:solidFill>
              </a:rPr>
              <a:t> </a:t>
            </a:r>
            <a:r>
              <a:rPr lang="en-US" altLang="zh-CN" sz="1000" dirty="0" smtClean="0">
                <a:solidFill>
                  <a:schemeClr val="tx1"/>
                </a:solidFill>
              </a:rPr>
              <a:t>Intensity</a:t>
            </a:r>
            <a:endParaRPr lang="en-US" sz="1000" dirty="0">
              <a:solidFill>
                <a:schemeClr val="tx1"/>
              </a:solidFill>
            </a:endParaRPr>
          </a:p>
        </p:txBody>
      </p:sp>
      <p:sp>
        <p:nvSpPr>
          <p:cNvPr id="72" name="Horizontal Scroll 71"/>
          <p:cNvSpPr/>
          <p:nvPr/>
        </p:nvSpPr>
        <p:spPr>
          <a:xfrm>
            <a:off x="2592533" y="3192850"/>
            <a:ext cx="1400833" cy="410817"/>
          </a:xfrm>
          <a:prstGeom prst="horizont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smtClean="0">
                <a:solidFill>
                  <a:schemeClr val="tx1"/>
                </a:solidFill>
              </a:rPr>
              <a:t>Mutant</a:t>
            </a:r>
            <a:r>
              <a:rPr lang="zh-CN" altLang="en-US" sz="1000" dirty="0" smtClean="0">
                <a:solidFill>
                  <a:schemeClr val="tx1"/>
                </a:solidFill>
              </a:rPr>
              <a:t> </a:t>
            </a:r>
            <a:r>
              <a:rPr lang="en-US" altLang="zh-CN" sz="1000" dirty="0" smtClean="0">
                <a:solidFill>
                  <a:schemeClr val="tx1"/>
                </a:solidFill>
              </a:rPr>
              <a:t>Per</a:t>
            </a:r>
            <a:r>
              <a:rPr lang="zh-CN" altLang="en-US" sz="1000" dirty="0" smtClean="0">
                <a:solidFill>
                  <a:schemeClr val="tx1"/>
                </a:solidFill>
              </a:rPr>
              <a:t> </a:t>
            </a:r>
            <a:r>
              <a:rPr lang="en-US" altLang="zh-CN" sz="1000" dirty="0" smtClean="0">
                <a:solidFill>
                  <a:schemeClr val="tx1"/>
                </a:solidFill>
              </a:rPr>
              <a:t>Candidate</a:t>
            </a:r>
            <a:endParaRPr lang="en-US" sz="1000" dirty="0">
              <a:solidFill>
                <a:schemeClr val="tx1"/>
              </a:solidFill>
            </a:endParaRPr>
          </a:p>
        </p:txBody>
      </p:sp>
      <p:sp>
        <p:nvSpPr>
          <p:cNvPr id="73" name="Horizontal Scroll 72"/>
          <p:cNvSpPr/>
          <p:nvPr/>
        </p:nvSpPr>
        <p:spPr>
          <a:xfrm>
            <a:off x="2269494" y="3704692"/>
            <a:ext cx="1400833" cy="410817"/>
          </a:xfrm>
          <a:prstGeom prst="horizont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smtClean="0">
                <a:solidFill>
                  <a:schemeClr val="tx1"/>
                </a:solidFill>
              </a:rPr>
              <a:t>Mutation</a:t>
            </a:r>
            <a:r>
              <a:rPr lang="zh-CN" altLang="en-US" sz="1000" dirty="0" smtClean="0">
                <a:solidFill>
                  <a:schemeClr val="tx1"/>
                </a:solidFill>
              </a:rPr>
              <a:t> </a:t>
            </a:r>
            <a:r>
              <a:rPr lang="en-US" altLang="zh-CN" sz="1000" dirty="0" smtClean="0">
                <a:solidFill>
                  <a:schemeClr val="tx1"/>
                </a:solidFill>
              </a:rPr>
              <a:t>Strategy</a:t>
            </a:r>
            <a:endParaRPr lang="en-US" sz="1000" dirty="0">
              <a:solidFill>
                <a:schemeClr val="tx1"/>
              </a:solidFill>
            </a:endParaRPr>
          </a:p>
        </p:txBody>
      </p:sp>
      <p:sp>
        <p:nvSpPr>
          <p:cNvPr id="74" name="Horizontal Scroll 73"/>
          <p:cNvSpPr/>
          <p:nvPr/>
        </p:nvSpPr>
        <p:spPr>
          <a:xfrm>
            <a:off x="5136618" y="5289583"/>
            <a:ext cx="1400833" cy="410817"/>
          </a:xfrm>
          <a:prstGeom prst="horizont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smtClean="0">
                <a:solidFill>
                  <a:schemeClr val="tx1"/>
                </a:solidFill>
              </a:rPr>
              <a:t>Fitness</a:t>
            </a:r>
            <a:r>
              <a:rPr lang="zh-CN" altLang="en-US" sz="1000" dirty="0" smtClean="0">
                <a:solidFill>
                  <a:schemeClr val="tx1"/>
                </a:solidFill>
              </a:rPr>
              <a:t> </a:t>
            </a:r>
            <a:r>
              <a:rPr lang="en-US" altLang="zh-CN" sz="1000" dirty="0" smtClean="0">
                <a:solidFill>
                  <a:schemeClr val="tx1"/>
                </a:solidFill>
              </a:rPr>
              <a:t>Function</a:t>
            </a:r>
            <a:endParaRPr lang="en-US" sz="1000" dirty="0">
              <a:solidFill>
                <a:schemeClr val="tx1"/>
              </a:solidFill>
            </a:endParaRPr>
          </a:p>
        </p:txBody>
      </p:sp>
      <p:sp>
        <p:nvSpPr>
          <p:cNvPr id="4" name="TextBox 3"/>
          <p:cNvSpPr txBox="1"/>
          <p:nvPr/>
        </p:nvSpPr>
        <p:spPr>
          <a:xfrm>
            <a:off x="529953" y="2782053"/>
            <a:ext cx="2573590" cy="369332"/>
          </a:xfrm>
          <a:prstGeom prst="rect">
            <a:avLst/>
          </a:prstGeom>
          <a:noFill/>
        </p:spPr>
        <p:txBody>
          <a:bodyPr wrap="none" rtlCol="0">
            <a:spAutoFit/>
          </a:bodyPr>
          <a:lstStyle/>
          <a:p>
            <a:r>
              <a:rPr lang="en-US" dirty="0" smtClean="0"/>
              <a:t>Simulated</a:t>
            </a:r>
            <a:r>
              <a:rPr lang="zh-CN" altLang="en-US" dirty="0" smtClean="0"/>
              <a:t> </a:t>
            </a:r>
            <a:r>
              <a:rPr lang="en-US" altLang="zh-CN" dirty="0" smtClean="0"/>
              <a:t>A</a:t>
            </a:r>
            <a:r>
              <a:rPr lang="en-US" dirty="0" smtClean="0"/>
              <a:t>nnealing</a:t>
            </a:r>
            <a:r>
              <a:rPr lang="zh-CN" altLang="en-US" dirty="0" smtClean="0"/>
              <a:t>    </a:t>
            </a:r>
            <a:r>
              <a:rPr lang="zh-CN" altLang="en-US" dirty="0" smtClean="0">
                <a:sym typeface="Wingdings"/>
              </a:rPr>
              <a:t></a:t>
            </a:r>
            <a:endParaRPr lang="en-US" dirty="0"/>
          </a:p>
        </p:txBody>
      </p:sp>
    </p:spTree>
    <p:extLst>
      <p:ext uri="{BB962C8B-B14F-4D97-AF65-F5344CB8AC3E}">
        <p14:creationId xmlns:p14="http://schemas.microsoft.com/office/powerpoint/2010/main" val="2099267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a:t>
            </a:r>
            <a:r>
              <a:rPr lang="zh-CN" altLang="en-US" dirty="0" smtClean="0"/>
              <a:t> </a:t>
            </a:r>
            <a:r>
              <a:rPr lang="en-US" altLang="zh-CN" dirty="0" smtClean="0"/>
              <a:t>2:</a:t>
            </a:r>
            <a:r>
              <a:rPr lang="zh-CN" altLang="en-US" dirty="0" smtClean="0"/>
              <a:t> </a:t>
            </a:r>
            <a:r>
              <a:rPr lang="en-US" altLang="zh-CN" dirty="0" smtClean="0"/>
              <a:t>Compose</a:t>
            </a:r>
            <a:r>
              <a:rPr lang="zh-CN" altLang="en-US" dirty="0" smtClean="0"/>
              <a:t> </a:t>
            </a:r>
            <a:r>
              <a:rPr lang="en-US" altLang="zh-CN" dirty="0" smtClean="0"/>
              <a:t>Like</a:t>
            </a:r>
            <a:r>
              <a:rPr lang="zh-CN" altLang="en-US" dirty="0" smtClean="0"/>
              <a:t> </a:t>
            </a:r>
            <a:r>
              <a:rPr lang="en-US" altLang="zh-CN" dirty="0" err="1" smtClean="0"/>
              <a:t>Ba</a:t>
            </a:r>
            <a:r>
              <a:rPr lang="en-US" altLang="zh-CN" strike="sngStrike" dirty="0" err="1" smtClean="0">
                <a:solidFill>
                  <a:schemeClr val="bg1">
                    <a:lumMod val="75000"/>
                  </a:schemeClr>
                </a:solidFill>
              </a:rPr>
              <a:t>s</a:t>
            </a:r>
            <a:r>
              <a:rPr lang="en-US" altLang="zh-CN" b="1" dirty="0" err="1" smtClean="0">
                <a:solidFill>
                  <a:srgbClr val="FF0000"/>
                </a:solidFill>
              </a:rPr>
              <a:t>c</a:t>
            </a:r>
            <a:r>
              <a:rPr lang="en-US" altLang="zh-CN" dirty="0" err="1" smtClean="0"/>
              <a:t>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
        <p:nvSpPr>
          <p:cNvPr id="5" name="TextBox 4"/>
          <p:cNvSpPr txBox="1"/>
          <p:nvPr/>
        </p:nvSpPr>
        <p:spPr>
          <a:xfrm>
            <a:off x="2171053" y="3416519"/>
            <a:ext cx="1327608" cy="584775"/>
          </a:xfrm>
          <a:prstGeom prst="rect">
            <a:avLst/>
          </a:prstGeom>
          <a:noFill/>
        </p:spPr>
        <p:txBody>
          <a:bodyPr wrap="none" rtlCol="0">
            <a:spAutoFit/>
          </a:bodyPr>
          <a:lstStyle/>
          <a:p>
            <a:r>
              <a:rPr lang="en-US" altLang="zh-CN" sz="3200" dirty="0" smtClean="0"/>
              <a:t>Ad</a:t>
            </a:r>
            <a:r>
              <a:rPr lang="zh-CN" altLang="en-US" sz="3200" dirty="0" smtClean="0"/>
              <a:t> </a:t>
            </a:r>
            <a:r>
              <a:rPr lang="en-US" altLang="zh-CN" sz="3200" dirty="0" smtClean="0"/>
              <a:t> =&gt; </a:t>
            </a:r>
            <a:endParaRPr lang="en-US" sz="3200" dirty="0"/>
          </a:p>
        </p:txBody>
      </p:sp>
    </p:spTree>
    <p:extLst>
      <p:ext uri="{BB962C8B-B14F-4D97-AF65-F5344CB8AC3E}">
        <p14:creationId xmlns:p14="http://schemas.microsoft.com/office/powerpoint/2010/main" val="468081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Encode</a:t>
            </a:r>
            <a:r>
              <a:rPr lang="zh-CN" altLang="en-US" dirty="0" smtClean="0"/>
              <a:t> </a:t>
            </a:r>
            <a:r>
              <a:rPr lang="en-US" altLang="zh-CN" dirty="0" smtClean="0"/>
              <a:t>Music</a:t>
            </a:r>
            <a:r>
              <a:rPr lang="zh-CN" altLang="en-US" dirty="0" smtClean="0"/>
              <a:t> </a:t>
            </a:r>
            <a:r>
              <a:rPr lang="en-US" altLang="zh-CN" dirty="0" smtClean="0"/>
              <a:t>with</a:t>
            </a:r>
            <a:r>
              <a:rPr lang="zh-CN" altLang="en-US" dirty="0" smtClean="0"/>
              <a:t> </a:t>
            </a:r>
            <a:r>
              <a:rPr lang="en-US" altLang="zh-CN" dirty="0" smtClean="0"/>
              <a:t>Chunk</a:t>
            </a:r>
            <a:r>
              <a:rPr lang="zh-CN" altLang="en-US" dirty="0" smtClean="0"/>
              <a:t> </a:t>
            </a:r>
            <a:r>
              <a:rPr lang="en-US" altLang="zh-CN" dirty="0" smtClean="0"/>
              <a:t>and</a:t>
            </a:r>
            <a:r>
              <a:rPr lang="zh-CN" altLang="en-US" dirty="0" smtClean="0"/>
              <a:t> </a:t>
            </a:r>
            <a:r>
              <a:rPr lang="en-US" altLang="zh-CN" dirty="0" smtClean="0"/>
              <a:t>Linkage</a:t>
            </a:r>
            <a:endParaRPr lang="en-US" dirty="0"/>
          </a:p>
        </p:txBody>
      </p:sp>
      <p:sp>
        <p:nvSpPr>
          <p:cNvPr id="3" name="Content Placeholder 2"/>
          <p:cNvSpPr>
            <a:spLocks noGrp="1"/>
          </p:cNvSpPr>
          <p:nvPr>
            <p:ph idx="1"/>
          </p:nvPr>
        </p:nvSpPr>
        <p:spPr/>
        <p:txBody>
          <a:bodyPr/>
          <a:lstStyle/>
          <a:p>
            <a:endParaRPr lang="en-US"/>
          </a:p>
        </p:txBody>
      </p:sp>
      <p:pic>
        <p:nvPicPr>
          <p:cNvPr id="4" name="Picture 5" descr="C:\Users\osbertngok\Desktop\presen\presen\atm4-glue.jpg"/>
          <p:cNvPicPr>
            <a:picLocks noChangeAspect="1" noChangeArrowheads="1"/>
          </p:cNvPicPr>
          <p:nvPr/>
        </p:nvPicPr>
        <p:blipFill>
          <a:blip r:embed="rId2" cstate="print"/>
          <a:srcRect/>
          <a:stretch>
            <a:fillRect/>
          </a:stretch>
        </p:blipFill>
        <p:spPr bwMode="auto">
          <a:xfrm>
            <a:off x="4876713" y="2748946"/>
            <a:ext cx="2595964" cy="2520280"/>
          </a:xfrm>
          <a:prstGeom prst="rect">
            <a:avLst/>
          </a:prstGeom>
          <a:noFill/>
          <a:effectLst>
            <a:outerShdw blurRad="50800" dist="38100" dir="2700000" algn="tl" rotWithShape="0">
              <a:prstClr val="black">
                <a:alpha val="40000"/>
              </a:prstClr>
            </a:outerShdw>
          </a:effectLst>
        </p:spPr>
      </p:pic>
      <p:pic>
        <p:nvPicPr>
          <p:cNvPr id="5" name="Picture 6" descr="C:\Users\osbertngok\Desktop\presen\presen\atm4-ofst.jpg"/>
          <p:cNvPicPr>
            <a:picLocks noChangeAspect="1" noChangeArrowheads="1"/>
          </p:cNvPicPr>
          <p:nvPr/>
        </p:nvPicPr>
        <p:blipFill>
          <a:blip r:embed="rId3" cstate="print"/>
          <a:srcRect/>
          <a:stretch>
            <a:fillRect/>
          </a:stretch>
        </p:blipFill>
        <p:spPr bwMode="auto">
          <a:xfrm>
            <a:off x="7829041" y="2653188"/>
            <a:ext cx="2304256" cy="2874462"/>
          </a:xfrm>
          <a:prstGeom prst="rect">
            <a:avLst/>
          </a:prstGeom>
          <a:noFill/>
          <a:effectLst>
            <a:outerShdw blurRad="50800" dist="38100" dir="2700000" algn="tl" rotWithShape="0">
              <a:prstClr val="black">
                <a:alpha val="40000"/>
              </a:prstClr>
            </a:outerShdw>
          </a:effectLst>
        </p:spPr>
      </p:pic>
      <p:pic>
        <p:nvPicPr>
          <p:cNvPr id="6" name="Picture 7" descr="C:\Users\osbertngok\Desktop\presen\presen\atm4.jpg"/>
          <p:cNvPicPr>
            <a:picLocks noChangeAspect="1" noChangeArrowheads="1"/>
          </p:cNvPicPr>
          <p:nvPr/>
        </p:nvPicPr>
        <p:blipFill>
          <a:blip r:embed="rId4" cstate="print"/>
          <a:srcRect/>
          <a:stretch>
            <a:fillRect/>
          </a:stretch>
        </p:blipFill>
        <p:spPr bwMode="auto">
          <a:xfrm>
            <a:off x="2212417" y="2669156"/>
            <a:ext cx="2236357" cy="2789761"/>
          </a:xfrm>
          <a:prstGeom prst="rect">
            <a:avLst/>
          </a:prstGeom>
          <a:noFill/>
          <a:effectLst>
            <a:outerShdw blurRad="50800" dist="38100" dir="2700000" algn="tl" rotWithShape="0">
              <a:prstClr val="black">
                <a:alpha val="40000"/>
              </a:prstClr>
            </a:outerShdw>
          </a:effectLst>
        </p:spPr>
      </p:pic>
      <p:sp>
        <p:nvSpPr>
          <p:cNvPr id="7" name="TextBox 6"/>
          <p:cNvSpPr txBox="1"/>
          <p:nvPr/>
        </p:nvSpPr>
        <p:spPr>
          <a:xfrm>
            <a:off x="2479284" y="1877889"/>
            <a:ext cx="1878911" cy="769441"/>
          </a:xfrm>
          <a:prstGeom prst="rect">
            <a:avLst/>
          </a:prstGeom>
          <a:noFill/>
        </p:spPr>
        <p:txBody>
          <a:bodyPr wrap="none" rtlCol="0">
            <a:spAutoFit/>
          </a:bodyPr>
          <a:lstStyle/>
          <a:p>
            <a:pPr algn="ctr"/>
            <a:r>
              <a:rPr lang="en-US" altLang="zh-CN" sz="2400" b="1" dirty="0" smtClean="0">
                <a:solidFill>
                  <a:schemeClr val="accent1"/>
                </a:solidFill>
              </a:rPr>
              <a:t>Chunk</a:t>
            </a:r>
          </a:p>
          <a:p>
            <a:pPr algn="ctr"/>
            <a:r>
              <a:rPr lang="en-US" altLang="zh-CN" sz="2000" dirty="0" smtClean="0">
                <a:solidFill>
                  <a:schemeClr val="accent1"/>
                </a:solidFill>
              </a:rPr>
              <a:t>(four 16</a:t>
            </a:r>
            <a:r>
              <a:rPr lang="en-US" altLang="zh-CN" sz="2000" baseline="30000" dirty="0" smtClean="0">
                <a:solidFill>
                  <a:schemeClr val="accent1"/>
                </a:solidFill>
              </a:rPr>
              <a:t>th</a:t>
            </a:r>
            <a:r>
              <a:rPr lang="en-US" altLang="zh-CN" sz="2000" dirty="0" smtClean="0">
                <a:solidFill>
                  <a:schemeClr val="accent1"/>
                </a:solidFill>
              </a:rPr>
              <a:t> notes)</a:t>
            </a:r>
            <a:endParaRPr lang="zh-CN" altLang="en-US" sz="2000" dirty="0">
              <a:solidFill>
                <a:schemeClr val="accent1"/>
              </a:solidFill>
            </a:endParaRPr>
          </a:p>
        </p:txBody>
      </p:sp>
      <p:sp>
        <p:nvSpPr>
          <p:cNvPr id="8" name="TextBox 7"/>
          <p:cNvSpPr txBox="1"/>
          <p:nvPr/>
        </p:nvSpPr>
        <p:spPr>
          <a:xfrm>
            <a:off x="5850517" y="2392986"/>
            <a:ext cx="639086" cy="369332"/>
          </a:xfrm>
          <a:prstGeom prst="rect">
            <a:avLst/>
          </a:prstGeom>
          <a:noFill/>
        </p:spPr>
        <p:txBody>
          <a:bodyPr wrap="none" rtlCol="0">
            <a:spAutoFit/>
          </a:bodyPr>
          <a:lstStyle/>
          <a:p>
            <a:r>
              <a:rPr lang="en-US" altLang="zh-CN" b="1" dirty="0" smtClean="0">
                <a:solidFill>
                  <a:schemeClr val="accent1"/>
                </a:solidFill>
              </a:rPr>
              <a:t>Type</a:t>
            </a:r>
            <a:endParaRPr lang="zh-CN" altLang="en-US" b="1" dirty="0">
              <a:solidFill>
                <a:schemeClr val="accent1"/>
              </a:solidFill>
            </a:endParaRPr>
          </a:p>
        </p:txBody>
      </p:sp>
      <p:sp>
        <p:nvSpPr>
          <p:cNvPr id="9" name="TextBox 8"/>
          <p:cNvSpPr txBox="1"/>
          <p:nvPr/>
        </p:nvSpPr>
        <p:spPr>
          <a:xfrm>
            <a:off x="8624281" y="2392986"/>
            <a:ext cx="770724" cy="369332"/>
          </a:xfrm>
          <a:prstGeom prst="rect">
            <a:avLst/>
          </a:prstGeom>
          <a:noFill/>
        </p:spPr>
        <p:txBody>
          <a:bodyPr wrap="none" rtlCol="0">
            <a:spAutoFit/>
          </a:bodyPr>
          <a:lstStyle/>
          <a:p>
            <a:r>
              <a:rPr lang="en-US" altLang="zh-CN" b="1" dirty="0" smtClean="0">
                <a:solidFill>
                  <a:schemeClr val="accent1"/>
                </a:solidFill>
              </a:rPr>
              <a:t>Offset</a:t>
            </a:r>
            <a:endParaRPr lang="zh-CN" altLang="en-US" b="1" dirty="0">
              <a:solidFill>
                <a:schemeClr val="accent1"/>
              </a:solidFill>
            </a:endParaRPr>
          </a:p>
        </p:txBody>
      </p:sp>
      <p:sp>
        <p:nvSpPr>
          <p:cNvPr id="10" name="TextBox 9"/>
          <p:cNvSpPr txBox="1"/>
          <p:nvPr/>
        </p:nvSpPr>
        <p:spPr>
          <a:xfrm>
            <a:off x="7040112" y="1825625"/>
            <a:ext cx="1148969" cy="461665"/>
          </a:xfrm>
          <a:prstGeom prst="rect">
            <a:avLst/>
          </a:prstGeom>
          <a:noFill/>
        </p:spPr>
        <p:txBody>
          <a:bodyPr wrap="none" rtlCol="0">
            <a:spAutoFit/>
          </a:bodyPr>
          <a:lstStyle/>
          <a:p>
            <a:r>
              <a:rPr lang="en-US" altLang="zh-CN" sz="2400" b="1" dirty="0" smtClean="0">
                <a:solidFill>
                  <a:schemeClr val="accent1"/>
                </a:solidFill>
              </a:rPr>
              <a:t>Linkage</a:t>
            </a:r>
            <a:endParaRPr lang="zh-CN" altLang="en-US" sz="2400" b="1" dirty="0">
              <a:solidFill>
                <a:schemeClr val="accent1"/>
              </a:solidFill>
            </a:endParaRPr>
          </a:p>
        </p:txBody>
      </p:sp>
      <p:sp>
        <p:nvSpPr>
          <p:cNvPr id="11" name="左大括号 13"/>
          <p:cNvSpPr/>
          <p:nvPr/>
        </p:nvSpPr>
        <p:spPr>
          <a:xfrm rot="5400000">
            <a:off x="7505005" y="955142"/>
            <a:ext cx="216024" cy="2736304"/>
          </a:xfrm>
          <a:prstGeom prst="leftBrace">
            <a:avLst>
              <a:gd name="adj1" fmla="val 41316"/>
              <a:gd name="adj2" fmla="val 50000"/>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924385" y="5527650"/>
            <a:ext cx="2791790" cy="707886"/>
          </a:xfrm>
          <a:prstGeom prst="rect">
            <a:avLst/>
          </a:prstGeom>
          <a:noFill/>
        </p:spPr>
        <p:txBody>
          <a:bodyPr wrap="none" rtlCol="0">
            <a:spAutoFit/>
          </a:bodyPr>
          <a:lstStyle/>
          <a:p>
            <a:r>
              <a:rPr lang="en-US" altLang="zh-CN" sz="2000" dirty="0" smtClean="0"/>
              <a:t>64 most common chunks</a:t>
            </a:r>
            <a:br>
              <a:rPr lang="en-US" altLang="zh-CN" sz="2000" dirty="0" smtClean="0"/>
            </a:br>
            <a:r>
              <a:rPr lang="en-US" altLang="zh-CN" sz="2000" dirty="0" smtClean="0"/>
              <a:t>from Bach’s fugues</a:t>
            </a:r>
            <a:endParaRPr lang="zh-CN" altLang="en-US" sz="2000" dirty="0"/>
          </a:p>
        </p:txBody>
      </p:sp>
      <p:sp>
        <p:nvSpPr>
          <p:cNvPr id="13" name="TextBox 12"/>
          <p:cNvSpPr txBox="1"/>
          <p:nvPr/>
        </p:nvSpPr>
        <p:spPr>
          <a:xfrm>
            <a:off x="8111716" y="5611852"/>
            <a:ext cx="1949573" cy="707886"/>
          </a:xfrm>
          <a:prstGeom prst="rect">
            <a:avLst/>
          </a:prstGeom>
          <a:noFill/>
        </p:spPr>
        <p:txBody>
          <a:bodyPr wrap="none" rtlCol="0">
            <a:spAutoFit/>
          </a:bodyPr>
          <a:lstStyle/>
          <a:p>
            <a:r>
              <a:rPr lang="en-US" altLang="zh-CN" sz="2000" dirty="0" smtClean="0"/>
              <a:t>offset can be</a:t>
            </a:r>
          </a:p>
          <a:p>
            <a:r>
              <a:rPr lang="en-US" altLang="zh-CN" sz="2000" dirty="0" smtClean="0"/>
              <a:t>–2, –1, 0, +1, +2 </a:t>
            </a:r>
            <a:endParaRPr lang="zh-CN" altLang="en-US" sz="2000" dirty="0"/>
          </a:p>
        </p:txBody>
      </p:sp>
    </p:spTree>
    <p:extLst>
      <p:ext uri="{BB962C8B-B14F-4D97-AF65-F5344CB8AC3E}">
        <p14:creationId xmlns:p14="http://schemas.microsoft.com/office/powerpoint/2010/main" val="1259256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Encode</a:t>
            </a:r>
            <a:r>
              <a:rPr lang="zh-CN" altLang="en-US" dirty="0"/>
              <a:t> </a:t>
            </a:r>
            <a:r>
              <a:rPr lang="en-US" altLang="zh-CN" dirty="0"/>
              <a:t>Music</a:t>
            </a:r>
            <a:r>
              <a:rPr lang="zh-CN" altLang="en-US" dirty="0"/>
              <a:t> </a:t>
            </a:r>
            <a:r>
              <a:rPr lang="en-US" altLang="zh-CN" dirty="0"/>
              <a:t>with</a:t>
            </a:r>
            <a:r>
              <a:rPr lang="zh-CN" altLang="en-US" dirty="0"/>
              <a:t> </a:t>
            </a:r>
            <a:r>
              <a:rPr lang="en-US" altLang="zh-CN" dirty="0"/>
              <a:t>Chunk</a:t>
            </a:r>
            <a:r>
              <a:rPr lang="zh-CN" altLang="en-US" dirty="0"/>
              <a:t> </a:t>
            </a:r>
            <a:r>
              <a:rPr lang="en-US" altLang="zh-CN" dirty="0"/>
              <a:t>and</a:t>
            </a:r>
            <a:r>
              <a:rPr lang="zh-CN" altLang="en-US" dirty="0"/>
              <a:t> </a:t>
            </a:r>
            <a:r>
              <a:rPr lang="en-US" altLang="zh-CN" dirty="0"/>
              <a:t>Linkage</a:t>
            </a:r>
            <a:endParaRPr lang="zh-CN" altLang="en-US" dirty="0"/>
          </a:p>
        </p:txBody>
      </p:sp>
      <p:pic>
        <p:nvPicPr>
          <p:cNvPr id="4" name="内容占位符 3" descr="fig2.bmp"/>
          <p:cNvPicPr>
            <a:picLocks noChangeAspect="1"/>
          </p:cNvPicPr>
          <p:nvPr/>
        </p:nvPicPr>
        <p:blipFill>
          <a:blip r:embed="rId2" cstate="print"/>
          <a:stretch>
            <a:fillRect/>
          </a:stretch>
        </p:blipFill>
        <p:spPr>
          <a:xfrm>
            <a:off x="1970857" y="1210344"/>
            <a:ext cx="8229599" cy="2650705"/>
          </a:xfrm>
          <a:prstGeom prst="rect">
            <a:avLst/>
          </a:prstGeom>
          <a:effectLst>
            <a:outerShdw blurRad="50800" dist="38100" dir="2700000" algn="tl" rotWithShape="0">
              <a:prstClr val="black">
                <a:alpha val="40000"/>
              </a:prstClr>
            </a:outerShdw>
          </a:effectLst>
        </p:spPr>
      </p:pic>
      <p:sp>
        <p:nvSpPr>
          <p:cNvPr id="13" name="TextBox 12"/>
          <p:cNvSpPr txBox="1"/>
          <p:nvPr/>
        </p:nvSpPr>
        <p:spPr>
          <a:xfrm>
            <a:off x="5879977" y="4479504"/>
            <a:ext cx="4578497" cy="461665"/>
          </a:xfrm>
          <a:prstGeom prst="rect">
            <a:avLst/>
          </a:prstGeom>
          <a:noFill/>
        </p:spPr>
        <p:txBody>
          <a:bodyPr wrap="none" rtlCol="0">
            <a:spAutoFit/>
          </a:bodyPr>
          <a:lstStyle/>
          <a:p>
            <a:r>
              <a:rPr lang="en-US" altLang="zh-CN" sz="2400" b="1" dirty="0"/>
              <a:t>D =</a:t>
            </a:r>
            <a:r>
              <a:rPr lang="en-US" altLang="zh-CN" sz="2400" dirty="0"/>
              <a:t> ( (k (1 1)) (k (1 1)) (k (1 -2)) (k) )</a:t>
            </a:r>
            <a:endParaRPr lang="zh-CN" altLang="en-US" sz="2400" dirty="0"/>
          </a:p>
        </p:txBody>
      </p:sp>
      <p:sp>
        <p:nvSpPr>
          <p:cNvPr id="14" name="TextBox 13"/>
          <p:cNvSpPr txBox="1"/>
          <p:nvPr/>
        </p:nvSpPr>
        <p:spPr>
          <a:xfrm>
            <a:off x="5879976" y="5046276"/>
            <a:ext cx="2440092" cy="461665"/>
          </a:xfrm>
          <a:prstGeom prst="rect">
            <a:avLst/>
          </a:prstGeom>
          <a:noFill/>
        </p:spPr>
        <p:txBody>
          <a:bodyPr wrap="none" rtlCol="0">
            <a:spAutoFit/>
          </a:bodyPr>
          <a:lstStyle/>
          <a:p>
            <a:r>
              <a:rPr lang="en-US" altLang="zh-CN" sz="2400" b="1" dirty="0"/>
              <a:t>E =</a:t>
            </a:r>
            <a:r>
              <a:rPr lang="en-US" altLang="zh-CN" sz="2400" dirty="0"/>
              <a:t> ( (k) (r) (r) (r) )</a:t>
            </a:r>
            <a:endParaRPr lang="zh-CN" altLang="en-US" sz="2400" dirty="0"/>
          </a:p>
        </p:txBody>
      </p:sp>
      <p:sp>
        <p:nvSpPr>
          <p:cNvPr id="15" name="TextBox 14"/>
          <p:cNvSpPr txBox="1"/>
          <p:nvPr/>
        </p:nvSpPr>
        <p:spPr>
          <a:xfrm>
            <a:off x="5879977" y="5616134"/>
            <a:ext cx="3097323" cy="461665"/>
          </a:xfrm>
          <a:prstGeom prst="rect">
            <a:avLst/>
          </a:prstGeom>
          <a:noFill/>
        </p:spPr>
        <p:txBody>
          <a:bodyPr wrap="none" rtlCol="0">
            <a:spAutoFit/>
          </a:bodyPr>
          <a:lstStyle/>
          <a:p>
            <a:r>
              <a:rPr lang="en-US" altLang="zh-CN" sz="2400" b="1" dirty="0"/>
              <a:t>F =</a:t>
            </a:r>
            <a:r>
              <a:rPr lang="en-US" altLang="zh-CN" sz="2400" dirty="0"/>
              <a:t> ( (k (1 0)) (r) (k) (r) )</a:t>
            </a:r>
            <a:endParaRPr lang="zh-CN" altLang="en-US" sz="2400" dirty="0"/>
          </a:p>
        </p:txBody>
      </p:sp>
      <p:grpSp>
        <p:nvGrpSpPr>
          <p:cNvPr id="16" name="组合 55"/>
          <p:cNvGrpSpPr/>
          <p:nvPr/>
        </p:nvGrpSpPr>
        <p:grpSpPr>
          <a:xfrm>
            <a:off x="2279576" y="4293096"/>
            <a:ext cx="3214848" cy="576064"/>
            <a:chOff x="1873084" y="6165304"/>
            <a:chExt cx="3214848" cy="576064"/>
          </a:xfrm>
        </p:grpSpPr>
        <p:pic>
          <p:nvPicPr>
            <p:cNvPr id="17" name="Picture 2" descr="C:\Users\osbertngok\Desktop\presen\presen\atm4-1.png"/>
            <p:cNvPicPr>
              <a:picLocks noChangeAspect="1" noChangeArrowheads="1"/>
            </p:cNvPicPr>
            <p:nvPr/>
          </p:nvPicPr>
          <p:blipFill>
            <a:blip r:embed="rId3" cstate="print"/>
            <a:srcRect/>
            <a:stretch>
              <a:fillRect/>
            </a:stretch>
          </p:blipFill>
          <p:spPr bwMode="auto">
            <a:xfrm>
              <a:off x="2233124" y="6165304"/>
              <a:ext cx="734776" cy="576064"/>
            </a:xfrm>
            <a:prstGeom prst="rect">
              <a:avLst/>
            </a:prstGeom>
            <a:noFill/>
          </p:spPr>
        </p:pic>
        <p:pic>
          <p:nvPicPr>
            <p:cNvPr id="18" name="Picture 3" descr="C:\Users\osbertngok\Desktop\presen\presen\atm4-5.png"/>
            <p:cNvPicPr>
              <a:picLocks noChangeAspect="1" noChangeArrowheads="1"/>
            </p:cNvPicPr>
            <p:nvPr/>
          </p:nvPicPr>
          <p:blipFill>
            <a:blip r:embed="rId4" cstate="print"/>
            <a:srcRect/>
            <a:stretch>
              <a:fillRect/>
            </a:stretch>
          </p:blipFill>
          <p:spPr bwMode="auto">
            <a:xfrm>
              <a:off x="3483057" y="6237312"/>
              <a:ext cx="512879" cy="472082"/>
            </a:xfrm>
            <a:prstGeom prst="rect">
              <a:avLst/>
            </a:prstGeom>
            <a:noFill/>
          </p:spPr>
        </p:pic>
        <p:sp>
          <p:nvSpPr>
            <p:cNvPr id="19" name="TextBox 18"/>
            <p:cNvSpPr txBox="1"/>
            <p:nvPr/>
          </p:nvSpPr>
          <p:spPr>
            <a:xfrm>
              <a:off x="1873084" y="6228020"/>
              <a:ext cx="394660" cy="369332"/>
            </a:xfrm>
            <a:prstGeom prst="rect">
              <a:avLst/>
            </a:prstGeom>
            <a:noFill/>
          </p:spPr>
          <p:txBody>
            <a:bodyPr wrap="none" rtlCol="0">
              <a:spAutoFit/>
            </a:bodyPr>
            <a:lstStyle/>
            <a:p>
              <a:r>
                <a:rPr lang="en-US" altLang="zh-CN" b="1" dirty="0"/>
                <a:t>D:</a:t>
              </a:r>
              <a:endParaRPr lang="zh-CN" altLang="en-US" b="1" dirty="0"/>
            </a:p>
          </p:txBody>
        </p:sp>
        <p:sp>
          <p:nvSpPr>
            <p:cNvPr id="20" name="TextBox 19"/>
            <p:cNvSpPr txBox="1"/>
            <p:nvPr/>
          </p:nvSpPr>
          <p:spPr>
            <a:xfrm>
              <a:off x="3131840" y="6237312"/>
              <a:ext cx="360996" cy="369332"/>
            </a:xfrm>
            <a:prstGeom prst="rect">
              <a:avLst/>
            </a:prstGeom>
            <a:noFill/>
          </p:spPr>
          <p:txBody>
            <a:bodyPr wrap="none" rtlCol="0">
              <a:spAutoFit/>
            </a:bodyPr>
            <a:lstStyle/>
            <a:p>
              <a:r>
                <a:rPr lang="en-US" altLang="zh-CN" b="1" dirty="0"/>
                <a:t>E:</a:t>
              </a:r>
              <a:endParaRPr lang="zh-CN" altLang="en-US" b="1" dirty="0"/>
            </a:p>
          </p:txBody>
        </p:sp>
        <p:sp>
          <p:nvSpPr>
            <p:cNvPr id="21" name="TextBox 20"/>
            <p:cNvSpPr txBox="1"/>
            <p:nvPr/>
          </p:nvSpPr>
          <p:spPr>
            <a:xfrm>
              <a:off x="4073400" y="6237312"/>
              <a:ext cx="354584" cy="369332"/>
            </a:xfrm>
            <a:prstGeom prst="rect">
              <a:avLst/>
            </a:prstGeom>
            <a:noFill/>
          </p:spPr>
          <p:txBody>
            <a:bodyPr wrap="none" rtlCol="0">
              <a:spAutoFit/>
            </a:bodyPr>
            <a:lstStyle/>
            <a:p>
              <a:r>
                <a:rPr lang="en-US" altLang="zh-CN" b="1" dirty="0"/>
                <a:t>F:</a:t>
              </a:r>
              <a:endParaRPr lang="zh-CN" altLang="en-US" b="1" dirty="0"/>
            </a:p>
          </p:txBody>
        </p:sp>
        <p:pic>
          <p:nvPicPr>
            <p:cNvPr id="22" name="Picture 4" descr="C:\Users\osbertngok\Desktop\presen\presen\atm4-6.png"/>
            <p:cNvPicPr>
              <a:picLocks noChangeAspect="1" noChangeArrowheads="1"/>
            </p:cNvPicPr>
            <p:nvPr/>
          </p:nvPicPr>
          <p:blipFill>
            <a:blip r:embed="rId5" cstate="print"/>
            <a:srcRect/>
            <a:stretch>
              <a:fillRect/>
            </a:stretch>
          </p:blipFill>
          <p:spPr bwMode="auto">
            <a:xfrm>
              <a:off x="4439860" y="6237312"/>
              <a:ext cx="648072" cy="465283"/>
            </a:xfrm>
            <a:prstGeom prst="rect">
              <a:avLst/>
            </a:prstGeom>
            <a:noFill/>
          </p:spPr>
        </p:pic>
      </p:grpSp>
    </p:spTree>
    <p:extLst>
      <p:ext uri="{BB962C8B-B14F-4D97-AF65-F5344CB8AC3E}">
        <p14:creationId xmlns:p14="http://schemas.microsoft.com/office/powerpoint/2010/main" val="193345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Encode</a:t>
            </a:r>
            <a:r>
              <a:rPr lang="zh-CN" altLang="en-US" dirty="0"/>
              <a:t> </a:t>
            </a:r>
            <a:r>
              <a:rPr lang="en-US" altLang="zh-CN" dirty="0"/>
              <a:t>Music</a:t>
            </a:r>
            <a:r>
              <a:rPr lang="zh-CN" altLang="en-US" dirty="0"/>
              <a:t> </a:t>
            </a:r>
            <a:r>
              <a:rPr lang="en-US" altLang="zh-CN" dirty="0"/>
              <a:t>with</a:t>
            </a:r>
            <a:r>
              <a:rPr lang="zh-CN" altLang="en-US" dirty="0"/>
              <a:t> </a:t>
            </a:r>
            <a:r>
              <a:rPr lang="en-US" altLang="zh-CN" dirty="0"/>
              <a:t>Chunk</a:t>
            </a:r>
            <a:r>
              <a:rPr lang="zh-CN" altLang="en-US" dirty="0"/>
              <a:t> </a:t>
            </a:r>
            <a:r>
              <a:rPr lang="en-US" altLang="zh-CN" dirty="0"/>
              <a:t>and</a:t>
            </a:r>
            <a:r>
              <a:rPr lang="zh-CN" altLang="en-US" dirty="0"/>
              <a:t> </a:t>
            </a:r>
            <a:r>
              <a:rPr lang="en-US" altLang="zh-CN" dirty="0"/>
              <a:t>Linkage</a:t>
            </a:r>
            <a:endParaRPr lang="zh-CN" altLang="en-US" dirty="0"/>
          </a:p>
        </p:txBody>
      </p:sp>
      <p:pic>
        <p:nvPicPr>
          <p:cNvPr id="4" name="内容占位符 3" descr="fig2.bmp"/>
          <p:cNvPicPr>
            <a:picLocks noChangeAspect="1"/>
          </p:cNvPicPr>
          <p:nvPr/>
        </p:nvPicPr>
        <p:blipFill>
          <a:blip r:embed="rId2" cstate="print"/>
          <a:stretch>
            <a:fillRect/>
          </a:stretch>
        </p:blipFill>
        <p:spPr>
          <a:xfrm>
            <a:off x="1970857" y="1210344"/>
            <a:ext cx="8229599" cy="2650705"/>
          </a:xfrm>
          <a:prstGeom prst="rect">
            <a:avLst/>
          </a:prstGeom>
          <a:effectLst>
            <a:outerShdw blurRad="50800" dist="38100" dir="2700000" algn="tl" rotWithShape="0">
              <a:prstClr val="black">
                <a:alpha val="40000"/>
              </a:prstClr>
            </a:outerShdw>
          </a:effectLst>
        </p:spPr>
      </p:pic>
      <p:grpSp>
        <p:nvGrpSpPr>
          <p:cNvPr id="3" name="组合 55"/>
          <p:cNvGrpSpPr/>
          <p:nvPr/>
        </p:nvGrpSpPr>
        <p:grpSpPr>
          <a:xfrm>
            <a:off x="2279576" y="4293096"/>
            <a:ext cx="3214848" cy="576064"/>
            <a:chOff x="1873084" y="6165304"/>
            <a:chExt cx="3214848" cy="576064"/>
          </a:xfrm>
        </p:grpSpPr>
        <p:pic>
          <p:nvPicPr>
            <p:cNvPr id="7" name="Picture 2" descr="C:\Users\osbertngok\Desktop\presen\presen\atm4-1.png"/>
            <p:cNvPicPr>
              <a:picLocks noChangeAspect="1" noChangeArrowheads="1"/>
            </p:cNvPicPr>
            <p:nvPr/>
          </p:nvPicPr>
          <p:blipFill>
            <a:blip r:embed="rId3" cstate="print"/>
            <a:srcRect/>
            <a:stretch>
              <a:fillRect/>
            </a:stretch>
          </p:blipFill>
          <p:spPr bwMode="auto">
            <a:xfrm>
              <a:off x="2233124" y="6165304"/>
              <a:ext cx="734776" cy="576064"/>
            </a:xfrm>
            <a:prstGeom prst="rect">
              <a:avLst/>
            </a:prstGeom>
            <a:noFill/>
          </p:spPr>
        </p:pic>
        <p:pic>
          <p:nvPicPr>
            <p:cNvPr id="8" name="Picture 3" descr="C:\Users\osbertngok\Desktop\presen\presen\atm4-5.png"/>
            <p:cNvPicPr>
              <a:picLocks noChangeAspect="1" noChangeArrowheads="1"/>
            </p:cNvPicPr>
            <p:nvPr/>
          </p:nvPicPr>
          <p:blipFill>
            <a:blip r:embed="rId4" cstate="print"/>
            <a:srcRect/>
            <a:stretch>
              <a:fillRect/>
            </a:stretch>
          </p:blipFill>
          <p:spPr bwMode="auto">
            <a:xfrm>
              <a:off x="3483057" y="6237312"/>
              <a:ext cx="512879" cy="472082"/>
            </a:xfrm>
            <a:prstGeom prst="rect">
              <a:avLst/>
            </a:prstGeom>
            <a:noFill/>
          </p:spPr>
        </p:pic>
        <p:sp>
          <p:nvSpPr>
            <p:cNvPr id="9" name="TextBox 8"/>
            <p:cNvSpPr txBox="1"/>
            <p:nvPr/>
          </p:nvSpPr>
          <p:spPr>
            <a:xfrm>
              <a:off x="1873084" y="6228020"/>
              <a:ext cx="394660" cy="369332"/>
            </a:xfrm>
            <a:prstGeom prst="rect">
              <a:avLst/>
            </a:prstGeom>
            <a:noFill/>
          </p:spPr>
          <p:txBody>
            <a:bodyPr wrap="none" rtlCol="0">
              <a:spAutoFit/>
            </a:bodyPr>
            <a:lstStyle/>
            <a:p>
              <a:r>
                <a:rPr lang="en-US" altLang="zh-CN" b="1" dirty="0"/>
                <a:t>D:</a:t>
              </a:r>
              <a:endParaRPr lang="zh-CN" altLang="en-US" b="1" dirty="0"/>
            </a:p>
          </p:txBody>
        </p:sp>
        <p:sp>
          <p:nvSpPr>
            <p:cNvPr id="10" name="TextBox 9"/>
            <p:cNvSpPr txBox="1"/>
            <p:nvPr/>
          </p:nvSpPr>
          <p:spPr>
            <a:xfrm>
              <a:off x="3131840" y="6237312"/>
              <a:ext cx="360996" cy="369332"/>
            </a:xfrm>
            <a:prstGeom prst="rect">
              <a:avLst/>
            </a:prstGeom>
            <a:noFill/>
          </p:spPr>
          <p:txBody>
            <a:bodyPr wrap="none" rtlCol="0">
              <a:spAutoFit/>
            </a:bodyPr>
            <a:lstStyle/>
            <a:p>
              <a:r>
                <a:rPr lang="en-US" altLang="zh-CN" b="1" dirty="0"/>
                <a:t>E:</a:t>
              </a:r>
              <a:endParaRPr lang="zh-CN" altLang="en-US" b="1" dirty="0"/>
            </a:p>
          </p:txBody>
        </p:sp>
        <p:sp>
          <p:nvSpPr>
            <p:cNvPr id="11" name="TextBox 10"/>
            <p:cNvSpPr txBox="1"/>
            <p:nvPr/>
          </p:nvSpPr>
          <p:spPr>
            <a:xfrm>
              <a:off x="4073400" y="6237312"/>
              <a:ext cx="354584" cy="369332"/>
            </a:xfrm>
            <a:prstGeom prst="rect">
              <a:avLst/>
            </a:prstGeom>
            <a:noFill/>
          </p:spPr>
          <p:txBody>
            <a:bodyPr wrap="none" rtlCol="0">
              <a:spAutoFit/>
            </a:bodyPr>
            <a:lstStyle/>
            <a:p>
              <a:r>
                <a:rPr lang="en-US" altLang="zh-CN" b="1" dirty="0"/>
                <a:t>F:</a:t>
              </a:r>
              <a:endParaRPr lang="zh-CN" altLang="en-US" b="1" dirty="0"/>
            </a:p>
          </p:txBody>
        </p:sp>
        <p:pic>
          <p:nvPicPr>
            <p:cNvPr id="12" name="Picture 4" descr="C:\Users\osbertngok\Desktop\presen\presen\atm4-6.png"/>
            <p:cNvPicPr>
              <a:picLocks noChangeAspect="1" noChangeArrowheads="1"/>
            </p:cNvPicPr>
            <p:nvPr/>
          </p:nvPicPr>
          <p:blipFill>
            <a:blip r:embed="rId5" cstate="print"/>
            <a:srcRect/>
            <a:stretch>
              <a:fillRect/>
            </a:stretch>
          </p:blipFill>
          <p:spPr bwMode="auto">
            <a:xfrm>
              <a:off x="4439860" y="6237312"/>
              <a:ext cx="648072" cy="465283"/>
            </a:xfrm>
            <a:prstGeom prst="rect">
              <a:avLst/>
            </a:prstGeom>
            <a:noFill/>
          </p:spPr>
        </p:pic>
      </p:grpSp>
      <p:sp>
        <p:nvSpPr>
          <p:cNvPr id="16" name="TextBox 15"/>
          <p:cNvSpPr txBox="1"/>
          <p:nvPr/>
        </p:nvSpPr>
        <p:spPr>
          <a:xfrm>
            <a:off x="6312024" y="4437113"/>
            <a:ext cx="2951770" cy="830997"/>
          </a:xfrm>
          <a:prstGeom prst="rect">
            <a:avLst/>
          </a:prstGeom>
          <a:noFill/>
        </p:spPr>
        <p:txBody>
          <a:bodyPr wrap="none" rtlCol="0">
            <a:spAutoFit/>
          </a:bodyPr>
          <a:lstStyle/>
          <a:p>
            <a:pPr>
              <a:tabLst>
                <a:tab pos="273050" algn="l"/>
                <a:tab pos="534988" algn="l"/>
              </a:tabLst>
            </a:pPr>
            <a:r>
              <a:rPr lang="en-US" altLang="zh-CN" sz="2400" b="1" dirty="0"/>
              <a:t>A	= 	D + E</a:t>
            </a:r>
          </a:p>
          <a:p>
            <a:pPr>
              <a:tabLst>
                <a:tab pos="273050" algn="l"/>
                <a:tab pos="534988" algn="l"/>
              </a:tabLst>
            </a:pPr>
            <a:r>
              <a:rPr lang="en-US" altLang="zh-CN" sz="2400" b="1" dirty="0"/>
              <a:t>	= 	</a:t>
            </a:r>
            <a:r>
              <a:rPr lang="en-US" altLang="zh-CN" sz="2400" dirty="0"/>
              <a:t>(</a:t>
            </a:r>
            <a:r>
              <a:rPr lang="en-US" altLang="zh-CN" sz="2400" i="1" u="sng" dirty="0"/>
              <a:t>G+</a:t>
            </a:r>
            <a:r>
              <a:rPr lang="en-US" altLang="zh-CN" sz="2400" dirty="0"/>
              <a:t> (</a:t>
            </a:r>
            <a:r>
              <a:rPr lang="en-US" altLang="zh-CN" sz="2400" i="1" u="sng" dirty="0" err="1"/>
              <a:t>Gml</a:t>
            </a:r>
            <a:r>
              <a:rPr lang="en-US" altLang="zh-CN" sz="2400" dirty="0"/>
              <a:t> </a:t>
            </a:r>
            <a:r>
              <a:rPr lang="en-US" altLang="zh-CN" sz="2400" b="1" dirty="0"/>
              <a:t>D</a:t>
            </a:r>
            <a:r>
              <a:rPr lang="en-US" altLang="zh-CN" sz="2400" dirty="0"/>
              <a:t> </a:t>
            </a:r>
            <a:r>
              <a:rPr lang="en-US" altLang="zh-CN" sz="2400" b="1" dirty="0">
                <a:solidFill>
                  <a:srgbClr val="FF0000"/>
                </a:solidFill>
              </a:rPr>
              <a:t>+2</a:t>
            </a:r>
            <a:r>
              <a:rPr lang="en-US" altLang="zh-CN" sz="2400" dirty="0"/>
              <a:t>) </a:t>
            </a:r>
            <a:r>
              <a:rPr lang="en-US" altLang="zh-CN" sz="2400" b="1" dirty="0"/>
              <a:t>E</a:t>
            </a:r>
            <a:r>
              <a:rPr lang="en-US" altLang="zh-CN" sz="2400" dirty="0"/>
              <a:t> )</a:t>
            </a:r>
            <a:endParaRPr lang="en-US" altLang="zh-CN" sz="2400" b="1" dirty="0"/>
          </a:p>
        </p:txBody>
      </p:sp>
      <p:sp>
        <p:nvSpPr>
          <p:cNvPr id="17" name="TextBox 16"/>
          <p:cNvSpPr txBox="1"/>
          <p:nvPr/>
        </p:nvSpPr>
        <p:spPr>
          <a:xfrm>
            <a:off x="6312025" y="5478324"/>
            <a:ext cx="2927725" cy="830997"/>
          </a:xfrm>
          <a:prstGeom prst="rect">
            <a:avLst/>
          </a:prstGeom>
          <a:noFill/>
        </p:spPr>
        <p:txBody>
          <a:bodyPr wrap="none" rtlCol="0">
            <a:spAutoFit/>
          </a:bodyPr>
          <a:lstStyle/>
          <a:p>
            <a:pPr>
              <a:tabLst>
                <a:tab pos="273050" algn="l"/>
                <a:tab pos="534988" algn="l"/>
              </a:tabLst>
            </a:pPr>
            <a:r>
              <a:rPr lang="en-US" altLang="zh-CN" sz="2400" b="1" dirty="0"/>
              <a:t>B	= 	F * 2</a:t>
            </a:r>
          </a:p>
          <a:p>
            <a:pPr>
              <a:tabLst>
                <a:tab pos="273050" algn="l"/>
                <a:tab pos="534988" algn="l"/>
              </a:tabLst>
            </a:pPr>
            <a:r>
              <a:rPr lang="en-US" altLang="zh-CN" sz="2400" b="1" dirty="0"/>
              <a:t>	= 	</a:t>
            </a:r>
            <a:r>
              <a:rPr lang="en-US" altLang="zh-CN" sz="2400" dirty="0"/>
              <a:t>(</a:t>
            </a:r>
            <a:r>
              <a:rPr lang="en-US" altLang="zh-CN" sz="2400" i="1" u="sng" dirty="0"/>
              <a:t>G*</a:t>
            </a:r>
            <a:r>
              <a:rPr lang="en-US" altLang="zh-CN" sz="2400" dirty="0"/>
              <a:t> (</a:t>
            </a:r>
            <a:r>
              <a:rPr lang="en-US" altLang="zh-CN" sz="2400" i="1" u="sng" dirty="0" err="1"/>
              <a:t>Gmf</a:t>
            </a:r>
            <a:r>
              <a:rPr lang="en-US" altLang="zh-CN" sz="2400" dirty="0"/>
              <a:t> </a:t>
            </a:r>
            <a:r>
              <a:rPr lang="en-US" altLang="zh-CN" sz="2400" b="1" dirty="0"/>
              <a:t>F</a:t>
            </a:r>
            <a:r>
              <a:rPr lang="en-US" altLang="zh-CN" sz="2400" dirty="0"/>
              <a:t> </a:t>
            </a:r>
            <a:r>
              <a:rPr lang="en-US" altLang="zh-CN" sz="2400" b="1" dirty="0">
                <a:solidFill>
                  <a:srgbClr val="FF0000"/>
                </a:solidFill>
              </a:rPr>
              <a:t>+0</a:t>
            </a:r>
            <a:r>
              <a:rPr lang="en-US" altLang="zh-CN" sz="2400" dirty="0"/>
              <a:t>) </a:t>
            </a:r>
            <a:r>
              <a:rPr lang="en-US" altLang="zh-CN" sz="2400" b="1" dirty="0"/>
              <a:t>2</a:t>
            </a:r>
            <a:r>
              <a:rPr lang="en-US" altLang="zh-CN" sz="2400" dirty="0"/>
              <a:t> )</a:t>
            </a:r>
            <a:endParaRPr lang="en-US" altLang="zh-CN" sz="2400" b="1" dirty="0"/>
          </a:p>
        </p:txBody>
      </p:sp>
    </p:spTree>
    <p:extLst>
      <p:ext uri="{BB962C8B-B14F-4D97-AF65-F5344CB8AC3E}">
        <p14:creationId xmlns:p14="http://schemas.microsoft.com/office/powerpoint/2010/main" val="199661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Encode</a:t>
            </a:r>
            <a:r>
              <a:rPr lang="zh-CN" altLang="en-US" dirty="0"/>
              <a:t> </a:t>
            </a:r>
            <a:r>
              <a:rPr lang="en-US" altLang="zh-CN" dirty="0"/>
              <a:t>Music</a:t>
            </a:r>
            <a:r>
              <a:rPr lang="zh-CN" altLang="en-US" dirty="0"/>
              <a:t> </a:t>
            </a:r>
            <a:r>
              <a:rPr lang="en-US" altLang="zh-CN" dirty="0"/>
              <a:t>with</a:t>
            </a:r>
            <a:r>
              <a:rPr lang="zh-CN" altLang="en-US" dirty="0"/>
              <a:t> </a:t>
            </a:r>
            <a:r>
              <a:rPr lang="en-US" altLang="zh-CN" dirty="0"/>
              <a:t>Chunk</a:t>
            </a:r>
            <a:r>
              <a:rPr lang="zh-CN" altLang="en-US" dirty="0"/>
              <a:t> </a:t>
            </a:r>
            <a:r>
              <a:rPr lang="en-US" altLang="zh-CN" dirty="0"/>
              <a:t>and</a:t>
            </a:r>
            <a:r>
              <a:rPr lang="zh-CN" altLang="en-US" dirty="0"/>
              <a:t> </a:t>
            </a:r>
            <a:r>
              <a:rPr lang="en-US" altLang="zh-CN" dirty="0"/>
              <a:t>Linkage</a:t>
            </a:r>
            <a:endParaRPr lang="zh-CN" altLang="en-US" dirty="0"/>
          </a:p>
        </p:txBody>
      </p:sp>
      <p:pic>
        <p:nvPicPr>
          <p:cNvPr id="4" name="内容占位符 3" descr="fig2.bmp"/>
          <p:cNvPicPr>
            <a:picLocks noChangeAspect="1"/>
          </p:cNvPicPr>
          <p:nvPr/>
        </p:nvPicPr>
        <p:blipFill>
          <a:blip r:embed="rId3" cstate="print"/>
          <a:stretch>
            <a:fillRect/>
          </a:stretch>
        </p:blipFill>
        <p:spPr>
          <a:xfrm>
            <a:off x="1970857" y="1210344"/>
            <a:ext cx="8229599" cy="2650705"/>
          </a:xfrm>
          <a:prstGeom prst="rect">
            <a:avLst/>
          </a:prstGeom>
          <a:effectLst>
            <a:outerShdw blurRad="50800" dist="38100" dir="2700000" algn="tl" rotWithShape="0">
              <a:prstClr val="black">
                <a:alpha val="40000"/>
              </a:prstClr>
            </a:outerShdw>
          </a:effectLst>
        </p:spPr>
      </p:pic>
      <p:grpSp>
        <p:nvGrpSpPr>
          <p:cNvPr id="3" name="组合 55"/>
          <p:cNvGrpSpPr/>
          <p:nvPr/>
        </p:nvGrpSpPr>
        <p:grpSpPr>
          <a:xfrm>
            <a:off x="2279576" y="4293096"/>
            <a:ext cx="3214848" cy="576064"/>
            <a:chOff x="1873084" y="6165304"/>
            <a:chExt cx="3214848" cy="576064"/>
          </a:xfrm>
        </p:grpSpPr>
        <p:pic>
          <p:nvPicPr>
            <p:cNvPr id="7" name="Picture 2" descr="C:\Users\osbertngok\Desktop\presen\presen\atm4-1.png"/>
            <p:cNvPicPr>
              <a:picLocks noChangeAspect="1" noChangeArrowheads="1"/>
            </p:cNvPicPr>
            <p:nvPr/>
          </p:nvPicPr>
          <p:blipFill>
            <a:blip r:embed="rId4" cstate="print"/>
            <a:srcRect/>
            <a:stretch>
              <a:fillRect/>
            </a:stretch>
          </p:blipFill>
          <p:spPr bwMode="auto">
            <a:xfrm>
              <a:off x="2233124" y="6165304"/>
              <a:ext cx="734776" cy="576064"/>
            </a:xfrm>
            <a:prstGeom prst="rect">
              <a:avLst/>
            </a:prstGeom>
            <a:noFill/>
          </p:spPr>
        </p:pic>
        <p:pic>
          <p:nvPicPr>
            <p:cNvPr id="8" name="Picture 3" descr="C:\Users\osbertngok\Desktop\presen\presen\atm4-5.png"/>
            <p:cNvPicPr>
              <a:picLocks noChangeAspect="1" noChangeArrowheads="1"/>
            </p:cNvPicPr>
            <p:nvPr/>
          </p:nvPicPr>
          <p:blipFill>
            <a:blip r:embed="rId5" cstate="print"/>
            <a:srcRect/>
            <a:stretch>
              <a:fillRect/>
            </a:stretch>
          </p:blipFill>
          <p:spPr bwMode="auto">
            <a:xfrm>
              <a:off x="3483057" y="6237312"/>
              <a:ext cx="512879" cy="472082"/>
            </a:xfrm>
            <a:prstGeom prst="rect">
              <a:avLst/>
            </a:prstGeom>
            <a:noFill/>
          </p:spPr>
        </p:pic>
        <p:sp>
          <p:nvSpPr>
            <p:cNvPr id="9" name="TextBox 8"/>
            <p:cNvSpPr txBox="1"/>
            <p:nvPr/>
          </p:nvSpPr>
          <p:spPr>
            <a:xfrm>
              <a:off x="1873084" y="6228020"/>
              <a:ext cx="394660" cy="369332"/>
            </a:xfrm>
            <a:prstGeom prst="rect">
              <a:avLst/>
            </a:prstGeom>
            <a:noFill/>
          </p:spPr>
          <p:txBody>
            <a:bodyPr wrap="none" rtlCol="0">
              <a:spAutoFit/>
            </a:bodyPr>
            <a:lstStyle/>
            <a:p>
              <a:r>
                <a:rPr lang="en-US" altLang="zh-CN" b="1" dirty="0"/>
                <a:t>D:</a:t>
              </a:r>
              <a:endParaRPr lang="zh-CN" altLang="en-US" b="1" dirty="0"/>
            </a:p>
          </p:txBody>
        </p:sp>
        <p:sp>
          <p:nvSpPr>
            <p:cNvPr id="10" name="TextBox 9"/>
            <p:cNvSpPr txBox="1"/>
            <p:nvPr/>
          </p:nvSpPr>
          <p:spPr>
            <a:xfrm>
              <a:off x="3131840" y="6237312"/>
              <a:ext cx="360996" cy="369332"/>
            </a:xfrm>
            <a:prstGeom prst="rect">
              <a:avLst/>
            </a:prstGeom>
            <a:noFill/>
          </p:spPr>
          <p:txBody>
            <a:bodyPr wrap="none" rtlCol="0">
              <a:spAutoFit/>
            </a:bodyPr>
            <a:lstStyle/>
            <a:p>
              <a:r>
                <a:rPr lang="en-US" altLang="zh-CN" b="1" dirty="0"/>
                <a:t>E:</a:t>
              </a:r>
              <a:endParaRPr lang="zh-CN" altLang="en-US" b="1" dirty="0"/>
            </a:p>
          </p:txBody>
        </p:sp>
        <p:sp>
          <p:nvSpPr>
            <p:cNvPr id="11" name="TextBox 10"/>
            <p:cNvSpPr txBox="1"/>
            <p:nvPr/>
          </p:nvSpPr>
          <p:spPr>
            <a:xfrm>
              <a:off x="4073400" y="6237312"/>
              <a:ext cx="354584" cy="369332"/>
            </a:xfrm>
            <a:prstGeom prst="rect">
              <a:avLst/>
            </a:prstGeom>
            <a:noFill/>
          </p:spPr>
          <p:txBody>
            <a:bodyPr wrap="none" rtlCol="0">
              <a:spAutoFit/>
            </a:bodyPr>
            <a:lstStyle/>
            <a:p>
              <a:r>
                <a:rPr lang="en-US" altLang="zh-CN" b="1" dirty="0"/>
                <a:t>F:</a:t>
              </a:r>
              <a:endParaRPr lang="zh-CN" altLang="en-US" b="1" dirty="0"/>
            </a:p>
          </p:txBody>
        </p:sp>
        <p:pic>
          <p:nvPicPr>
            <p:cNvPr id="12" name="Picture 4" descr="C:\Users\osbertngok\Desktop\presen\presen\atm4-6.png"/>
            <p:cNvPicPr>
              <a:picLocks noChangeAspect="1" noChangeArrowheads="1"/>
            </p:cNvPicPr>
            <p:nvPr/>
          </p:nvPicPr>
          <p:blipFill>
            <a:blip r:embed="rId6" cstate="print"/>
            <a:srcRect/>
            <a:stretch>
              <a:fillRect/>
            </a:stretch>
          </p:blipFill>
          <p:spPr bwMode="auto">
            <a:xfrm>
              <a:off x="4439860" y="6237312"/>
              <a:ext cx="648072" cy="465283"/>
            </a:xfrm>
            <a:prstGeom prst="rect">
              <a:avLst/>
            </a:prstGeom>
            <a:noFill/>
          </p:spPr>
        </p:pic>
      </p:grpSp>
      <p:sp>
        <p:nvSpPr>
          <p:cNvPr id="16" name="TextBox 15"/>
          <p:cNvSpPr txBox="1"/>
          <p:nvPr/>
        </p:nvSpPr>
        <p:spPr>
          <a:xfrm>
            <a:off x="5735960" y="4437112"/>
            <a:ext cx="5184576" cy="1938992"/>
          </a:xfrm>
          <a:prstGeom prst="rect">
            <a:avLst/>
          </a:prstGeom>
          <a:noFill/>
        </p:spPr>
        <p:txBody>
          <a:bodyPr wrap="square" rtlCol="0">
            <a:spAutoFit/>
          </a:bodyPr>
          <a:lstStyle/>
          <a:p>
            <a:pPr>
              <a:tabLst>
                <a:tab pos="903288" algn="l"/>
                <a:tab pos="1163638" algn="l"/>
              </a:tabLst>
            </a:pPr>
            <a:r>
              <a:rPr lang="en-US" altLang="zh-CN" sz="2400" b="1" dirty="0"/>
              <a:t>Segment	= A * 3  +  B</a:t>
            </a:r>
          </a:p>
          <a:p>
            <a:pPr>
              <a:tabLst>
                <a:tab pos="903288" algn="l"/>
                <a:tab pos="1163638" algn="l"/>
              </a:tabLst>
            </a:pPr>
            <a:r>
              <a:rPr lang="en-US" altLang="zh-CN" sz="2400" b="1" dirty="0"/>
              <a:t>	=	</a:t>
            </a:r>
            <a:r>
              <a:rPr lang="en-US" altLang="zh-CN" sz="2400" dirty="0"/>
              <a:t>(</a:t>
            </a:r>
            <a:r>
              <a:rPr lang="en-US" altLang="zh-CN" sz="2400" i="1" u="sng" dirty="0"/>
              <a:t>G+</a:t>
            </a:r>
            <a:r>
              <a:rPr lang="en-US" altLang="zh-CN" sz="2400" dirty="0"/>
              <a:t> (</a:t>
            </a:r>
            <a:r>
              <a:rPr lang="en-US" altLang="zh-CN" sz="2400" i="1" u="sng" dirty="0" err="1"/>
              <a:t>Gml</a:t>
            </a:r>
            <a:r>
              <a:rPr lang="en-US" altLang="zh-CN" sz="2400" dirty="0"/>
              <a:t> </a:t>
            </a:r>
          </a:p>
          <a:p>
            <a:pPr>
              <a:tabLst>
                <a:tab pos="903288" algn="l"/>
                <a:tab pos="1163638" algn="l"/>
                <a:tab pos="1436688" algn="l"/>
                <a:tab pos="1698625" algn="l"/>
              </a:tabLst>
            </a:pPr>
            <a:r>
              <a:rPr lang="en-US" altLang="zh-CN" sz="2400" dirty="0"/>
              <a:t>					(</a:t>
            </a:r>
            <a:r>
              <a:rPr lang="en-US" altLang="zh-CN" sz="2400" i="1" u="sng" dirty="0" err="1"/>
              <a:t>Gdx</a:t>
            </a:r>
            <a:r>
              <a:rPr lang="en-US" altLang="zh-CN" sz="2400" i="1" dirty="0"/>
              <a:t> </a:t>
            </a:r>
            <a:r>
              <a:rPr lang="en-US" altLang="zh-CN" sz="2400" dirty="0"/>
              <a:t>(</a:t>
            </a:r>
            <a:r>
              <a:rPr lang="en-US" altLang="zh-CN" sz="2400" i="1" u="sng" dirty="0"/>
              <a:t>G*</a:t>
            </a:r>
            <a:r>
              <a:rPr lang="en-US" altLang="zh-CN" sz="2400" dirty="0"/>
              <a:t> (</a:t>
            </a:r>
            <a:r>
              <a:rPr lang="en-US" altLang="zh-CN" sz="2400" i="1" u="sng" dirty="0" err="1"/>
              <a:t>Gml</a:t>
            </a:r>
            <a:r>
              <a:rPr lang="en-US" altLang="zh-CN" sz="2400" dirty="0"/>
              <a:t> </a:t>
            </a:r>
            <a:r>
              <a:rPr lang="en-US" altLang="zh-CN" sz="2400" b="1" dirty="0"/>
              <a:t>A</a:t>
            </a:r>
            <a:r>
              <a:rPr lang="en-US" altLang="zh-CN" sz="2400" dirty="0"/>
              <a:t> </a:t>
            </a:r>
            <a:r>
              <a:rPr lang="en-US" altLang="zh-CN" sz="2400" b="1" dirty="0">
                <a:solidFill>
                  <a:srgbClr val="FF6600"/>
                </a:solidFill>
              </a:rPr>
              <a:t>+1</a:t>
            </a:r>
            <a:r>
              <a:rPr lang="en-US" altLang="zh-CN" sz="2400" dirty="0"/>
              <a:t>) </a:t>
            </a:r>
            <a:r>
              <a:rPr lang="en-US" altLang="zh-CN" sz="2400" b="1" dirty="0"/>
              <a:t>3</a:t>
            </a:r>
            <a:r>
              <a:rPr lang="en-US" altLang="zh-CN" sz="2400" dirty="0"/>
              <a:t>) )</a:t>
            </a:r>
          </a:p>
          <a:p>
            <a:pPr>
              <a:tabLst>
                <a:tab pos="903288" algn="l"/>
                <a:tab pos="1163638" algn="l"/>
                <a:tab pos="1436688" algn="l"/>
                <a:tab pos="1698625" algn="l"/>
              </a:tabLst>
            </a:pPr>
            <a:r>
              <a:rPr lang="en-US" altLang="zh-CN" sz="2400" b="1" dirty="0"/>
              <a:t>					</a:t>
            </a:r>
            <a:r>
              <a:rPr lang="en-US" altLang="zh-CN" sz="2400" b="1" dirty="0">
                <a:solidFill>
                  <a:srgbClr val="FF6600"/>
                </a:solidFill>
              </a:rPr>
              <a:t> –1</a:t>
            </a:r>
            <a:r>
              <a:rPr lang="en-US" altLang="zh-CN" sz="2400" dirty="0"/>
              <a:t>)</a:t>
            </a:r>
          </a:p>
          <a:p>
            <a:pPr>
              <a:tabLst>
                <a:tab pos="903288" algn="l"/>
                <a:tab pos="1163638" algn="l"/>
                <a:tab pos="1436688" algn="l"/>
                <a:tab pos="1698625" algn="l"/>
              </a:tabLst>
            </a:pPr>
            <a:r>
              <a:rPr lang="en-US" altLang="zh-CN" sz="2400" b="1" dirty="0"/>
              <a:t>		  B </a:t>
            </a:r>
            <a:r>
              <a:rPr lang="en-US" altLang="zh-CN" sz="2400" dirty="0"/>
              <a:t>)</a:t>
            </a:r>
            <a:endParaRPr lang="en-US" altLang="zh-CN" sz="2400" b="1" dirty="0">
              <a:solidFill>
                <a:srgbClr val="FF9900"/>
              </a:solidFill>
            </a:endParaRPr>
          </a:p>
        </p:txBody>
      </p:sp>
    </p:spTree>
    <p:extLst>
      <p:ext uri="{BB962C8B-B14F-4D97-AF65-F5344CB8AC3E}">
        <p14:creationId xmlns:p14="http://schemas.microsoft.com/office/powerpoint/2010/main" val="57814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a:t>
            </a:r>
            <a:r>
              <a:rPr lang="zh-CN" altLang="en-US" dirty="0" smtClean="0"/>
              <a:t> </a:t>
            </a:r>
            <a:r>
              <a:rPr lang="en-US" altLang="zh-CN" dirty="0" smtClean="0"/>
              <a:t>Genetic</a:t>
            </a:r>
            <a:r>
              <a:rPr lang="zh-CN" altLang="en-US" dirty="0" smtClean="0"/>
              <a:t> </a:t>
            </a:r>
            <a:r>
              <a:rPr lang="en-US" altLang="zh-CN" dirty="0" smtClean="0"/>
              <a:t>Algorithm?</a:t>
            </a:r>
            <a:endParaRPr lang="en-US" dirty="0"/>
          </a:p>
        </p:txBody>
      </p:sp>
      <p:sp>
        <p:nvSpPr>
          <p:cNvPr id="3" name="Content Placeholder 2"/>
          <p:cNvSpPr>
            <a:spLocks noGrp="1"/>
          </p:cNvSpPr>
          <p:nvPr>
            <p:ph idx="1"/>
          </p:nvPr>
        </p:nvSpPr>
        <p:spPr/>
        <p:txBody>
          <a:bodyPr/>
          <a:lstStyle/>
          <a:p>
            <a:pPr>
              <a:spcAft>
                <a:spcPts val="1200"/>
              </a:spcAft>
              <a:buBlip>
                <a:blip r:embed="rId2"/>
              </a:buBlip>
            </a:pPr>
            <a:r>
              <a:rPr lang="en-US" altLang="zh-CN" dirty="0"/>
              <a:t>Search space too large</a:t>
            </a:r>
            <a:endParaRPr lang="en-US" altLang="zh-CN" baseline="30000" dirty="0"/>
          </a:p>
          <a:p>
            <a:pPr lvl="1">
              <a:spcAft>
                <a:spcPts val="1200"/>
              </a:spcAft>
              <a:buBlip>
                <a:blip r:embed="rId3"/>
              </a:buBlip>
            </a:pPr>
            <a:r>
              <a:rPr lang="en-US" altLang="zh-CN" dirty="0"/>
              <a:t>3.7 ×10</a:t>
            </a:r>
            <a:r>
              <a:rPr lang="en-US" altLang="zh-CN" baseline="30000" dirty="0"/>
              <a:t>14</a:t>
            </a:r>
            <a:r>
              <a:rPr lang="en-US" altLang="zh-CN" dirty="0">
                <a:solidFill>
                  <a:prstClr val="black"/>
                </a:solidFill>
              </a:rPr>
              <a:t> possibilities for each segment</a:t>
            </a:r>
            <a:endParaRPr lang="en-US" altLang="zh-CN" dirty="0"/>
          </a:p>
          <a:p>
            <a:pPr>
              <a:spcAft>
                <a:spcPts val="1200"/>
              </a:spcAft>
              <a:buBlip>
                <a:blip r:embed="rId2"/>
              </a:buBlip>
            </a:pPr>
            <a:r>
              <a:rPr lang="en-US" altLang="zh-CN" dirty="0"/>
              <a:t>Rules too complicated</a:t>
            </a:r>
          </a:p>
          <a:p>
            <a:pPr>
              <a:spcAft>
                <a:spcPts val="1200"/>
              </a:spcAft>
              <a:buBlip>
                <a:blip r:embed="rId2"/>
              </a:buBlip>
            </a:pPr>
            <a:r>
              <a:rPr lang="en-US" altLang="zh-CN" dirty="0"/>
              <a:t>Does not require optimal solution</a:t>
            </a:r>
          </a:p>
          <a:p>
            <a:pPr>
              <a:spcAft>
                <a:spcPts val="1200"/>
              </a:spcAft>
              <a:buBlip>
                <a:blip r:embed="rId2"/>
              </a:buBlip>
            </a:pPr>
            <a:r>
              <a:rPr lang="en-US" altLang="zh-CN" dirty="0"/>
              <a:t>Time insensitive: offline </a:t>
            </a:r>
            <a:r>
              <a:rPr lang="en-US" altLang="zh-CN" dirty="0" smtClean="0"/>
              <a:t>application</a:t>
            </a:r>
            <a:endParaRPr lang="en-US" altLang="zh-CN" dirty="0"/>
          </a:p>
        </p:txBody>
      </p:sp>
    </p:spTree>
    <p:extLst>
      <p:ext uri="{BB962C8B-B14F-4D97-AF65-F5344CB8AC3E}">
        <p14:creationId xmlns:p14="http://schemas.microsoft.com/office/powerpoint/2010/main" val="1533388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Look</a:t>
            </a:r>
            <a:r>
              <a:rPr lang="zh-CN" altLang="en-US" dirty="0" smtClean="0"/>
              <a:t> </a:t>
            </a:r>
            <a:r>
              <a:rPr lang="en-US" altLang="zh-CN" dirty="0" smtClean="0"/>
              <a:t>Familiar?</a:t>
            </a:r>
            <a:endParaRPr lang="en-US" dirty="0"/>
          </a:p>
        </p:txBody>
      </p:sp>
      <p:sp>
        <p:nvSpPr>
          <p:cNvPr id="3" name="Content Placeholder 2"/>
          <p:cNvSpPr>
            <a:spLocks noGrp="1"/>
          </p:cNvSpPr>
          <p:nvPr>
            <p:ph idx="1"/>
          </p:nvPr>
        </p:nvSpPr>
        <p:spPr/>
        <p:txBody>
          <a:bodyPr/>
          <a:lstStyle/>
          <a:p>
            <a:endParaRPr lang="en-US"/>
          </a:p>
        </p:txBody>
      </p:sp>
      <p:sp>
        <p:nvSpPr>
          <p:cNvPr id="4" name="AutoShape 8"/>
          <p:cNvSpPr>
            <a:spLocks noChangeArrowheads="1"/>
          </p:cNvSpPr>
          <p:nvPr/>
        </p:nvSpPr>
        <p:spPr bwMode="auto">
          <a:xfrm>
            <a:off x="2880516" y="2182930"/>
            <a:ext cx="2405892" cy="586803"/>
          </a:xfrm>
          <a:prstGeom prst="roundRect">
            <a:avLst>
              <a:gd name="adj" fmla="val 16667"/>
            </a:avLst>
          </a:prstGeom>
          <a:solidFill>
            <a:srgbClr val="FFFFFF"/>
          </a:solidFill>
          <a:ln w="12700">
            <a:solidFill>
              <a:srgbClr val="9BBB59"/>
            </a:solidFill>
            <a:prstDash val="dash"/>
            <a:round/>
            <a:headEnd/>
            <a:tailEnd/>
          </a:ln>
          <a:effectLst/>
        </p:spPr>
        <p:txBody>
          <a:bodyPr vert="horz" wrap="square" lIns="0" tIns="45720" rIns="0" bIns="45720" numCol="1" anchor="ctr" anchorCtr="0" compatLnSpc="1">
            <a:prstTxWarp prst="textNoShape">
              <a:avLst/>
            </a:prstTxWarp>
          </a:bodyPr>
          <a:lstStyle/>
          <a:p>
            <a:pPr marL="0" marR="0" lvl="0" indent="0" algn="ctr" defTabSz="914400" rtl="0" eaLnBrk="1" fontAlgn="base" latinLnBrk="0" hangingPunct="1">
              <a:lnSpc>
                <a:spcPct val="100000"/>
              </a:lnSpc>
              <a:buClrTx/>
              <a:buSzTx/>
              <a:buFontTx/>
              <a:buNone/>
              <a:tabLst/>
            </a:pPr>
            <a:r>
              <a:rPr kumimoji="0" lang="en-US" altLang="zh-CN" sz="3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Requirements</a:t>
            </a:r>
            <a:endParaRPr kumimoji="0" lang="zh-CN" altLang="zh-CN" sz="3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5" name="组合 47"/>
          <p:cNvGrpSpPr/>
          <p:nvPr/>
        </p:nvGrpSpPr>
        <p:grpSpPr>
          <a:xfrm>
            <a:off x="6489353" y="2182930"/>
            <a:ext cx="2405892" cy="1276296"/>
            <a:chOff x="5156501" y="2204864"/>
            <a:chExt cx="2405892" cy="1276296"/>
          </a:xfrm>
        </p:grpSpPr>
        <p:sp>
          <p:nvSpPr>
            <p:cNvPr id="6" name="AutoShape 13"/>
            <p:cNvSpPr>
              <a:spLocks noChangeArrowheads="1"/>
            </p:cNvSpPr>
            <p:nvPr/>
          </p:nvSpPr>
          <p:spPr bwMode="auto">
            <a:xfrm>
              <a:off x="5156501" y="2204864"/>
              <a:ext cx="2405892" cy="586803"/>
            </a:xfrm>
            <a:prstGeom prst="roundRect">
              <a:avLst>
                <a:gd name="adj" fmla="val 16667"/>
              </a:avLst>
            </a:prstGeom>
            <a:solidFill>
              <a:srgbClr val="FFFFFF"/>
            </a:solidFill>
            <a:ln w="12700">
              <a:solidFill>
                <a:srgbClr val="9BBB59"/>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altLang="zh-CN" sz="3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Solution</a:t>
              </a:r>
              <a:endParaRPr kumimoji="0" lang="zh-CN" altLang="zh-CN" sz="3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AutoShape 17"/>
            <p:cNvSpPr>
              <a:spLocks noChangeArrowheads="1"/>
            </p:cNvSpPr>
            <p:nvPr/>
          </p:nvSpPr>
          <p:spPr bwMode="auto">
            <a:xfrm flipV="1">
              <a:off x="6198076" y="2806337"/>
              <a:ext cx="286555" cy="674823"/>
            </a:xfrm>
            <a:prstGeom prst="downArrow">
              <a:avLst>
                <a:gd name="adj1" fmla="val 50000"/>
                <a:gd name="adj2" fmla="val 5887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a:p>
          </p:txBody>
        </p:sp>
        <p:sp>
          <p:nvSpPr>
            <p:cNvPr id="8" name="Rectangle 18"/>
            <p:cNvSpPr>
              <a:spLocks noChangeArrowheads="1"/>
            </p:cNvSpPr>
            <p:nvPr/>
          </p:nvSpPr>
          <p:spPr bwMode="auto">
            <a:xfrm>
              <a:off x="6418127" y="3041058"/>
              <a:ext cx="337412" cy="3520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Y</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grpSp>
        <p:nvGrpSpPr>
          <p:cNvPr id="9" name="组合 45"/>
          <p:cNvGrpSpPr/>
          <p:nvPr/>
        </p:nvGrpSpPr>
        <p:grpSpPr>
          <a:xfrm>
            <a:off x="5433108" y="5014254"/>
            <a:ext cx="3462137" cy="841084"/>
            <a:chOff x="4100256" y="5036188"/>
            <a:chExt cx="3462137" cy="841084"/>
          </a:xfrm>
        </p:grpSpPr>
        <p:sp>
          <p:nvSpPr>
            <p:cNvPr id="10" name="AutoShape 10"/>
            <p:cNvSpPr>
              <a:spLocks noChangeArrowheads="1"/>
            </p:cNvSpPr>
            <p:nvPr/>
          </p:nvSpPr>
          <p:spPr bwMode="auto">
            <a:xfrm>
              <a:off x="5156501" y="5197559"/>
              <a:ext cx="2405892" cy="586803"/>
            </a:xfrm>
            <a:prstGeom prst="roundRect">
              <a:avLst>
                <a:gd name="adj" fmla="val 16667"/>
              </a:avLst>
            </a:prstGeom>
            <a:solidFill>
              <a:srgbClr val="FFFFFF"/>
            </a:solidFill>
            <a:ln w="12700">
              <a:solidFill>
                <a:srgbClr val="9BBB59"/>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altLang="zh-CN" sz="3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Scoreboard</a:t>
              </a:r>
              <a:endParaRPr kumimoji="0" lang="zh-CN" altLang="zh-CN" sz="3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 name="AutoShape 11"/>
            <p:cNvSpPr>
              <a:spLocks noChangeArrowheads="1"/>
            </p:cNvSpPr>
            <p:nvPr/>
          </p:nvSpPr>
          <p:spPr bwMode="auto">
            <a:xfrm>
              <a:off x="4129596" y="5373600"/>
              <a:ext cx="924214" cy="264061"/>
            </a:xfrm>
            <a:prstGeom prst="rightArrow">
              <a:avLst>
                <a:gd name="adj1" fmla="val 50000"/>
                <a:gd name="adj2" fmla="val 875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12"/>
            <p:cNvSpPr>
              <a:spLocks noChangeArrowheads="1"/>
            </p:cNvSpPr>
            <p:nvPr/>
          </p:nvSpPr>
          <p:spPr bwMode="auto">
            <a:xfrm>
              <a:off x="4144266" y="5036188"/>
              <a:ext cx="1003797" cy="3520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altLang="zh-CN" sz="2000" b="1" i="0" u="none" strike="noStrike" cap="none" normalizeH="0" baseline="0" dirty="0" smtClean="0">
                  <a:ln>
                    <a:noFill/>
                  </a:ln>
                  <a:solidFill>
                    <a:schemeClr val="accent1"/>
                  </a:solidFill>
                  <a:effectLst/>
                  <a:latin typeface="Calibri" pitchFamily="34" charset="0"/>
                  <a:ea typeface="宋体" pitchFamily="2" charset="-122"/>
                  <a:cs typeface="宋体" pitchFamily="2" charset="-122"/>
                </a:rPr>
                <a:t>Evaluator</a:t>
              </a:r>
              <a:endParaRPr kumimoji="0" lang="zh-CN" altLang="zh-CN" sz="2000" b="1" i="0" u="none" strike="noStrike" cap="none" normalizeH="0" baseline="0" dirty="0" smtClean="0">
                <a:ln>
                  <a:noFill/>
                </a:ln>
                <a:solidFill>
                  <a:schemeClr val="accent1"/>
                </a:solidFill>
                <a:effectLst/>
                <a:latin typeface="Arial" pitchFamily="34" charset="0"/>
                <a:ea typeface="宋体" pitchFamily="2" charset="-122"/>
                <a:cs typeface="宋体" pitchFamily="2" charset="-122"/>
              </a:endParaRPr>
            </a:p>
          </p:txBody>
        </p:sp>
        <p:sp>
          <p:nvSpPr>
            <p:cNvPr id="13" name="Rectangle 20"/>
            <p:cNvSpPr>
              <a:spLocks noChangeArrowheads="1"/>
            </p:cNvSpPr>
            <p:nvPr/>
          </p:nvSpPr>
          <p:spPr bwMode="auto">
            <a:xfrm>
              <a:off x="4100256" y="5525190"/>
              <a:ext cx="836194" cy="3520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Sort</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grpSp>
        <p:nvGrpSpPr>
          <p:cNvPr id="14" name="组合 46"/>
          <p:cNvGrpSpPr/>
          <p:nvPr/>
        </p:nvGrpSpPr>
        <p:grpSpPr>
          <a:xfrm>
            <a:off x="5374428" y="3473896"/>
            <a:ext cx="3554760" cy="1657719"/>
            <a:chOff x="4041576" y="3495830"/>
            <a:chExt cx="3554760" cy="1657719"/>
          </a:xfrm>
        </p:grpSpPr>
        <p:sp>
          <p:nvSpPr>
            <p:cNvPr id="15" name="AutoShape 14"/>
            <p:cNvSpPr>
              <a:spLocks noChangeArrowheads="1"/>
            </p:cNvSpPr>
            <p:nvPr/>
          </p:nvSpPr>
          <p:spPr bwMode="auto">
            <a:xfrm>
              <a:off x="5523253" y="3495830"/>
              <a:ext cx="1628378" cy="1085585"/>
            </a:xfrm>
            <a:prstGeom prst="flowChartDecision">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Criteria Reached?</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 name="AutoShape 15"/>
            <p:cNvSpPr>
              <a:spLocks noChangeArrowheads="1"/>
            </p:cNvSpPr>
            <p:nvPr/>
          </p:nvSpPr>
          <p:spPr bwMode="auto">
            <a:xfrm flipV="1">
              <a:off x="6198076" y="4596086"/>
              <a:ext cx="286555" cy="557463"/>
            </a:xfrm>
            <a:prstGeom prst="downArrow">
              <a:avLst>
                <a:gd name="adj1" fmla="val 50000"/>
                <a:gd name="adj2" fmla="val 48635"/>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a:p>
          </p:txBody>
        </p:sp>
        <p:sp>
          <p:nvSpPr>
            <p:cNvPr id="17" name="AutoShape 16"/>
            <p:cNvSpPr>
              <a:spLocks noChangeArrowheads="1"/>
            </p:cNvSpPr>
            <p:nvPr/>
          </p:nvSpPr>
          <p:spPr bwMode="auto">
            <a:xfrm flipH="1">
              <a:off x="4041576" y="3906592"/>
              <a:ext cx="1422997" cy="264061"/>
            </a:xfrm>
            <a:prstGeom prst="rightArrow">
              <a:avLst>
                <a:gd name="adj1" fmla="val 50000"/>
                <a:gd name="adj2" fmla="val 134722"/>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Rectangle 19"/>
            <p:cNvSpPr>
              <a:spLocks noChangeArrowheads="1"/>
            </p:cNvSpPr>
            <p:nvPr/>
          </p:nvSpPr>
          <p:spPr bwMode="auto">
            <a:xfrm>
              <a:off x="5347212" y="3642531"/>
              <a:ext cx="337412" cy="3520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N</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9" name="Rectangle 21"/>
            <p:cNvSpPr>
              <a:spLocks noChangeArrowheads="1"/>
            </p:cNvSpPr>
            <p:nvPr/>
          </p:nvSpPr>
          <p:spPr bwMode="auto">
            <a:xfrm>
              <a:off x="6462138" y="4713446"/>
              <a:ext cx="1134198" cy="3520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Select Best </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grpSp>
        <p:nvGrpSpPr>
          <p:cNvPr id="20" name="组合 42"/>
          <p:cNvGrpSpPr/>
          <p:nvPr/>
        </p:nvGrpSpPr>
        <p:grpSpPr>
          <a:xfrm>
            <a:off x="2880516" y="2758994"/>
            <a:ext cx="2664084" cy="1521756"/>
            <a:chOff x="1547664" y="2780928"/>
            <a:chExt cx="2664084" cy="1521756"/>
          </a:xfrm>
        </p:grpSpPr>
        <p:sp>
          <p:nvSpPr>
            <p:cNvPr id="21" name="AutoShape 3"/>
            <p:cNvSpPr>
              <a:spLocks noChangeArrowheads="1"/>
            </p:cNvSpPr>
            <p:nvPr/>
          </p:nvSpPr>
          <p:spPr bwMode="auto">
            <a:xfrm>
              <a:off x="1547664" y="3715881"/>
              <a:ext cx="2405892" cy="586803"/>
            </a:xfrm>
            <a:prstGeom prst="roundRect">
              <a:avLst>
                <a:gd name="adj" fmla="val 16667"/>
              </a:avLst>
            </a:prstGeom>
            <a:solidFill>
              <a:srgbClr val="FFFFFF"/>
            </a:solidFill>
            <a:ln w="12700">
              <a:solidFill>
                <a:srgbClr val="9BBB59"/>
              </a:solidFill>
              <a:prstDash val="dash"/>
              <a:round/>
              <a:headEnd/>
              <a:tailEnd/>
            </a:ln>
            <a:effectLst/>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altLang="zh-CN" sz="3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Candidates</a:t>
              </a:r>
              <a:endParaRPr kumimoji="0" lang="zh-CN" altLang="zh-CN" sz="3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2" name="Rectangle 7"/>
            <p:cNvSpPr>
              <a:spLocks noChangeArrowheads="1"/>
            </p:cNvSpPr>
            <p:nvPr/>
          </p:nvSpPr>
          <p:spPr bwMode="auto">
            <a:xfrm>
              <a:off x="2882640" y="3026388"/>
              <a:ext cx="1329108" cy="3520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altLang="zh-CN" sz="2000" b="1" i="0" u="none" strike="noStrike" cap="none" normalizeH="0" baseline="0" dirty="0" smtClean="0">
                  <a:ln>
                    <a:noFill/>
                  </a:ln>
                  <a:solidFill>
                    <a:schemeClr val="accent1"/>
                  </a:solidFill>
                  <a:effectLst/>
                  <a:latin typeface="Calibri" pitchFamily="34" charset="0"/>
                  <a:ea typeface="宋体" pitchFamily="2" charset="-122"/>
                  <a:cs typeface="宋体" pitchFamily="2" charset="-122"/>
                </a:rPr>
                <a:t>Generator</a:t>
              </a:r>
              <a:endParaRPr kumimoji="0" lang="zh-CN" altLang="zh-CN" sz="2000" b="1" i="0" u="none" strike="noStrike" cap="none" normalizeH="0" baseline="0" dirty="0" smtClean="0">
                <a:ln>
                  <a:noFill/>
                </a:ln>
                <a:solidFill>
                  <a:schemeClr val="accent1"/>
                </a:solidFill>
                <a:effectLst/>
                <a:latin typeface="Arial" pitchFamily="34" charset="0"/>
                <a:ea typeface="宋体" pitchFamily="2" charset="-122"/>
                <a:cs typeface="宋体" pitchFamily="2" charset="-122"/>
              </a:endParaRPr>
            </a:p>
          </p:txBody>
        </p:sp>
        <p:sp>
          <p:nvSpPr>
            <p:cNvPr id="23" name="AutoShape 9"/>
            <p:cNvSpPr>
              <a:spLocks noChangeArrowheads="1"/>
            </p:cNvSpPr>
            <p:nvPr/>
          </p:nvSpPr>
          <p:spPr bwMode="auto">
            <a:xfrm>
              <a:off x="2596085" y="2923698"/>
              <a:ext cx="286555" cy="689493"/>
            </a:xfrm>
            <a:prstGeom prst="downArrow">
              <a:avLst>
                <a:gd name="adj1" fmla="val 50000"/>
                <a:gd name="adj2" fmla="val 6015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a:p>
          </p:txBody>
        </p:sp>
        <p:sp>
          <p:nvSpPr>
            <p:cNvPr id="24" name="TextBox 23"/>
            <p:cNvSpPr txBox="1"/>
            <p:nvPr/>
          </p:nvSpPr>
          <p:spPr>
            <a:xfrm>
              <a:off x="2326098" y="2780928"/>
              <a:ext cx="301686" cy="369332"/>
            </a:xfrm>
            <a:prstGeom prst="rect">
              <a:avLst/>
            </a:prstGeom>
            <a:noFill/>
          </p:spPr>
          <p:txBody>
            <a:bodyPr wrap="none" rtlCol="0">
              <a:spAutoFit/>
            </a:bodyPr>
            <a:lstStyle/>
            <a:p>
              <a:r>
                <a:rPr lang="en-US" altLang="zh-CN" dirty="0" smtClean="0"/>
                <a:t>1</a:t>
              </a:r>
              <a:endParaRPr lang="zh-CN" altLang="en-US" dirty="0"/>
            </a:p>
          </p:txBody>
        </p:sp>
        <p:sp>
          <p:nvSpPr>
            <p:cNvPr id="25" name="TextBox 24"/>
            <p:cNvSpPr txBox="1"/>
            <p:nvPr/>
          </p:nvSpPr>
          <p:spPr>
            <a:xfrm>
              <a:off x="2092060" y="3284984"/>
              <a:ext cx="535724" cy="369332"/>
            </a:xfrm>
            <a:prstGeom prst="rect">
              <a:avLst/>
            </a:prstGeom>
            <a:noFill/>
          </p:spPr>
          <p:txBody>
            <a:bodyPr wrap="none" rtlCol="0">
              <a:spAutoFit/>
            </a:bodyPr>
            <a:lstStyle/>
            <a:p>
              <a:r>
                <a:rPr lang="en-US" altLang="zh-CN" dirty="0" smtClean="0"/>
                <a:t>100</a:t>
              </a:r>
              <a:endParaRPr lang="zh-CN" altLang="en-US" dirty="0"/>
            </a:p>
          </p:txBody>
        </p:sp>
      </p:grpSp>
      <p:grpSp>
        <p:nvGrpSpPr>
          <p:cNvPr id="26" name="组合 44"/>
          <p:cNvGrpSpPr/>
          <p:nvPr/>
        </p:nvGrpSpPr>
        <p:grpSpPr>
          <a:xfrm>
            <a:off x="2880516" y="4261870"/>
            <a:ext cx="2448272" cy="1485888"/>
            <a:chOff x="1547664" y="4283804"/>
            <a:chExt cx="2448272" cy="1485888"/>
          </a:xfrm>
        </p:grpSpPr>
        <p:sp>
          <p:nvSpPr>
            <p:cNvPr id="27" name="AutoShape 4"/>
            <p:cNvSpPr>
              <a:spLocks noChangeArrowheads="1"/>
            </p:cNvSpPr>
            <p:nvPr/>
          </p:nvSpPr>
          <p:spPr bwMode="auto">
            <a:xfrm>
              <a:off x="1547664" y="5182889"/>
              <a:ext cx="2405892" cy="586803"/>
            </a:xfrm>
            <a:prstGeom prst="roundRect">
              <a:avLst>
                <a:gd name="adj" fmla="val 16667"/>
              </a:avLst>
            </a:prstGeom>
            <a:solidFill>
              <a:srgbClr val="FFFFFF"/>
            </a:solidFill>
            <a:ln w="12700">
              <a:solidFill>
                <a:srgbClr val="9BBB59"/>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altLang="zh-CN" sz="3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Mutants</a:t>
              </a:r>
              <a:endParaRPr kumimoji="0" lang="zh-CN" altLang="zh-CN" sz="3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8" name="AutoShape 5"/>
            <p:cNvSpPr>
              <a:spLocks noChangeArrowheads="1"/>
            </p:cNvSpPr>
            <p:nvPr/>
          </p:nvSpPr>
          <p:spPr bwMode="auto">
            <a:xfrm>
              <a:off x="2596085" y="4420045"/>
              <a:ext cx="286555" cy="689493"/>
            </a:xfrm>
            <a:prstGeom prst="downArrow">
              <a:avLst>
                <a:gd name="adj1" fmla="val 50000"/>
                <a:gd name="adj2" fmla="val 6015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a:p>
          </p:txBody>
        </p:sp>
        <p:sp>
          <p:nvSpPr>
            <p:cNvPr id="29" name="Rectangle 6"/>
            <p:cNvSpPr>
              <a:spLocks noChangeArrowheads="1"/>
            </p:cNvSpPr>
            <p:nvPr/>
          </p:nvSpPr>
          <p:spPr bwMode="auto">
            <a:xfrm>
              <a:off x="2794620" y="4478725"/>
              <a:ext cx="1201316" cy="3520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altLang="zh-CN" sz="2000" b="1" i="0" u="none" strike="noStrike" cap="none" normalizeH="0" baseline="0" dirty="0" err="1" smtClean="0">
                  <a:ln>
                    <a:noFill/>
                  </a:ln>
                  <a:solidFill>
                    <a:schemeClr val="accent1"/>
                  </a:solidFill>
                  <a:effectLst/>
                  <a:latin typeface="Calibri" pitchFamily="34" charset="0"/>
                  <a:ea typeface="宋体" pitchFamily="2" charset="-122"/>
                  <a:cs typeface="宋体" pitchFamily="2" charset="-122"/>
                </a:rPr>
                <a:t>Mutator</a:t>
              </a:r>
              <a:endParaRPr kumimoji="0" lang="zh-CN" altLang="zh-CN" sz="2000" b="1" i="0" u="none" strike="noStrike" cap="none" normalizeH="0" baseline="0" dirty="0" smtClean="0">
                <a:ln>
                  <a:noFill/>
                </a:ln>
                <a:solidFill>
                  <a:schemeClr val="accent1"/>
                </a:solidFill>
                <a:effectLst/>
                <a:latin typeface="Arial" pitchFamily="34" charset="0"/>
                <a:ea typeface="宋体" pitchFamily="2" charset="-122"/>
                <a:cs typeface="宋体" pitchFamily="2" charset="-122"/>
              </a:endParaRPr>
            </a:p>
          </p:txBody>
        </p:sp>
        <p:sp>
          <p:nvSpPr>
            <p:cNvPr id="30" name="TextBox 29"/>
            <p:cNvSpPr txBox="1"/>
            <p:nvPr/>
          </p:nvSpPr>
          <p:spPr>
            <a:xfrm>
              <a:off x="2326098" y="4283804"/>
              <a:ext cx="301686" cy="369332"/>
            </a:xfrm>
            <a:prstGeom prst="rect">
              <a:avLst/>
            </a:prstGeom>
            <a:noFill/>
          </p:spPr>
          <p:txBody>
            <a:bodyPr wrap="none" rtlCol="0">
              <a:spAutoFit/>
            </a:bodyPr>
            <a:lstStyle/>
            <a:p>
              <a:r>
                <a:rPr lang="en-US" altLang="zh-CN" dirty="0" smtClean="0"/>
                <a:t>1</a:t>
              </a:r>
              <a:endParaRPr lang="zh-CN" altLang="en-US" dirty="0"/>
            </a:p>
          </p:txBody>
        </p:sp>
        <p:sp>
          <p:nvSpPr>
            <p:cNvPr id="31" name="TextBox 30"/>
            <p:cNvSpPr txBox="1"/>
            <p:nvPr/>
          </p:nvSpPr>
          <p:spPr>
            <a:xfrm>
              <a:off x="2209080" y="4797152"/>
              <a:ext cx="418704" cy="369332"/>
            </a:xfrm>
            <a:prstGeom prst="rect">
              <a:avLst/>
            </a:prstGeom>
            <a:noFill/>
          </p:spPr>
          <p:txBody>
            <a:bodyPr wrap="none" rtlCol="0">
              <a:spAutoFit/>
            </a:bodyPr>
            <a:lstStyle/>
            <a:p>
              <a:r>
                <a:rPr lang="en-US" altLang="zh-CN" dirty="0" smtClean="0"/>
                <a:t>10</a:t>
              </a:r>
              <a:endParaRPr lang="zh-CN" altLang="en-US" dirty="0"/>
            </a:p>
          </p:txBody>
        </p:sp>
      </p:grpSp>
    </p:spTree>
    <p:extLst>
      <p:ext uri="{BB962C8B-B14F-4D97-AF65-F5344CB8AC3E}">
        <p14:creationId xmlns:p14="http://schemas.microsoft.com/office/powerpoint/2010/main" val="58630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Q &amp; A</a:t>
            </a:r>
            <a:endParaRPr lang="en-US" dirty="0"/>
          </a:p>
        </p:txBody>
      </p:sp>
    </p:spTree>
    <p:extLst>
      <p:ext uri="{BB962C8B-B14F-4D97-AF65-F5344CB8AC3E}">
        <p14:creationId xmlns:p14="http://schemas.microsoft.com/office/powerpoint/2010/main" val="195072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Previously on </a:t>
            </a:r>
            <a:r>
              <a:rPr lang="en-US" dirty="0" err="1" smtClean="0"/>
              <a:t>Implus</a:t>
            </a:r>
            <a:r>
              <a:rPr lang="en-US" dirty="0" smtClean="0"/>
              <a:t> Tech Song</a:t>
            </a:r>
            <a:r>
              <a:rPr lang="mr-IN" dirty="0" smtClean="0"/>
              <a:t>…</a:t>
            </a:r>
            <a:endParaRPr lang="en-US" dirty="0"/>
          </a:p>
        </p:txBody>
      </p:sp>
      <p:sp>
        <p:nvSpPr>
          <p:cNvPr id="3" name="Content Placeholder 2"/>
          <p:cNvSpPr>
            <a:spLocks noGrp="1"/>
          </p:cNvSpPr>
          <p:nvPr>
            <p:ph idx="1"/>
          </p:nvPr>
        </p:nvSpPr>
        <p:spPr/>
        <p:txBody>
          <a:bodyPr/>
          <a:lstStyle/>
          <a:p>
            <a:r>
              <a:rPr lang="en-US" sz="3600" dirty="0" smtClean="0"/>
              <a:t>Machine Learning </a:t>
            </a:r>
            <a:r>
              <a:rPr lang="en-US" dirty="0" smtClean="0"/>
              <a:t>by Yoga</a:t>
            </a:r>
          </a:p>
          <a:p>
            <a:pPr lvl="1"/>
            <a:r>
              <a:rPr lang="en-US" sz="2800" dirty="0" smtClean="0"/>
              <a:t>Linear Regression</a:t>
            </a:r>
          </a:p>
          <a:p>
            <a:pPr lvl="1"/>
            <a:r>
              <a:rPr lang="en-US" sz="2800" dirty="0" smtClean="0"/>
              <a:t>Partial Derivative</a:t>
            </a:r>
          </a:p>
          <a:p>
            <a:pPr lvl="1"/>
            <a:r>
              <a:rPr lang="en-US" sz="2800" dirty="0" smtClean="0"/>
              <a:t>Gradient Descent</a:t>
            </a:r>
            <a:endParaRPr lang="en-US" sz="2800" dirty="0" smtClean="0"/>
          </a:p>
        </p:txBody>
      </p:sp>
    </p:spTree>
    <p:extLst>
      <p:ext uri="{BB962C8B-B14F-4D97-AF65-F5344CB8AC3E}">
        <p14:creationId xmlns:p14="http://schemas.microsoft.com/office/powerpoint/2010/main" val="1783615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b="1" dirty="0" smtClean="0"/>
              <a:t>Genetic </a:t>
            </a:r>
            <a:r>
              <a:rPr lang="en-US" b="1" dirty="0" smtClean="0"/>
              <a:t>Algorithm</a:t>
            </a:r>
            <a:r>
              <a:rPr lang="en-US" dirty="0"/>
              <a:t>?</a:t>
            </a:r>
            <a:endParaRPr lang="en-US" dirty="0"/>
          </a:p>
        </p:txBody>
      </p:sp>
      <p:sp>
        <p:nvSpPr>
          <p:cNvPr id="3" name="Content Placeholder 2"/>
          <p:cNvSpPr>
            <a:spLocks noGrp="1"/>
          </p:cNvSpPr>
          <p:nvPr>
            <p:ph idx="1"/>
          </p:nvPr>
        </p:nvSpPr>
        <p:spPr/>
        <p:txBody>
          <a:bodyPr/>
          <a:lstStyle/>
          <a:p>
            <a:r>
              <a:rPr lang="en-US" dirty="0"/>
              <a:t>The </a:t>
            </a:r>
            <a:r>
              <a:rPr lang="en-US" b="1" dirty="0"/>
              <a:t>genetic algorithm</a:t>
            </a:r>
            <a:r>
              <a:rPr lang="en-US" dirty="0"/>
              <a:t> is a method for solving both constrained and unconstrained optimization problems that is based on natural selection, the process that drives biological evolution.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658" y="3382963"/>
            <a:ext cx="2794000" cy="2794000"/>
          </a:xfrm>
          <a:prstGeom prst="rect">
            <a:avLst/>
          </a:prstGeom>
        </p:spPr>
      </p:pic>
    </p:spTree>
    <p:extLst>
      <p:ext uri="{BB962C8B-B14F-4D97-AF65-F5344CB8AC3E}">
        <p14:creationId xmlns:p14="http://schemas.microsoft.com/office/powerpoint/2010/main" val="1773436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a:t>
            </a:r>
            <a:r>
              <a:rPr lang="en-US" altLang="zh-CN" dirty="0" smtClean="0"/>
              <a:t>is </a:t>
            </a:r>
            <a:r>
              <a:rPr lang="en-US" altLang="zh-CN" b="1" dirty="0" smtClean="0"/>
              <a:t>Genetic Algorithm</a:t>
            </a:r>
            <a:r>
              <a:rPr lang="en-US" altLang="zh-CN" dirty="0" smtClean="0"/>
              <a:t>?</a:t>
            </a:r>
            <a:endParaRPr lang="en-US" dirty="0"/>
          </a:p>
        </p:txBody>
      </p:sp>
      <p:sp>
        <p:nvSpPr>
          <p:cNvPr id="3" name="Content Placeholder 2"/>
          <p:cNvSpPr>
            <a:spLocks noGrp="1"/>
          </p:cNvSpPr>
          <p:nvPr>
            <p:ph idx="1"/>
          </p:nvPr>
        </p:nvSpPr>
        <p:spPr/>
        <p:txBody>
          <a:bodyPr/>
          <a:lstStyle/>
          <a:p>
            <a:r>
              <a:rPr lang="en-US" altLang="zh-CN" b="1" dirty="0" smtClean="0"/>
              <a:t>Genetic Algorithm </a:t>
            </a:r>
            <a:r>
              <a:rPr lang="en-US" altLang="zh-CN" dirty="0" smtClean="0"/>
              <a:t>is an algorithm that you want to know a good but </a:t>
            </a:r>
            <a:r>
              <a:rPr lang="en-US" altLang="zh-CN" dirty="0" smtClean="0">
                <a:solidFill>
                  <a:srgbClr val="FF0000"/>
                </a:solidFill>
              </a:rPr>
              <a:t>not necessary the best result </a:t>
            </a:r>
            <a:r>
              <a:rPr lang="en-US" altLang="zh-CN" dirty="0" smtClean="0"/>
              <a:t>of a problem but are </a:t>
            </a:r>
            <a:r>
              <a:rPr lang="en-US" altLang="zh-CN" strike="sngStrike" dirty="0" smtClean="0">
                <a:solidFill>
                  <a:schemeClr val="bg1">
                    <a:lumMod val="65000"/>
                  </a:schemeClr>
                </a:solidFill>
              </a:rPr>
              <a:t>having zero idea how to get that </a:t>
            </a:r>
            <a:r>
              <a:rPr lang="mr-IN" altLang="zh-CN" strike="sngStrike" dirty="0" smtClean="0">
                <a:solidFill>
                  <a:schemeClr val="bg1">
                    <a:lumMod val="65000"/>
                  </a:schemeClr>
                </a:solidFill>
              </a:rPr>
              <a:t>–</a:t>
            </a:r>
            <a:r>
              <a:rPr lang="en-US" altLang="zh-CN" strike="sngStrike" dirty="0" smtClean="0">
                <a:solidFill>
                  <a:schemeClr val="bg1">
                    <a:lumMod val="65000"/>
                  </a:schemeClr>
                </a:solidFill>
              </a:rPr>
              <a:t> or maybe</a:t>
            </a:r>
            <a:r>
              <a:rPr lang="zh-CN" altLang="en-US" strike="sngStrike" dirty="0" smtClean="0">
                <a:solidFill>
                  <a:schemeClr val="bg1">
                    <a:lumMod val="65000"/>
                  </a:schemeClr>
                </a:solidFill>
              </a:rPr>
              <a:t> </a:t>
            </a:r>
            <a:r>
              <a:rPr lang="en-US" altLang="zh-CN" strike="sngStrike" dirty="0" smtClean="0">
                <a:solidFill>
                  <a:schemeClr val="bg1">
                    <a:lumMod val="65000"/>
                  </a:schemeClr>
                </a:solidFill>
              </a:rPr>
              <a:t>just you don’t want to admit you suck at algorithms so you pretend to be</a:t>
            </a:r>
            <a:r>
              <a:rPr lang="en-US" altLang="zh-CN" dirty="0" smtClean="0"/>
              <a:t> too lazy to implement one, so you give that elixir a </a:t>
            </a:r>
            <a:r>
              <a:rPr lang="en-US" altLang="zh-CN" dirty="0" smtClean="0"/>
              <a:t>try</a:t>
            </a:r>
            <a:r>
              <a:rPr lang="en-US" altLang="zh-CN" dirty="0"/>
              <a:t>.</a:t>
            </a:r>
            <a:endParaRPr lang="en-US" altLang="zh-C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3181" y="3649851"/>
            <a:ext cx="2400300" cy="2276475"/>
          </a:xfrm>
          <a:prstGeom prst="rect">
            <a:avLst/>
          </a:prstGeom>
        </p:spPr>
      </p:pic>
    </p:spTree>
    <p:extLst>
      <p:ext uri="{BB962C8B-B14F-4D97-AF65-F5344CB8AC3E}">
        <p14:creationId xmlns:p14="http://schemas.microsoft.com/office/powerpoint/2010/main" val="810423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For</a:t>
            </a:r>
            <a:r>
              <a:rPr lang="zh-CN" altLang="en-US" dirty="0" smtClean="0"/>
              <a:t> </a:t>
            </a:r>
            <a:r>
              <a:rPr lang="en-US" altLang="zh-CN" dirty="0" smtClean="0"/>
              <a:t>Example(s)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000" y="1969294"/>
            <a:ext cx="6350000" cy="4064000"/>
          </a:xfrm>
        </p:spPr>
      </p:pic>
    </p:spTree>
    <p:extLst>
      <p:ext uri="{BB962C8B-B14F-4D97-AF65-F5344CB8AC3E}">
        <p14:creationId xmlns:p14="http://schemas.microsoft.com/office/powerpoint/2010/main" val="106467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 1: Divide the </a:t>
            </a:r>
            <a:r>
              <a:rPr lang="en-US" altLang="zh-CN" dirty="0" smtClean="0"/>
              <a:t>Loot</a:t>
            </a:r>
            <a:endParaRPr lang="en-US" dirty="0"/>
          </a:p>
        </p:txBody>
      </p:sp>
      <p:sp>
        <p:nvSpPr>
          <p:cNvPr id="3" name="Content Placeholder 2"/>
          <p:cNvSpPr>
            <a:spLocks noGrp="1"/>
          </p:cNvSpPr>
          <p:nvPr>
            <p:ph idx="1"/>
          </p:nvPr>
        </p:nvSpPr>
        <p:spPr>
          <a:xfrm>
            <a:off x="838200" y="1825625"/>
            <a:ext cx="7127929" cy="4351338"/>
          </a:xfrm>
        </p:spPr>
        <p:txBody>
          <a:bodyPr>
            <a:normAutofit/>
          </a:bodyPr>
          <a:lstStyle/>
          <a:p>
            <a:r>
              <a:rPr lang="en-US" altLang="zh-CN" dirty="0" smtClean="0"/>
              <a:t>Robbers of </a:t>
            </a:r>
            <a:r>
              <a:rPr lang="en-US" altLang="zh-CN" b="1" i="1" dirty="0" smtClean="0"/>
              <a:t>m</a:t>
            </a:r>
            <a:r>
              <a:rPr lang="en-US" altLang="zh-CN" dirty="0" smtClean="0"/>
              <a:t> try to divide their loot of bank notes of </a:t>
            </a:r>
            <a:r>
              <a:rPr lang="en-US" altLang="zh-CN" b="1" i="1" dirty="0" smtClean="0"/>
              <a:t>n</a:t>
            </a:r>
            <a:r>
              <a:rPr lang="en-US" altLang="zh-CN" dirty="0" smtClean="0"/>
              <a:t>. They agree that each of them can get </a:t>
            </a:r>
            <a:r>
              <a:rPr lang="en-US" altLang="zh-CN" dirty="0" smtClean="0"/>
              <a:t>Q</a:t>
            </a:r>
            <a:r>
              <a:rPr lang="en-US" altLang="zh-CN" baseline="-25000" dirty="0" smtClean="0"/>
              <a:t>1</a:t>
            </a:r>
            <a:r>
              <a:rPr lang="zh-CN" altLang="en-US" dirty="0" smtClean="0"/>
              <a:t>，</a:t>
            </a:r>
            <a:r>
              <a:rPr lang="en-US" altLang="zh-CN" dirty="0" smtClean="0"/>
              <a:t>Q</a:t>
            </a:r>
            <a:r>
              <a:rPr lang="en-US" altLang="zh-CN" baseline="-25000" dirty="0" smtClean="0"/>
              <a:t>2</a:t>
            </a:r>
            <a:r>
              <a:rPr lang="zh-CN" altLang="en-US" dirty="0" smtClean="0"/>
              <a:t>，</a:t>
            </a:r>
            <a:r>
              <a:rPr lang="mr-IN" altLang="zh-CN" dirty="0" smtClean="0"/>
              <a:t>…</a:t>
            </a:r>
            <a:r>
              <a:rPr lang="en-US" altLang="zh-CN" dirty="0" err="1" smtClean="0"/>
              <a:t>Q</a:t>
            </a:r>
            <a:r>
              <a:rPr lang="en-US" altLang="zh-CN" baseline="-25000" dirty="0" err="1" smtClean="0"/>
              <a:t>m</a:t>
            </a:r>
            <a:r>
              <a:rPr lang="en-US" altLang="zh-CN" dirty="0" smtClean="0"/>
              <a:t> </a:t>
            </a:r>
            <a:r>
              <a:rPr lang="en-US" altLang="zh-CN" dirty="0" smtClean="0"/>
              <a:t>bank notes respectively. But because the face value of the bank notes are different, they also want the average face value of the bank notes that fall into each robber’s pocket to be as close as possible. How to find a fair </a:t>
            </a:r>
            <a:r>
              <a:rPr lang="en-US" altLang="zh-CN" dirty="0" smtClean="0"/>
              <a:t>allocation</a:t>
            </a:r>
            <a:r>
              <a:rPr lang="en-US" altLang="zh-CN" dirty="0" smtClean="0"/>
              <a:t> </a:t>
            </a:r>
            <a:r>
              <a:rPr lang="en-US" altLang="zh-CN" dirty="0" smtClean="0"/>
              <a:t>solution?</a:t>
            </a:r>
          </a:p>
          <a:p>
            <a:r>
              <a:rPr lang="en-US" altLang="zh-CN" dirty="0" smtClean="0"/>
              <a:t>What </a:t>
            </a:r>
            <a:r>
              <a:rPr lang="en-US" altLang="zh-CN" dirty="0" smtClean="0"/>
              <a:t>if we know there are only </a:t>
            </a:r>
            <a:r>
              <a:rPr lang="en-US" altLang="zh-CN" b="1" i="1" dirty="0" smtClean="0"/>
              <a:t>k</a:t>
            </a:r>
            <a:r>
              <a:rPr lang="en-US" altLang="zh-CN" dirty="0" smtClean="0"/>
              <a:t> different face values</a:t>
            </a:r>
            <a:r>
              <a:rPr lang="en-US" altLang="zh-CN" dirty="0" smtClean="0"/>
              <a:t>?</a:t>
            </a:r>
            <a:endParaRPr lang="en-US" altLang="zh-CN" b="1" i="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9626" y="1960220"/>
            <a:ext cx="3980527" cy="3005298"/>
          </a:xfrm>
          <a:prstGeom prst="rect">
            <a:avLst/>
          </a:prstGeom>
        </p:spPr>
      </p:pic>
    </p:spTree>
    <p:extLst>
      <p:ext uri="{BB962C8B-B14F-4D97-AF65-F5344CB8AC3E}">
        <p14:creationId xmlns:p14="http://schemas.microsoft.com/office/powerpoint/2010/main" val="257891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Everyone Loves Mathematical Representation!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GB" dirty="0"/>
                  <a:t>Let </a:t>
                </a:r>
                <a14:m>
                  <m:oMath xmlns:m="http://schemas.openxmlformats.org/officeDocument/2006/math">
                    <m:sSub>
                      <m:sSubPr>
                        <m:ctrlPr>
                          <a:rPr lang="en-GB" i="1"/>
                        </m:ctrlPr>
                      </m:sSubPr>
                      <m:e>
                        <m:r>
                          <a:rPr lang="en-GB" i="1"/>
                          <m:t>𝑞</m:t>
                        </m:r>
                      </m:e>
                      <m:sub>
                        <m:r>
                          <a:rPr lang="en-GB" i="1"/>
                          <m:t>1,</m:t>
                        </m:r>
                        <m:r>
                          <a:rPr lang="en-GB" i="1"/>
                          <m:t>𝑖</m:t>
                        </m:r>
                      </m:sub>
                    </m:sSub>
                    <m:r>
                      <a:rPr lang="en-GB" i="1"/>
                      <m:t>+</m:t>
                    </m:r>
                    <m:sSub>
                      <m:sSubPr>
                        <m:ctrlPr>
                          <a:rPr lang="en-GB" i="1"/>
                        </m:ctrlPr>
                      </m:sSubPr>
                      <m:e>
                        <m:r>
                          <a:rPr lang="en-GB" i="1"/>
                          <m:t>𝑞</m:t>
                        </m:r>
                      </m:e>
                      <m:sub>
                        <m:r>
                          <a:rPr lang="en-GB" i="1"/>
                          <m:t>2,</m:t>
                        </m:r>
                        <m:r>
                          <a:rPr lang="en-GB" i="1"/>
                          <m:t>𝑖</m:t>
                        </m:r>
                      </m:sub>
                    </m:sSub>
                    <m:r>
                      <a:rPr lang="en-GB" i="1"/>
                      <m:t>+⋯+</m:t>
                    </m:r>
                    <m:sSub>
                      <m:sSubPr>
                        <m:ctrlPr>
                          <a:rPr lang="en-GB" i="1"/>
                        </m:ctrlPr>
                      </m:sSubPr>
                      <m:e>
                        <m:r>
                          <a:rPr lang="en-GB" i="1"/>
                          <m:t>𝑞</m:t>
                        </m:r>
                      </m:e>
                      <m:sub>
                        <m:r>
                          <a:rPr lang="en-GB" i="1"/>
                          <m:t>𝑛</m:t>
                        </m:r>
                        <m:r>
                          <a:rPr lang="en-GB" i="1"/>
                          <m:t>,</m:t>
                        </m:r>
                        <m:r>
                          <a:rPr lang="en-GB" i="1"/>
                          <m:t>𝑖</m:t>
                        </m:r>
                      </m:sub>
                    </m:sSub>
                    <m:r>
                      <a:rPr lang="en-GB" i="1"/>
                      <m:t>=</m:t>
                    </m:r>
                    <m:sSub>
                      <m:sSubPr>
                        <m:ctrlPr>
                          <a:rPr lang="en-GB" i="1"/>
                        </m:ctrlPr>
                      </m:sSubPr>
                      <m:e>
                        <m:r>
                          <a:rPr lang="en-GB" i="1"/>
                          <m:t>𝑄</m:t>
                        </m:r>
                      </m:e>
                      <m:sub>
                        <m:r>
                          <a:rPr lang="en-GB" i="1"/>
                          <m:t>𝑖</m:t>
                        </m:r>
                      </m:sub>
                    </m:sSub>
                  </m:oMath>
                </a14:m>
                <a:r>
                  <a:rPr lang="en-GB" dirty="0"/>
                  <a:t> where </a:t>
                </a:r>
                <a14:m>
                  <m:oMath xmlns:m="http://schemas.openxmlformats.org/officeDocument/2006/math">
                    <m:sSub>
                      <m:sSubPr>
                        <m:ctrlPr>
                          <a:rPr lang="en-GB" i="1"/>
                        </m:ctrlPr>
                      </m:sSubPr>
                      <m:e>
                        <m:r>
                          <a:rPr lang="en-GB" i="1"/>
                          <m:t>𝑄</m:t>
                        </m:r>
                      </m:e>
                      <m:sub>
                        <m:r>
                          <a:rPr lang="en-GB" i="1"/>
                          <m:t>𝑖</m:t>
                        </m:r>
                      </m:sub>
                    </m:sSub>
                    <m:r>
                      <a:rPr lang="en-GB" i="1"/>
                      <m:t>∈</m:t>
                    </m:r>
                    <m:r>
                      <a:rPr lang="en-GB" i="1"/>
                      <m:t>ℕ</m:t>
                    </m:r>
                  </m:oMath>
                </a14:m>
                <a:r>
                  <a:rPr lang="en-GB" dirty="0"/>
                  <a:t> is constant  </a:t>
                </a:r>
                <a14:m>
                  <m:oMath xmlns:m="http://schemas.openxmlformats.org/officeDocument/2006/math">
                    <m:r>
                      <a:rPr lang="en-GB" i="1"/>
                      <m:t>∀1≤</m:t>
                    </m:r>
                    <m:r>
                      <a:rPr lang="en-GB" i="1"/>
                      <m:t>𝑖</m:t>
                    </m:r>
                    <m:r>
                      <a:rPr lang="en-GB" i="1"/>
                      <m:t>≤</m:t>
                    </m:r>
                    <m:r>
                      <a:rPr lang="en-GB" i="1"/>
                      <m:t>𝑚</m:t>
                    </m:r>
                  </m:oMath>
                </a14:m>
                <a:endParaRPr lang="en-GB" dirty="0"/>
              </a:p>
              <a:p>
                <a:r>
                  <a:rPr lang="en-GB" dirty="0"/>
                  <a:t>Let </a:t>
                </a:r>
                <a14:m>
                  <m:oMath xmlns:m="http://schemas.openxmlformats.org/officeDocument/2006/math">
                    <m:sSub>
                      <m:sSubPr>
                        <m:ctrlPr>
                          <a:rPr lang="en-GB" i="1"/>
                        </m:ctrlPr>
                      </m:sSubPr>
                      <m:e>
                        <m:r>
                          <a:rPr lang="en-GB" i="1"/>
                          <m:t>𝑞</m:t>
                        </m:r>
                      </m:e>
                      <m:sub>
                        <m:r>
                          <a:rPr lang="en-GB" i="1"/>
                          <m:t>𝑗</m:t>
                        </m:r>
                        <m:r>
                          <a:rPr lang="en-GB" i="1"/>
                          <m:t>,1</m:t>
                        </m:r>
                      </m:sub>
                    </m:sSub>
                    <m:r>
                      <a:rPr lang="en-GB" i="1"/>
                      <m:t>+</m:t>
                    </m:r>
                    <m:sSub>
                      <m:sSubPr>
                        <m:ctrlPr>
                          <a:rPr lang="en-GB" i="1"/>
                        </m:ctrlPr>
                      </m:sSubPr>
                      <m:e>
                        <m:r>
                          <a:rPr lang="en-GB" i="1"/>
                          <m:t>𝑞</m:t>
                        </m:r>
                      </m:e>
                      <m:sub>
                        <m:r>
                          <a:rPr lang="en-GB" i="1"/>
                          <m:t>𝑗</m:t>
                        </m:r>
                        <m:r>
                          <a:rPr lang="en-GB" i="1"/>
                          <m:t>,2</m:t>
                        </m:r>
                      </m:sub>
                    </m:sSub>
                    <m:r>
                      <a:rPr lang="en-GB" i="1"/>
                      <m:t>+⋯+</m:t>
                    </m:r>
                    <m:sSub>
                      <m:sSubPr>
                        <m:ctrlPr>
                          <a:rPr lang="en-GB" i="1"/>
                        </m:ctrlPr>
                      </m:sSubPr>
                      <m:e>
                        <m:r>
                          <a:rPr lang="en-GB" i="1"/>
                          <m:t>𝑞</m:t>
                        </m:r>
                      </m:e>
                      <m:sub>
                        <m:r>
                          <a:rPr lang="en-GB" i="1"/>
                          <m:t>𝑗</m:t>
                        </m:r>
                        <m:r>
                          <a:rPr lang="en-GB" i="1"/>
                          <m:t>,</m:t>
                        </m:r>
                        <m:r>
                          <a:rPr lang="en-GB" i="1"/>
                          <m:t>𝑚</m:t>
                        </m:r>
                      </m:sub>
                    </m:sSub>
                    <m:r>
                      <a:rPr lang="en-GB" i="1"/>
                      <m:t>=</m:t>
                    </m:r>
                    <m:sSubSup>
                      <m:sSubSupPr>
                        <m:ctrlPr>
                          <a:rPr lang="en-GB" i="1"/>
                        </m:ctrlPr>
                      </m:sSubSupPr>
                      <m:e>
                        <m:r>
                          <a:rPr lang="en-GB" i="1"/>
                          <m:t>𝑄</m:t>
                        </m:r>
                      </m:e>
                      <m:sub>
                        <m:r>
                          <a:rPr lang="en-GB" i="1"/>
                          <m:t>𝑗</m:t>
                        </m:r>
                      </m:sub>
                      <m:sup>
                        <m:r>
                          <a:rPr lang="en-GB" i="1"/>
                          <m:t>′</m:t>
                        </m:r>
                      </m:sup>
                    </m:sSubSup>
                  </m:oMath>
                </a14:m>
                <a:r>
                  <a:rPr lang="en-GB" dirty="0"/>
                  <a:t> where </a:t>
                </a:r>
                <a14:m>
                  <m:oMath xmlns:m="http://schemas.openxmlformats.org/officeDocument/2006/math">
                    <m:sSubSup>
                      <m:sSubSupPr>
                        <m:ctrlPr>
                          <a:rPr lang="en-GB" i="1"/>
                        </m:ctrlPr>
                      </m:sSubSupPr>
                      <m:e>
                        <m:r>
                          <a:rPr lang="en-GB" i="1"/>
                          <m:t>𝑄</m:t>
                        </m:r>
                      </m:e>
                      <m:sub>
                        <m:r>
                          <a:rPr lang="en-GB" i="1"/>
                          <m:t>𝑗</m:t>
                        </m:r>
                      </m:sub>
                      <m:sup>
                        <m:r>
                          <a:rPr lang="en-GB" i="1"/>
                          <m:t>′</m:t>
                        </m:r>
                      </m:sup>
                    </m:sSubSup>
                    <m:r>
                      <a:rPr lang="en-GB" i="1"/>
                      <m:t>∈</m:t>
                    </m:r>
                    <m:r>
                      <a:rPr lang="en-GB" i="1"/>
                      <m:t>ℕ</m:t>
                    </m:r>
                  </m:oMath>
                </a14:m>
                <a:r>
                  <a:rPr lang="en-GB" dirty="0"/>
                  <a:t> is constant  </a:t>
                </a:r>
                <a14:m>
                  <m:oMath xmlns:m="http://schemas.openxmlformats.org/officeDocument/2006/math">
                    <m:r>
                      <a:rPr lang="en-GB" i="1"/>
                      <m:t>∀1≤</m:t>
                    </m:r>
                    <m:r>
                      <a:rPr lang="en-GB" i="1"/>
                      <m:t>𝑗</m:t>
                    </m:r>
                    <m:r>
                      <a:rPr lang="en-GB" i="1"/>
                      <m:t>≤</m:t>
                    </m:r>
                    <m:r>
                      <a:rPr lang="en-GB" i="1"/>
                      <m:t>𝑛</m:t>
                    </m:r>
                  </m:oMath>
                </a14:m>
                <a:endParaRPr lang="en-GB" dirty="0"/>
              </a:p>
              <a:p>
                <a:r>
                  <a:rPr lang="en-GB" dirty="0"/>
                  <a:t>Let </a:t>
                </a:r>
                <a14:m>
                  <m:oMath xmlns:m="http://schemas.openxmlformats.org/officeDocument/2006/math">
                    <m:sSub>
                      <m:sSubPr>
                        <m:ctrlPr>
                          <a:rPr lang="en-GB" i="1"/>
                        </m:ctrlPr>
                      </m:sSubPr>
                      <m:e>
                        <m:r>
                          <a:rPr lang="en-GB" i="1"/>
                          <m:t>𝑓𝑣</m:t>
                        </m:r>
                      </m:e>
                      <m:sub>
                        <m:r>
                          <a:rPr lang="en-GB" i="1"/>
                          <m:t>1</m:t>
                        </m:r>
                      </m:sub>
                    </m:sSub>
                    <m:r>
                      <a:rPr lang="en-GB" i="1"/>
                      <m:t>,</m:t>
                    </m:r>
                    <m:sSub>
                      <m:sSubPr>
                        <m:ctrlPr>
                          <a:rPr lang="en-GB" i="1"/>
                        </m:ctrlPr>
                      </m:sSubPr>
                      <m:e>
                        <m:r>
                          <a:rPr lang="en-GB" i="1"/>
                          <m:t>𝑓𝑣</m:t>
                        </m:r>
                      </m:e>
                      <m:sub>
                        <m:r>
                          <a:rPr lang="en-GB" i="1"/>
                          <m:t>2</m:t>
                        </m:r>
                      </m:sub>
                    </m:sSub>
                    <m:r>
                      <a:rPr lang="en-GB" i="1"/>
                      <m:t>,… </m:t>
                    </m:r>
                    <m:sSub>
                      <m:sSubPr>
                        <m:ctrlPr>
                          <a:rPr lang="en-GB" i="1"/>
                        </m:ctrlPr>
                      </m:sSubPr>
                      <m:e>
                        <m:r>
                          <a:rPr lang="en-GB" i="1"/>
                          <m:t>𝑓𝑣</m:t>
                        </m:r>
                      </m:e>
                      <m:sub>
                        <m:r>
                          <a:rPr lang="en-GB" i="1"/>
                          <m:t>𝑛</m:t>
                        </m:r>
                      </m:sub>
                    </m:sSub>
                    <m:r>
                      <a:rPr lang="en-GB" i="1"/>
                      <m:t>∈</m:t>
                    </m:r>
                    <m:sSup>
                      <m:sSupPr>
                        <m:ctrlPr>
                          <a:rPr lang="en-GB" i="1"/>
                        </m:ctrlPr>
                      </m:sSupPr>
                      <m:e>
                        <m:r>
                          <a:rPr lang="en-GB" i="1"/>
                          <m:t>ℝ</m:t>
                        </m:r>
                      </m:e>
                      <m:sup>
                        <m:r>
                          <a:rPr lang="en-GB" i="1"/>
                          <m:t>+</m:t>
                        </m:r>
                      </m:sup>
                    </m:sSup>
                  </m:oMath>
                </a14:m>
                <a:r>
                  <a:rPr lang="en-GB" dirty="0"/>
                  <a:t>are constants</a:t>
                </a:r>
              </a:p>
              <a:p>
                <a:r>
                  <a:rPr lang="en-GB" dirty="0"/>
                  <a:t>Let </a:t>
                </a:r>
                <a14:m>
                  <m:oMath xmlns:m="http://schemas.openxmlformats.org/officeDocument/2006/math">
                    <m:nary>
                      <m:naryPr>
                        <m:chr m:val="∑"/>
                        <m:limLoc m:val="undOvr"/>
                        <m:ctrlPr>
                          <a:rPr lang="en-GB" i="1"/>
                        </m:ctrlPr>
                      </m:naryPr>
                      <m:sub>
                        <m:r>
                          <a:rPr lang="en-GB" i="1"/>
                          <m:t>𝑖</m:t>
                        </m:r>
                        <m:r>
                          <a:rPr lang="en-GB" i="1"/>
                          <m:t>=1</m:t>
                        </m:r>
                      </m:sub>
                      <m:sup>
                        <m:r>
                          <a:rPr lang="en-GB" i="1"/>
                          <m:t>𝑚</m:t>
                        </m:r>
                      </m:sup>
                      <m:e>
                        <m:sSub>
                          <m:sSubPr>
                            <m:ctrlPr>
                              <a:rPr lang="en-GB" i="1"/>
                            </m:ctrlPr>
                          </m:sSubPr>
                          <m:e>
                            <m:r>
                              <a:rPr lang="en-GB" i="1"/>
                              <m:t>𝑄</m:t>
                            </m:r>
                          </m:e>
                          <m:sub>
                            <m:r>
                              <a:rPr lang="en-GB" i="1"/>
                              <m:t>𝑖</m:t>
                            </m:r>
                          </m:sub>
                        </m:sSub>
                      </m:e>
                    </m:nary>
                    <m:r>
                      <a:rPr lang="en-GB" i="1"/>
                      <m:t>=</m:t>
                    </m:r>
                    <m:nary>
                      <m:naryPr>
                        <m:chr m:val="∑"/>
                        <m:limLoc m:val="undOvr"/>
                        <m:ctrlPr>
                          <a:rPr lang="en-GB" i="1"/>
                        </m:ctrlPr>
                      </m:naryPr>
                      <m:sub>
                        <m:r>
                          <a:rPr lang="en-GB" i="1"/>
                          <m:t>𝑗</m:t>
                        </m:r>
                        <m:r>
                          <a:rPr lang="en-GB" i="1"/>
                          <m:t>=1</m:t>
                        </m:r>
                      </m:sub>
                      <m:sup>
                        <m:r>
                          <a:rPr lang="en-GB" i="1"/>
                          <m:t>𝑛</m:t>
                        </m:r>
                      </m:sup>
                      <m:e>
                        <m:sSubSup>
                          <m:sSubSupPr>
                            <m:ctrlPr>
                              <a:rPr lang="en-GB" i="1"/>
                            </m:ctrlPr>
                          </m:sSubSupPr>
                          <m:e>
                            <m:r>
                              <a:rPr lang="en-GB" i="1"/>
                              <m:t>𝑄</m:t>
                            </m:r>
                          </m:e>
                          <m:sub>
                            <m:r>
                              <a:rPr lang="en-GB" i="1"/>
                              <m:t>𝑗</m:t>
                            </m:r>
                          </m:sub>
                          <m:sup>
                            <m:r>
                              <a:rPr lang="en-GB" i="1"/>
                              <m:t>′</m:t>
                            </m:r>
                          </m:sup>
                        </m:sSubSup>
                      </m:e>
                    </m:nary>
                  </m:oMath>
                </a14:m>
                <a:endParaRPr lang="en-GB" dirty="0"/>
              </a:p>
              <a:p>
                <a:r>
                  <a:rPr lang="en-GB" dirty="0"/>
                  <a:t>Find</a:t>
                </a:r>
                <a:br>
                  <a:rPr lang="en-GB" dirty="0"/>
                </a:br>
                <a14:m>
                  <m:oMath xmlns:m="http://schemas.openxmlformats.org/officeDocument/2006/math">
                    <m:func>
                      <m:funcPr>
                        <m:ctrlPr>
                          <a:rPr lang="en-GB" i="1"/>
                        </m:ctrlPr>
                      </m:funcPr>
                      <m:fName>
                        <m:limLow>
                          <m:limLowPr>
                            <m:ctrlPr>
                              <a:rPr lang="en-GB" i="1"/>
                            </m:ctrlPr>
                          </m:limLowPr>
                          <m:e>
                            <m:r>
                              <m:rPr>
                                <m:sty m:val="p"/>
                              </m:rPr>
                              <a:rPr lang="en-GB"/>
                              <m:t>argmin</m:t>
                            </m:r>
                          </m:e>
                          <m:lim>
                            <m:sSub>
                              <m:sSubPr>
                                <m:ctrlPr>
                                  <a:rPr lang="en-GB" i="1"/>
                                </m:ctrlPr>
                              </m:sSubPr>
                              <m:e>
                                <m:r>
                                  <a:rPr lang="en-GB" i="1"/>
                                  <m:t>𝑞</m:t>
                                </m:r>
                              </m:e>
                              <m:sub>
                                <m:r>
                                  <a:rPr lang="en-GB" i="1"/>
                                  <m:t>𝑗</m:t>
                                </m:r>
                                <m:r>
                                  <a:rPr lang="en-GB" i="1"/>
                                  <m:t>,</m:t>
                                </m:r>
                                <m:r>
                                  <a:rPr lang="en-GB" i="1"/>
                                  <m:t>𝑖</m:t>
                                </m:r>
                              </m:sub>
                            </m:sSub>
                          </m:lim>
                        </m:limLow>
                      </m:fName>
                      <m:e>
                        <m:rad>
                          <m:radPr>
                            <m:degHide m:val="on"/>
                            <m:ctrlPr>
                              <a:rPr lang="en-GB" i="1"/>
                            </m:ctrlPr>
                          </m:radPr>
                          <m:deg/>
                          <m:e>
                            <m:nary>
                              <m:naryPr>
                                <m:chr m:val="∑"/>
                                <m:limLoc m:val="undOvr"/>
                                <m:ctrlPr>
                                  <a:rPr lang="en-GB" i="1"/>
                                </m:ctrlPr>
                              </m:naryPr>
                              <m:sub>
                                <m:r>
                                  <a:rPr lang="en-GB" i="1"/>
                                  <m:t>𝑘</m:t>
                                </m:r>
                                <m:r>
                                  <a:rPr lang="en-GB" i="1"/>
                                  <m:t>=1</m:t>
                                </m:r>
                              </m:sub>
                              <m:sup>
                                <m:r>
                                  <a:rPr lang="en-GB" i="1"/>
                                  <m:t>𝑚</m:t>
                                </m:r>
                              </m:sup>
                              <m:e>
                                <m:sSup>
                                  <m:sSupPr>
                                    <m:ctrlPr>
                                      <a:rPr lang="en-GB" i="1"/>
                                    </m:ctrlPr>
                                  </m:sSupPr>
                                  <m:e>
                                    <m:d>
                                      <m:dPr>
                                        <m:ctrlPr>
                                          <a:rPr lang="en-GB" i="1"/>
                                        </m:ctrlPr>
                                      </m:dPr>
                                      <m:e>
                                        <m:f>
                                          <m:fPr>
                                            <m:ctrlPr>
                                              <a:rPr lang="en-GB" i="1"/>
                                            </m:ctrlPr>
                                          </m:fPr>
                                          <m:num>
                                            <m:nary>
                                              <m:naryPr>
                                                <m:chr m:val="∑"/>
                                                <m:limLoc m:val="undOvr"/>
                                                <m:ctrlPr>
                                                  <a:rPr lang="en-GB" i="1"/>
                                                </m:ctrlPr>
                                              </m:naryPr>
                                              <m:sub>
                                                <m:r>
                                                  <a:rPr lang="en-GB" i="1"/>
                                                  <m:t>𝑗</m:t>
                                                </m:r>
                                                <m:r>
                                                  <a:rPr lang="en-GB" i="1"/>
                                                  <m:t>=1</m:t>
                                                </m:r>
                                              </m:sub>
                                              <m:sup>
                                                <m:r>
                                                  <a:rPr lang="en-GB" i="1"/>
                                                  <m:t>𝑛</m:t>
                                                </m:r>
                                              </m:sup>
                                              <m:e>
                                                <m:sSub>
                                                  <m:sSubPr>
                                                    <m:ctrlPr>
                                                      <a:rPr lang="en-GB" i="1"/>
                                                    </m:ctrlPr>
                                                  </m:sSubPr>
                                                  <m:e>
                                                    <m:r>
                                                      <a:rPr lang="en-GB" i="1"/>
                                                      <m:t>𝑞</m:t>
                                                    </m:r>
                                                  </m:e>
                                                  <m:sub>
                                                    <m:r>
                                                      <a:rPr lang="en-GB" i="1"/>
                                                      <m:t>𝑗</m:t>
                                                    </m:r>
                                                    <m:r>
                                                      <a:rPr lang="en-GB" i="1"/>
                                                      <m:t>,</m:t>
                                                    </m:r>
                                                    <m:r>
                                                      <a:rPr lang="en-GB" i="1"/>
                                                      <m:t>𝑘</m:t>
                                                    </m:r>
                                                  </m:sub>
                                                </m:sSub>
                                                <m:sSub>
                                                  <m:sSubPr>
                                                    <m:ctrlPr>
                                                      <a:rPr lang="en-GB" i="1"/>
                                                    </m:ctrlPr>
                                                  </m:sSubPr>
                                                  <m:e>
                                                    <m:r>
                                                      <a:rPr lang="en-GB" i="1"/>
                                                      <m:t>𝑓𝑣</m:t>
                                                    </m:r>
                                                  </m:e>
                                                  <m:sub>
                                                    <m:r>
                                                      <a:rPr lang="en-GB" i="1"/>
                                                      <m:t>𝑗</m:t>
                                                    </m:r>
                                                  </m:sub>
                                                </m:sSub>
                                              </m:e>
                                            </m:nary>
                                          </m:num>
                                          <m:den>
                                            <m:sSub>
                                              <m:sSubPr>
                                                <m:ctrlPr>
                                                  <a:rPr lang="en-GB" i="1"/>
                                                </m:ctrlPr>
                                              </m:sSubPr>
                                              <m:e>
                                                <m:r>
                                                  <a:rPr lang="en-GB" i="1"/>
                                                  <m:t>𝑄</m:t>
                                                </m:r>
                                              </m:e>
                                              <m:sub>
                                                <m:r>
                                                  <a:rPr lang="en-GB" i="1"/>
                                                  <m:t>𝑘</m:t>
                                                </m:r>
                                              </m:sub>
                                            </m:sSub>
                                          </m:den>
                                        </m:f>
                                        <m:r>
                                          <a:rPr lang="en-GB" i="1"/>
                                          <m:t>−</m:t>
                                        </m:r>
                                        <m:f>
                                          <m:fPr>
                                            <m:ctrlPr>
                                              <a:rPr lang="en-GB" i="1"/>
                                            </m:ctrlPr>
                                          </m:fPr>
                                          <m:num>
                                            <m:nary>
                                              <m:naryPr>
                                                <m:chr m:val="∑"/>
                                                <m:limLoc m:val="undOvr"/>
                                                <m:ctrlPr>
                                                  <a:rPr lang="en-GB" i="1"/>
                                                </m:ctrlPr>
                                              </m:naryPr>
                                              <m:sub>
                                                <m:r>
                                                  <a:rPr lang="en-GB" i="1"/>
                                                  <m:t>𝑖</m:t>
                                                </m:r>
                                                <m:r>
                                                  <a:rPr lang="en-GB" i="1"/>
                                                  <m:t>=1</m:t>
                                                </m:r>
                                              </m:sub>
                                              <m:sup>
                                                <m:r>
                                                  <a:rPr lang="en-GB" i="1"/>
                                                  <m:t>𝑚</m:t>
                                                </m:r>
                                              </m:sup>
                                              <m:e>
                                                <m:nary>
                                                  <m:naryPr>
                                                    <m:chr m:val="∑"/>
                                                    <m:limLoc m:val="undOvr"/>
                                                    <m:ctrlPr>
                                                      <a:rPr lang="en-GB" i="1"/>
                                                    </m:ctrlPr>
                                                  </m:naryPr>
                                                  <m:sub>
                                                    <m:r>
                                                      <a:rPr lang="en-GB" i="1"/>
                                                      <m:t>𝑗</m:t>
                                                    </m:r>
                                                    <m:r>
                                                      <a:rPr lang="en-GB" i="1"/>
                                                      <m:t>=1</m:t>
                                                    </m:r>
                                                  </m:sub>
                                                  <m:sup>
                                                    <m:r>
                                                      <a:rPr lang="en-GB" i="1"/>
                                                      <m:t>𝑛</m:t>
                                                    </m:r>
                                                  </m:sup>
                                                  <m:e>
                                                    <m:sSub>
                                                      <m:sSubPr>
                                                        <m:ctrlPr>
                                                          <a:rPr lang="en-GB" i="1"/>
                                                        </m:ctrlPr>
                                                      </m:sSubPr>
                                                      <m:e>
                                                        <m:r>
                                                          <a:rPr lang="en-GB" i="1"/>
                                                          <m:t>𝑞</m:t>
                                                        </m:r>
                                                      </m:e>
                                                      <m:sub>
                                                        <m:r>
                                                          <a:rPr lang="en-GB" i="1"/>
                                                          <m:t>𝑗</m:t>
                                                        </m:r>
                                                        <m:r>
                                                          <a:rPr lang="en-GB" i="1"/>
                                                          <m:t>,</m:t>
                                                        </m:r>
                                                        <m:r>
                                                          <a:rPr lang="en-GB" i="1"/>
                                                          <m:t>𝑖</m:t>
                                                        </m:r>
                                                      </m:sub>
                                                    </m:sSub>
                                                    <m:sSub>
                                                      <m:sSubPr>
                                                        <m:ctrlPr>
                                                          <a:rPr lang="en-GB" i="1"/>
                                                        </m:ctrlPr>
                                                      </m:sSubPr>
                                                      <m:e>
                                                        <m:r>
                                                          <a:rPr lang="en-GB" i="1"/>
                                                          <m:t>𝑓𝑣</m:t>
                                                        </m:r>
                                                      </m:e>
                                                      <m:sub>
                                                        <m:r>
                                                          <a:rPr lang="en-GB" i="1"/>
                                                          <m:t>𝑗</m:t>
                                                        </m:r>
                                                      </m:sub>
                                                    </m:sSub>
                                                  </m:e>
                                                </m:nary>
                                              </m:e>
                                            </m:nary>
                                          </m:num>
                                          <m:den>
                                            <m:nary>
                                              <m:naryPr>
                                                <m:chr m:val="∑"/>
                                                <m:limLoc m:val="undOvr"/>
                                                <m:ctrlPr>
                                                  <a:rPr lang="en-GB" i="1"/>
                                                </m:ctrlPr>
                                              </m:naryPr>
                                              <m:sub>
                                                <m:r>
                                                  <a:rPr lang="en-GB" i="1"/>
                                                  <m:t>𝑖</m:t>
                                                </m:r>
                                                <m:r>
                                                  <a:rPr lang="en-GB" i="1"/>
                                                  <m:t>=1</m:t>
                                                </m:r>
                                              </m:sub>
                                              <m:sup>
                                                <m:r>
                                                  <a:rPr lang="en-GB" i="1"/>
                                                  <m:t>𝑚</m:t>
                                                </m:r>
                                              </m:sup>
                                              <m:e>
                                                <m:nary>
                                                  <m:naryPr>
                                                    <m:chr m:val="∑"/>
                                                    <m:limLoc m:val="undOvr"/>
                                                    <m:ctrlPr>
                                                      <a:rPr lang="en-GB" i="1"/>
                                                    </m:ctrlPr>
                                                  </m:naryPr>
                                                  <m:sub>
                                                    <m:r>
                                                      <a:rPr lang="en-GB" i="1"/>
                                                      <m:t>𝑗</m:t>
                                                    </m:r>
                                                    <m:r>
                                                      <a:rPr lang="en-GB" i="1"/>
                                                      <m:t>=1</m:t>
                                                    </m:r>
                                                  </m:sub>
                                                  <m:sup>
                                                    <m:r>
                                                      <a:rPr lang="en-GB" i="1"/>
                                                      <m:t>𝑛</m:t>
                                                    </m:r>
                                                  </m:sup>
                                                  <m:e>
                                                    <m:sSub>
                                                      <m:sSubPr>
                                                        <m:ctrlPr>
                                                          <a:rPr lang="en-GB" i="1"/>
                                                        </m:ctrlPr>
                                                      </m:sSubPr>
                                                      <m:e>
                                                        <m:r>
                                                          <a:rPr lang="en-GB" i="1"/>
                                                          <m:t>𝑞</m:t>
                                                        </m:r>
                                                      </m:e>
                                                      <m:sub>
                                                        <m:r>
                                                          <a:rPr lang="en-GB" i="1"/>
                                                          <m:t>𝑗</m:t>
                                                        </m:r>
                                                        <m:r>
                                                          <a:rPr lang="en-GB" i="1"/>
                                                          <m:t>,</m:t>
                                                        </m:r>
                                                        <m:r>
                                                          <a:rPr lang="en-GB" i="1"/>
                                                          <m:t>𝑖</m:t>
                                                        </m:r>
                                                      </m:sub>
                                                    </m:sSub>
                                                  </m:e>
                                                </m:nary>
                                              </m:e>
                                            </m:nary>
                                          </m:den>
                                        </m:f>
                                      </m:e>
                                    </m:d>
                                  </m:e>
                                  <m:sup>
                                    <m:r>
                                      <a:rPr lang="en-GB" i="1"/>
                                      <m:t>2</m:t>
                                    </m:r>
                                  </m:sup>
                                </m:sSup>
                              </m:e>
                            </m:nary>
                          </m:e>
                        </m:rad>
                      </m:e>
                    </m:func>
                  </m:oMath>
                </a14:m>
                <a:endParaRPr lang="en-GB" dirty="0"/>
              </a:p>
              <a:p>
                <a:r>
                  <a:rPr lang="en-GB" dirty="0"/>
                  <a:t>Such that </a:t>
                </a:r>
                <a14:m>
                  <m:oMath xmlns:m="http://schemas.openxmlformats.org/officeDocument/2006/math">
                    <m:sSub>
                      <m:sSubPr>
                        <m:ctrlPr>
                          <a:rPr lang="en-GB" i="1"/>
                        </m:ctrlPr>
                      </m:sSubPr>
                      <m:e>
                        <m:r>
                          <a:rPr lang="en-GB" i="1"/>
                          <m:t>𝑞</m:t>
                        </m:r>
                      </m:e>
                      <m:sub>
                        <m:r>
                          <a:rPr lang="en-GB" i="1"/>
                          <m:t>𝑗</m:t>
                        </m:r>
                        <m:r>
                          <a:rPr lang="en-GB" i="1"/>
                          <m:t>,</m:t>
                        </m:r>
                        <m:r>
                          <a:rPr lang="en-GB" i="1"/>
                          <m:t>𝑖</m:t>
                        </m:r>
                      </m:sub>
                    </m:sSub>
                    <m:r>
                      <a:rPr lang="en-GB" i="1"/>
                      <m:t>∈</m:t>
                    </m:r>
                    <m:r>
                      <a:rPr lang="en-GB" i="1"/>
                      <m:t>ℕ</m:t>
                    </m:r>
                    <m:r>
                      <a:rPr lang="en-GB" i="1"/>
                      <m:t>,∀1≤</m:t>
                    </m:r>
                    <m:r>
                      <a:rPr lang="en-GB" i="1"/>
                      <m:t>𝑖</m:t>
                    </m:r>
                    <m:r>
                      <a:rPr lang="en-GB" i="1"/>
                      <m:t>≤</m:t>
                    </m:r>
                    <m:r>
                      <a:rPr lang="en-GB" i="1"/>
                      <m:t>𝑚</m:t>
                    </m:r>
                    <m:r>
                      <a:rPr lang="en-GB" i="1"/>
                      <m:t>,1≤</m:t>
                    </m:r>
                    <m:r>
                      <a:rPr lang="en-GB" i="1"/>
                      <m:t>𝑗</m:t>
                    </m:r>
                    <m:r>
                      <a:rPr lang="en-GB" i="1"/>
                      <m:t>≤</m:t>
                    </m:r>
                    <m:r>
                      <a:rPr lang="en-GB" i="1"/>
                      <m:t>𝑛</m:t>
                    </m:r>
                  </m:oMath>
                </a14:m>
                <a:endParaRPr lang="en-GB"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521"/>
                </a:stretch>
              </a:blipFill>
            </p:spPr>
            <p:txBody>
              <a:bodyPr/>
              <a:lstStyle/>
              <a:p>
                <a:r>
                  <a:rPr lang="en-US">
                    <a:noFill/>
                  </a:rPr>
                  <a:t> </a:t>
                </a:r>
              </a:p>
            </p:txBody>
          </p:sp>
        </mc:Fallback>
      </mc:AlternateContent>
    </p:spTree>
    <p:extLst>
      <p:ext uri="{BB962C8B-B14F-4D97-AF65-F5344CB8AC3E}">
        <p14:creationId xmlns:p14="http://schemas.microsoft.com/office/powerpoint/2010/main" val="44771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the Sake of Time</a:t>
            </a:r>
            <a:r>
              <a:rPr lang="mr-IN" dirty="0" smtClean="0"/>
              <a:t>…</a:t>
            </a:r>
            <a:endParaRPr lang="en-US" dirty="0"/>
          </a:p>
        </p:txBody>
      </p:sp>
      <p:sp>
        <p:nvSpPr>
          <p:cNvPr id="3" name="Content Placeholder 2"/>
          <p:cNvSpPr>
            <a:spLocks noGrp="1"/>
          </p:cNvSpPr>
          <p:nvPr>
            <p:ph idx="1"/>
          </p:nvPr>
        </p:nvSpPr>
        <p:spPr/>
        <p:txBody>
          <a:bodyPr>
            <a:normAutofit/>
          </a:bodyPr>
          <a:lstStyle/>
          <a:p>
            <a:r>
              <a:rPr lang="en-US" dirty="0" smtClean="0"/>
              <a:t>This is </a:t>
            </a:r>
            <a:r>
              <a:rPr lang="en-US" b="1" dirty="0" smtClean="0">
                <a:solidFill>
                  <a:srgbClr val="FF0000"/>
                </a:solidFill>
              </a:rPr>
              <a:t>Linear Regression</a:t>
            </a:r>
            <a:r>
              <a:rPr lang="en-US" dirty="0" smtClean="0">
                <a:solidFill>
                  <a:srgbClr val="FF0000"/>
                </a:solidFill>
              </a:rPr>
              <a:t> </a:t>
            </a:r>
            <a:r>
              <a:rPr lang="en-US" dirty="0" smtClean="0"/>
              <a:t>without the restriction of integer (i.e. life will be so much easier for the robbers if the face value of a broken bank note is proportional to its area</a:t>
            </a:r>
            <a:r>
              <a:rPr lang="en-US" dirty="0" smtClean="0"/>
              <a:t>)</a:t>
            </a:r>
            <a:endParaRPr lang="en-US" altLang="zh-CN" dirty="0" smtClean="0"/>
          </a:p>
          <a:p>
            <a:r>
              <a:rPr lang="en-US" dirty="0" smtClean="0"/>
              <a:t>Unfortunately</a:t>
            </a:r>
            <a:r>
              <a:rPr lang="en-US" dirty="0" smtClean="0"/>
              <a:t> </a:t>
            </a:r>
            <a:r>
              <a:rPr lang="en-US" dirty="0" smtClean="0"/>
              <a:t>with the restriction of integer, this problem is at least </a:t>
            </a:r>
            <a:r>
              <a:rPr lang="en-US" b="1" dirty="0" smtClean="0">
                <a:solidFill>
                  <a:srgbClr val="FF0000"/>
                </a:solidFill>
              </a:rPr>
              <a:t>Integer </a:t>
            </a:r>
            <a:r>
              <a:rPr lang="en-US" b="1" dirty="0">
                <a:solidFill>
                  <a:srgbClr val="FF0000"/>
                </a:solidFill>
              </a:rPr>
              <a:t>P</a:t>
            </a:r>
            <a:r>
              <a:rPr lang="en-US" b="1" dirty="0" smtClean="0">
                <a:solidFill>
                  <a:srgbClr val="FF0000"/>
                </a:solidFill>
              </a:rPr>
              <a:t>rogramming</a:t>
            </a:r>
            <a:r>
              <a:rPr lang="en-US" dirty="0" smtClean="0">
                <a:solidFill>
                  <a:srgbClr val="FF0000"/>
                </a:solidFill>
              </a:rPr>
              <a:t> </a:t>
            </a:r>
            <a:r>
              <a:rPr lang="en-US" dirty="0" smtClean="0"/>
              <a:t>level, which is </a:t>
            </a:r>
            <a:r>
              <a:rPr lang="en-US" b="1" dirty="0" smtClean="0">
                <a:solidFill>
                  <a:srgbClr val="FF0000"/>
                </a:solidFill>
              </a:rPr>
              <a:t>NP-hard</a:t>
            </a:r>
            <a:endParaRPr lang="en-US" altLang="zh-CN" b="1" dirty="0" smtClean="0">
              <a:solidFill>
                <a:srgbClr val="FF0000"/>
              </a:solidFill>
            </a:endParaRPr>
          </a:p>
          <a:p>
            <a:r>
              <a:rPr lang="en-US" dirty="0" smtClean="0"/>
              <a:t>There might be tricks to play around, especially with the </a:t>
            </a:r>
            <a:r>
              <a:rPr lang="en-US" b="1" i="1" dirty="0" smtClean="0"/>
              <a:t>k</a:t>
            </a:r>
            <a:r>
              <a:rPr lang="en-US" dirty="0" smtClean="0"/>
              <a:t> face values, but I am too lazy to think about it (wink wink</a:t>
            </a:r>
            <a:r>
              <a:rPr lang="en-US" dirty="0" smtClean="0"/>
              <a:t>)</a:t>
            </a:r>
            <a:endParaRPr lang="en-US" dirty="0" smtClean="0"/>
          </a:p>
        </p:txBody>
      </p:sp>
    </p:spTree>
    <p:extLst>
      <p:ext uri="{BB962C8B-B14F-4D97-AF65-F5344CB8AC3E}">
        <p14:creationId xmlns:p14="http://schemas.microsoft.com/office/powerpoint/2010/main" val="1583434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r>
              <a:rPr lang="zh-CN" altLang="en-US" dirty="0" smtClean="0"/>
              <a:t> </a:t>
            </a:r>
            <a:r>
              <a:rPr lang="en-US" altLang="zh-CN" dirty="0" smtClean="0"/>
              <a:t>to</a:t>
            </a:r>
            <a:r>
              <a:rPr lang="zh-CN" altLang="en-US" dirty="0" smtClean="0"/>
              <a:t> </a:t>
            </a:r>
            <a:r>
              <a:rPr lang="en-US" altLang="zh-CN" dirty="0" smtClean="0"/>
              <a:t>Genetic</a:t>
            </a:r>
            <a:r>
              <a:rPr lang="zh-CN" altLang="en-US" dirty="0" smtClean="0"/>
              <a:t> </a:t>
            </a:r>
            <a:r>
              <a:rPr lang="en-US" altLang="zh-CN" dirty="0" smtClean="0"/>
              <a:t>Algorithm</a:t>
            </a:r>
            <a:r>
              <a:rPr lang="zh-CN" altLang="en-US" dirty="0" smtClean="0"/>
              <a:t> </a:t>
            </a:r>
            <a:r>
              <a:rPr lang="en-US" altLang="zh-CN" dirty="0" smtClean="0"/>
              <a:t>(For</a:t>
            </a:r>
            <a:r>
              <a:rPr lang="zh-CN" altLang="en-US" dirty="0" smtClean="0"/>
              <a:t> </a:t>
            </a:r>
            <a:r>
              <a:rPr lang="en-US" altLang="zh-CN" dirty="0" smtClean="0"/>
              <a:t>Real)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296" y="2221254"/>
            <a:ext cx="435675" cy="435675"/>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634" y="2237204"/>
            <a:ext cx="435675" cy="435675"/>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9808" y="2237203"/>
            <a:ext cx="435675" cy="435675"/>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792" y="4666732"/>
            <a:ext cx="435675" cy="435675"/>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966" y="4666731"/>
            <a:ext cx="435675" cy="435675"/>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803" y="4666732"/>
            <a:ext cx="435675" cy="435675"/>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9977" y="4666731"/>
            <a:ext cx="435675" cy="435675"/>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455" y="5203446"/>
            <a:ext cx="435675" cy="435675"/>
          </a:xfrm>
          <a:prstGeom prst="rect">
            <a:avLst/>
          </a:prstGeom>
        </p:spPr>
      </p:pic>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629" y="5203445"/>
            <a:ext cx="435675" cy="435675"/>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466" y="5203446"/>
            <a:ext cx="435675" cy="435675"/>
          </a:xfrm>
          <a:prstGeom prst="rect">
            <a:avLst/>
          </a:prstGeom>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9640" y="5203445"/>
            <a:ext cx="435675" cy="435675"/>
          </a:xfrm>
          <a:prstGeom prst="rect">
            <a:avLst/>
          </a:prstGeom>
        </p:spPr>
      </p:pic>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325" y="4666732"/>
            <a:ext cx="435675" cy="435675"/>
          </a:xfrm>
          <a:prstGeom prst="rect">
            <a:avLst/>
          </a:prstGeom>
        </p:spPr>
      </p:pic>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499" y="4666731"/>
            <a:ext cx="435675" cy="435675"/>
          </a:xfrm>
          <a:prstGeom prst="rect">
            <a:avLst/>
          </a:prstGeom>
        </p:spPr>
      </p:pic>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336" y="4666732"/>
            <a:ext cx="435675" cy="435675"/>
          </a:xfrm>
          <a:prstGeom prst="rect">
            <a:avLst/>
          </a:prstGeom>
        </p:spPr>
      </p:pic>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510" y="4666731"/>
            <a:ext cx="435675" cy="435675"/>
          </a:xfrm>
          <a:prstGeom prst="rect">
            <a:avLst/>
          </a:prstGeom>
        </p:spPr>
      </p:pic>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988" y="5203446"/>
            <a:ext cx="435675" cy="435675"/>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162" y="5203445"/>
            <a:ext cx="435675" cy="435675"/>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6999" y="5203446"/>
            <a:ext cx="435675" cy="435675"/>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173" y="5203445"/>
            <a:ext cx="435675" cy="435675"/>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7695" y="2240310"/>
            <a:ext cx="435675" cy="435675"/>
          </a:xfrm>
          <a:prstGeom prst="rect">
            <a:avLst/>
          </a:prstGeom>
        </p:spPr>
      </p:pic>
      <p:sp>
        <p:nvSpPr>
          <p:cNvPr id="30" name="Right Arrow 29"/>
          <p:cNvSpPr/>
          <p:nvPr/>
        </p:nvSpPr>
        <p:spPr>
          <a:xfrm rot="7723162">
            <a:off x="3796256" y="3405512"/>
            <a:ext cx="1881809" cy="357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4968665" y="4917713"/>
            <a:ext cx="1881809" cy="357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13663794">
            <a:off x="5967074" y="3363416"/>
            <a:ext cx="1881809" cy="357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3227389" y="2226609"/>
            <a:ext cx="1881809" cy="357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6507676" y="2234076"/>
            <a:ext cx="1881809" cy="357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p:cNvSpPr/>
          <p:nvPr/>
        </p:nvSpPr>
        <p:spPr>
          <a:xfrm>
            <a:off x="7373487" y="4665098"/>
            <a:ext cx="610693" cy="58309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y 35"/>
          <p:cNvSpPr/>
          <p:nvPr/>
        </p:nvSpPr>
        <p:spPr>
          <a:xfrm>
            <a:off x="7404304" y="5203444"/>
            <a:ext cx="610693" cy="58309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ultiply 36"/>
          <p:cNvSpPr/>
          <p:nvPr/>
        </p:nvSpPr>
        <p:spPr>
          <a:xfrm>
            <a:off x="7830155" y="4665098"/>
            <a:ext cx="610693" cy="58309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rot="18567836">
            <a:off x="4049059" y="3127513"/>
            <a:ext cx="876458" cy="369332"/>
          </a:xfrm>
          <a:prstGeom prst="rect">
            <a:avLst/>
          </a:prstGeom>
          <a:noFill/>
        </p:spPr>
        <p:txBody>
          <a:bodyPr wrap="none" rtlCol="0">
            <a:spAutoFit/>
          </a:bodyPr>
          <a:lstStyle/>
          <a:p>
            <a:r>
              <a:rPr lang="en-US" altLang="zh-CN" dirty="0" smtClean="0"/>
              <a:t>Mutate</a:t>
            </a:r>
            <a:endParaRPr lang="en-US" dirty="0"/>
          </a:p>
        </p:txBody>
      </p:sp>
      <p:sp>
        <p:nvSpPr>
          <p:cNvPr id="39" name="TextBox 38"/>
          <p:cNvSpPr txBox="1"/>
          <p:nvPr/>
        </p:nvSpPr>
        <p:spPr>
          <a:xfrm>
            <a:off x="5141312" y="4545259"/>
            <a:ext cx="1400833" cy="369332"/>
          </a:xfrm>
          <a:prstGeom prst="rect">
            <a:avLst/>
          </a:prstGeom>
          <a:noFill/>
        </p:spPr>
        <p:txBody>
          <a:bodyPr wrap="none" rtlCol="0">
            <a:spAutoFit/>
          </a:bodyPr>
          <a:lstStyle/>
          <a:p>
            <a:r>
              <a:rPr lang="en-US" altLang="zh-CN" dirty="0" err="1" smtClean="0"/>
              <a:t>Eval</a:t>
            </a:r>
            <a:r>
              <a:rPr lang="zh-CN" altLang="en-US" dirty="0" smtClean="0"/>
              <a:t> </a:t>
            </a:r>
            <a:r>
              <a:rPr lang="en-US" altLang="zh-CN" dirty="0" smtClean="0"/>
              <a:t>and</a:t>
            </a:r>
            <a:r>
              <a:rPr lang="zh-CN" altLang="en-US" dirty="0" smtClean="0"/>
              <a:t> </a:t>
            </a:r>
            <a:r>
              <a:rPr lang="en-US" altLang="zh-CN" dirty="0" smtClean="0"/>
              <a:t>Sort</a:t>
            </a:r>
            <a:endParaRPr lang="en-US" dirty="0"/>
          </a:p>
        </p:txBody>
      </p:sp>
      <p:sp>
        <p:nvSpPr>
          <p:cNvPr id="40" name="TextBox 39"/>
          <p:cNvSpPr txBox="1"/>
          <p:nvPr/>
        </p:nvSpPr>
        <p:spPr>
          <a:xfrm rot="2857789">
            <a:off x="7074119" y="3324330"/>
            <a:ext cx="748923" cy="369332"/>
          </a:xfrm>
          <a:prstGeom prst="rect">
            <a:avLst/>
          </a:prstGeom>
          <a:noFill/>
        </p:spPr>
        <p:txBody>
          <a:bodyPr wrap="none" rtlCol="0">
            <a:spAutoFit/>
          </a:bodyPr>
          <a:lstStyle/>
          <a:p>
            <a:r>
              <a:rPr lang="en-US" altLang="zh-CN" dirty="0" smtClean="0"/>
              <a:t>Select</a:t>
            </a:r>
            <a:endParaRPr lang="en-US" dirty="0"/>
          </a:p>
        </p:txBody>
      </p:sp>
      <p:grpSp>
        <p:nvGrpSpPr>
          <p:cNvPr id="71" name="Group 70"/>
          <p:cNvGrpSpPr/>
          <p:nvPr/>
        </p:nvGrpSpPr>
        <p:grpSpPr>
          <a:xfrm>
            <a:off x="8593376" y="1961321"/>
            <a:ext cx="938904" cy="972013"/>
            <a:chOff x="8580124" y="1908313"/>
            <a:chExt cx="938904" cy="972013"/>
          </a:xfrm>
        </p:grpSpPr>
        <p:grpSp>
          <p:nvGrpSpPr>
            <p:cNvPr id="61" name="Group 60"/>
            <p:cNvGrpSpPr/>
            <p:nvPr/>
          </p:nvGrpSpPr>
          <p:grpSpPr>
            <a:xfrm>
              <a:off x="9051235" y="1908313"/>
              <a:ext cx="467793" cy="891864"/>
              <a:chOff x="9051235" y="1908313"/>
              <a:chExt cx="467793" cy="891864"/>
            </a:xfrm>
          </p:grpSpPr>
          <p:grpSp>
            <p:nvGrpSpPr>
              <p:cNvPr id="56" name="Group 55"/>
              <p:cNvGrpSpPr/>
              <p:nvPr/>
            </p:nvGrpSpPr>
            <p:grpSpPr>
              <a:xfrm>
                <a:off x="9051235" y="1908313"/>
                <a:ext cx="384536" cy="325763"/>
                <a:chOff x="9051235" y="1908313"/>
                <a:chExt cx="384536" cy="325763"/>
              </a:xfrm>
            </p:grpSpPr>
            <p:cxnSp>
              <p:nvCxnSpPr>
                <p:cNvPr id="42" name="Straight Connector 41"/>
                <p:cNvCxnSpPr/>
                <p:nvPr/>
              </p:nvCxnSpPr>
              <p:spPr>
                <a:xfrm>
                  <a:off x="9051235" y="1908313"/>
                  <a:ext cx="0" cy="18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9203635" y="2001078"/>
                  <a:ext cx="79735"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9283370" y="2153478"/>
                  <a:ext cx="152401" cy="8059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rot="5400000">
                <a:off x="9163879" y="2445027"/>
                <a:ext cx="384536" cy="325763"/>
                <a:chOff x="9051235" y="1908313"/>
                <a:chExt cx="384536" cy="325763"/>
              </a:xfrm>
            </p:grpSpPr>
            <p:cxnSp>
              <p:nvCxnSpPr>
                <p:cNvPr id="58" name="Straight Connector 57"/>
                <p:cNvCxnSpPr/>
                <p:nvPr/>
              </p:nvCxnSpPr>
              <p:spPr>
                <a:xfrm>
                  <a:off x="9051235" y="1908313"/>
                  <a:ext cx="0" cy="18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9203635" y="2001078"/>
                  <a:ext cx="79735"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9283370" y="2153478"/>
                  <a:ext cx="152401" cy="8059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62" name="Group 61"/>
            <p:cNvGrpSpPr/>
            <p:nvPr/>
          </p:nvGrpSpPr>
          <p:grpSpPr>
            <a:xfrm rot="10800000">
              <a:off x="8580124" y="1988462"/>
              <a:ext cx="467793" cy="891864"/>
              <a:chOff x="9051235" y="1908313"/>
              <a:chExt cx="467793" cy="891864"/>
            </a:xfrm>
          </p:grpSpPr>
          <p:grpSp>
            <p:nvGrpSpPr>
              <p:cNvPr id="63" name="Group 62"/>
              <p:cNvGrpSpPr/>
              <p:nvPr/>
            </p:nvGrpSpPr>
            <p:grpSpPr>
              <a:xfrm>
                <a:off x="9051235" y="1908313"/>
                <a:ext cx="384536" cy="325763"/>
                <a:chOff x="9051235" y="1908313"/>
                <a:chExt cx="384536" cy="325763"/>
              </a:xfrm>
            </p:grpSpPr>
            <p:cxnSp>
              <p:nvCxnSpPr>
                <p:cNvPr id="68" name="Straight Connector 67"/>
                <p:cNvCxnSpPr/>
                <p:nvPr/>
              </p:nvCxnSpPr>
              <p:spPr>
                <a:xfrm>
                  <a:off x="9051235" y="1908313"/>
                  <a:ext cx="0" cy="18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9203635" y="2001078"/>
                  <a:ext cx="79735"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9283370" y="2153478"/>
                  <a:ext cx="152401" cy="8059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rot="5400000">
                <a:off x="9163879" y="2445027"/>
                <a:ext cx="384536" cy="325763"/>
                <a:chOff x="9051235" y="1908313"/>
                <a:chExt cx="384536" cy="325763"/>
              </a:xfrm>
            </p:grpSpPr>
            <p:cxnSp>
              <p:nvCxnSpPr>
                <p:cNvPr id="65" name="Straight Connector 64"/>
                <p:cNvCxnSpPr/>
                <p:nvPr/>
              </p:nvCxnSpPr>
              <p:spPr>
                <a:xfrm>
                  <a:off x="9051235" y="1908313"/>
                  <a:ext cx="0" cy="18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9203635" y="2001078"/>
                  <a:ext cx="79735"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9283370" y="2153478"/>
                  <a:ext cx="152401" cy="80598"/>
                </a:xfrm>
                <a:prstGeom prst="line">
                  <a:avLst/>
                </a:prstGeom>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080204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656</Words>
  <Application>Microsoft Macintosh PowerPoint</Application>
  <PresentationFormat>Widescreen</PresentationFormat>
  <Paragraphs>104</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Calibri</vt:lpstr>
      <vt:lpstr>Calibri Light</vt:lpstr>
      <vt:lpstr>DengXian</vt:lpstr>
      <vt:lpstr>DengXian Light</vt:lpstr>
      <vt:lpstr>Mangal</vt:lpstr>
      <vt:lpstr>Wingdings</vt:lpstr>
      <vt:lpstr>宋体</vt:lpstr>
      <vt:lpstr>Arial</vt:lpstr>
      <vt:lpstr>Office Theme</vt:lpstr>
      <vt:lpstr>Introduction to Genertic Algorithm  </vt:lpstr>
      <vt:lpstr>Previously on Implus Tech Song…</vt:lpstr>
      <vt:lpstr>What is Genetic Algorithm?</vt:lpstr>
      <vt:lpstr>What is Genetic Algorithm?</vt:lpstr>
      <vt:lpstr>For Example(s)</vt:lpstr>
      <vt:lpstr>Example 1: Divide the Loot</vt:lpstr>
      <vt:lpstr>Everyone Loves Mathematical Representation!</vt:lpstr>
      <vt:lpstr>For the Sake of Time…</vt:lpstr>
      <vt:lpstr>Introduction to Genetic Algorithm (For Real)</vt:lpstr>
      <vt:lpstr>Introduction to Genetic Algorithm (For Real)</vt:lpstr>
      <vt:lpstr>Example 2: Compose Like Basch</vt:lpstr>
      <vt:lpstr>Encode Music with Chunk and Linkage</vt:lpstr>
      <vt:lpstr>Encode Music with Chunk and Linkage</vt:lpstr>
      <vt:lpstr>Encode Music with Chunk and Linkage</vt:lpstr>
      <vt:lpstr>Encode Music with Chunk and Linkage</vt:lpstr>
      <vt:lpstr>Why Genetic Algorithm?</vt:lpstr>
      <vt:lpstr>Look Familiar?</vt:lpstr>
      <vt:lpstr>Thank You!</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Genertic Algorithm  浅谈遗传算法</dc:title>
  <dc:creator>Osbert NGOK</dc:creator>
  <cp:lastModifiedBy>Osbert NGOK</cp:lastModifiedBy>
  <cp:revision>21</cp:revision>
  <dcterms:created xsi:type="dcterms:W3CDTF">2017-04-20T07:01:05Z</dcterms:created>
  <dcterms:modified xsi:type="dcterms:W3CDTF">2017-04-27T15:39:45Z</dcterms:modified>
</cp:coreProperties>
</file>