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70" r:id="rId9"/>
    <p:sldId id="266" r:id="rId10"/>
    <p:sldId id="267" r:id="rId11"/>
    <p:sldId id="289" r:id="rId12"/>
    <p:sldId id="268" r:id="rId13"/>
    <p:sldId id="288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90" r:id="rId23"/>
    <p:sldId id="284" r:id="rId24"/>
    <p:sldId id="283" r:id="rId25"/>
    <p:sldId id="285" r:id="rId26"/>
    <p:sldId id="286" r:id="rId27"/>
    <p:sldId id="287" r:id="rId28"/>
    <p:sldId id="29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53BC9"/>
    <a:srgbClr val="C000C0"/>
    <a:srgbClr val="FF9900"/>
    <a:srgbClr val="085091"/>
    <a:srgbClr val="00B050"/>
    <a:srgbClr val="FF0000"/>
    <a:srgbClr val="0C9B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5" autoAdjust="0"/>
    <p:restoredTop sz="87543" autoAdjust="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CAD89-9CD3-4599-AD15-471A32B7640D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B91B8-F1F8-4CD9-98AC-824557F605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Before we introduce</a:t>
            </a:r>
            <a:r>
              <a:rPr lang="en-US" altLang="zh-CN" baseline="0" dirty="0" smtClean="0"/>
              <a:t> our objective,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B91B8-F1F8-4CD9-98AC-824557F6053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B91B8-F1F8-4CD9-98AC-824557F6053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 x n table, where each</a:t>
            </a:r>
            <a:r>
              <a:rPr lang="en-US" altLang="zh-CN" baseline="0" dirty="0" smtClean="0"/>
              <a:t> cell is a segment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B91B8-F1F8-4CD9-98AC-824557F6053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 x n table, where each</a:t>
            </a:r>
            <a:r>
              <a:rPr lang="en-US" altLang="zh-CN" baseline="0" dirty="0" smtClean="0"/>
              <a:t> cell is a segment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B91B8-F1F8-4CD9-98AC-824557F6053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B91B8-F1F8-4CD9-98AC-824557F6053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B91B8-F1F8-4CD9-98AC-824557F6053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B91B8-F1F8-4CD9-98AC-824557F6053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B91B8-F1F8-4CD9-98AC-824557F6053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0650-3247-49F3-BA57-5BA346D3E4F8}" type="datetimeFigureOut">
              <a:rPr lang="zh-CN" altLang="en-US" smtClean="0"/>
              <a:pPr/>
              <a:t>2011/5/18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BC71-C0C5-43F0-85EE-0DB15F4C3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Yue\Documents\FYP\presen\849exp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Yue\Documents\FYP\presen\fugue-1547final.mp3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file:///D:\Yue\Documents\FYP\presen\no1.mp3" TargetMode="External"/><Relationship Id="rId1" Type="http://schemas.openxmlformats.org/officeDocument/2006/relationships/audio" Target="file:///D:\Yue\Documents\FYP\presen\cornell.mp3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9.gif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Automated </a:t>
            </a:r>
            <a:r>
              <a:rPr lang="en-US" altLang="zh-CN" sz="4800" b="1" dirty="0" smtClean="0"/>
              <a:t>Fugue</a:t>
            </a:r>
            <a:r>
              <a:rPr lang="en-US" altLang="zh-CN" sz="4800" dirty="0" smtClean="0"/>
              <a:t> Generation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Yu </a:t>
            </a:r>
            <a:r>
              <a:rPr lang="en-US" altLang="zh-CN" dirty="0" err="1" smtClean="0"/>
              <a:t>Yue</a:t>
            </a:r>
            <a:r>
              <a:rPr lang="en-US" altLang="zh-CN" dirty="0" smtClean="0"/>
              <a:t>	 </a:t>
            </a:r>
            <a:r>
              <a:rPr lang="en-US" altLang="zh-CN" dirty="0" err="1" smtClean="0"/>
              <a:t>Yue</a:t>
            </a:r>
            <a:r>
              <a:rPr lang="en-US" altLang="zh-CN" dirty="0" smtClean="0"/>
              <a:t> Yang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s</a:t>
            </a:r>
            <a:r>
              <a:rPr lang="en-US" altLang="zh-CN" sz="2400" dirty="0" smtClean="0"/>
              <a:t>upervised by</a:t>
            </a:r>
          </a:p>
          <a:p>
            <a:r>
              <a:rPr lang="en-US" altLang="zh-CN" dirty="0" smtClean="0"/>
              <a:t>Prof Andrew Horner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Design::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GA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altLang="zh-CN" dirty="0" smtClean="0"/>
              <a:t>Segment Mutation</a:t>
            </a:r>
            <a:endParaRPr lang="zh-CN" altLang="en-US" dirty="0"/>
          </a:p>
        </p:txBody>
      </p:sp>
      <p:pic>
        <p:nvPicPr>
          <p:cNvPr id="2053" name="Picture 5" descr="C:\Users\osbertngok\Desktop\presen\presen\atm4-gl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954552"/>
            <a:ext cx="2595964" cy="25202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 descr="C:\Users\osbertngok\Desktop\presen\presen\atm4-ofs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858794"/>
            <a:ext cx="2304256" cy="28744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5" name="Picture 7" descr="C:\Users\osbertngok\Desktop\presen\presen\atm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874762"/>
            <a:ext cx="2236357" cy="27897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22443" y="2083495"/>
            <a:ext cx="1878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</a:rPr>
              <a:t>Chunk</a:t>
            </a:r>
          </a:p>
          <a:p>
            <a:pPr algn="ctr"/>
            <a:r>
              <a:rPr lang="en-US" altLang="zh-CN" sz="2000" dirty="0" smtClean="0">
                <a:solidFill>
                  <a:schemeClr val="accent1"/>
                </a:solidFill>
              </a:rPr>
              <a:t>(four 16</a:t>
            </a:r>
            <a:r>
              <a:rPr lang="en-US" altLang="zh-CN" sz="2000" baseline="30000" dirty="0" smtClean="0">
                <a:solidFill>
                  <a:schemeClr val="accent1"/>
                </a:solidFill>
              </a:rPr>
              <a:t>th</a:t>
            </a:r>
            <a:r>
              <a:rPr lang="en-US" altLang="zh-CN" sz="2000" dirty="0" smtClean="0">
                <a:solidFill>
                  <a:schemeClr val="accent1"/>
                </a:solidFill>
              </a:rPr>
              <a:t> notes)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3676" y="2598592"/>
            <a:ext cx="63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Type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7440" y="2598592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Offset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3271" y="2031231"/>
            <a:ext cx="1148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Linkage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 rot="5400000">
            <a:off x="6048164" y="1160748"/>
            <a:ext cx="216024" cy="2736304"/>
          </a:xfrm>
          <a:prstGeom prst="leftBrace">
            <a:avLst>
              <a:gd name="adj1" fmla="val 41316"/>
              <a:gd name="adj2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7544" y="5733256"/>
            <a:ext cx="2791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64 most common chunks</a:t>
            </a:r>
            <a:br>
              <a:rPr lang="en-US" altLang="zh-CN" sz="2000" dirty="0" smtClean="0"/>
            </a:br>
            <a:r>
              <a:rPr lang="en-US" altLang="zh-CN" sz="2000" dirty="0" smtClean="0"/>
              <a:t>from Bach’s fugues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54875" y="5817458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offset can be</a:t>
            </a:r>
          </a:p>
          <a:p>
            <a:r>
              <a:rPr lang="en-US" altLang="zh-CN" sz="2000" dirty="0" smtClean="0"/>
              <a:t>–2, –1, 0, +1, +2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Design::</a:t>
            </a:r>
            <a:r>
              <a:rPr lang="en-US" altLang="zh-CN" dirty="0" smtClean="0"/>
              <a:t>Tree Structure of Segment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lvl="0">
              <a:buBlip>
                <a:blip r:embed="rId3"/>
              </a:buBlip>
            </a:pPr>
            <a:r>
              <a:rPr lang="en-US" altLang="zh-CN" dirty="0" smtClean="0">
                <a:solidFill>
                  <a:prstClr val="black"/>
                </a:solidFill>
              </a:rPr>
              <a:t>Characteristics of Bach’s fugues</a:t>
            </a:r>
          </a:p>
          <a:p>
            <a:pPr lvl="1">
              <a:buBlip>
                <a:blip r:embed="rId4"/>
              </a:buBlip>
            </a:pPr>
            <a:r>
              <a:rPr lang="en-US" altLang="zh-CN" dirty="0" smtClean="0">
                <a:solidFill>
                  <a:prstClr val="black"/>
                </a:solidFill>
              </a:rPr>
              <a:t>Chunk frequency conforms </a:t>
            </a:r>
            <a:r>
              <a:rPr lang="en-US" altLang="zh-CN" dirty="0" err="1" smtClean="0">
                <a:solidFill>
                  <a:prstClr val="black"/>
                </a:solidFill>
              </a:rPr>
              <a:t>Zipf’s</a:t>
            </a:r>
            <a:r>
              <a:rPr lang="en-US" altLang="zh-CN" dirty="0" smtClean="0">
                <a:solidFill>
                  <a:prstClr val="black"/>
                </a:solidFill>
              </a:rPr>
              <a:t> Law</a:t>
            </a:r>
          </a:p>
          <a:p>
            <a:pPr lvl="1">
              <a:buBlip>
                <a:blip r:embed="rId4"/>
              </a:buBlip>
            </a:pPr>
            <a:r>
              <a:rPr lang="en-US" altLang="zh-CN" dirty="0" smtClean="0">
                <a:solidFill>
                  <a:prstClr val="black"/>
                </a:solidFill>
              </a:rPr>
              <a:t>Frequent </a:t>
            </a:r>
            <a:r>
              <a:rPr lang="en-US" altLang="zh-CN" b="1" dirty="0" smtClean="0">
                <a:solidFill>
                  <a:prstClr val="black"/>
                </a:solidFill>
              </a:rPr>
              <a:t>repetition</a:t>
            </a:r>
            <a:r>
              <a:rPr lang="en-US" altLang="zh-CN" dirty="0" smtClean="0">
                <a:solidFill>
                  <a:prstClr val="black"/>
                </a:solidFill>
              </a:rPr>
              <a:t> of chunks</a:t>
            </a:r>
          </a:p>
          <a:p>
            <a:pPr lvl="1">
              <a:buBlip>
                <a:blip r:embed="rId4"/>
              </a:buBlip>
            </a:pPr>
            <a:r>
              <a:rPr lang="en-US" altLang="zh-CN" dirty="0" smtClean="0">
                <a:solidFill>
                  <a:prstClr val="black"/>
                </a:solidFill>
              </a:rPr>
              <a:t>Dominance of stepwise motion</a:t>
            </a:r>
          </a:p>
          <a:p>
            <a:pPr lvl="0">
              <a:buBlip>
                <a:blip r:embed="rId3"/>
              </a:buBlip>
            </a:pPr>
            <a:r>
              <a:rPr lang="en-US" altLang="zh-CN" dirty="0" smtClean="0">
                <a:solidFill>
                  <a:prstClr val="black"/>
                </a:solidFill>
              </a:rPr>
              <a:t>Narrow down Search space</a:t>
            </a:r>
            <a:endParaRPr lang="en-US" altLang="zh-CN" baseline="30000" dirty="0" smtClean="0">
              <a:solidFill>
                <a:prstClr val="black"/>
              </a:solidFill>
            </a:endParaRPr>
          </a:p>
          <a:p>
            <a:pPr lvl="1">
              <a:buBlip>
                <a:blip r:embed="rId4"/>
              </a:buBlip>
            </a:pPr>
            <a:r>
              <a:rPr lang="en-US" altLang="zh-CN" dirty="0" smtClean="0"/>
              <a:t>Search space of tree structure segment </a:t>
            </a:r>
            <a:r>
              <a:rPr lang="en-US" altLang="zh-CN" dirty="0" err="1" smtClean="0"/>
              <a:t>repr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dirty="0" smtClean="0"/>
              <a:t> 64</a:t>
            </a:r>
            <a:r>
              <a:rPr lang="en-US" altLang="zh-CN" baseline="30000" dirty="0" smtClean="0"/>
              <a:t> 3</a:t>
            </a:r>
            <a:r>
              <a:rPr lang="en-US" altLang="zh-CN" dirty="0" smtClean="0"/>
              <a:t>  × (2 × 5)</a:t>
            </a:r>
            <a:r>
              <a:rPr lang="en-US" altLang="zh-CN" baseline="30000" dirty="0" smtClean="0"/>
              <a:t> 6</a:t>
            </a:r>
            <a:r>
              <a:rPr lang="en-US" altLang="zh-CN" dirty="0" smtClean="0"/>
              <a:t>  ×   14</a:t>
            </a:r>
            <a:r>
              <a:rPr lang="en-US" altLang="zh-CN" baseline="30000" dirty="0" smtClean="0"/>
              <a:t> 1</a:t>
            </a:r>
            <a:r>
              <a:rPr lang="en-US" altLang="zh-CN" dirty="0" smtClean="0"/>
              <a:t>    ×   100  = 3.7 ×10</a:t>
            </a:r>
            <a:r>
              <a:rPr lang="en-US" altLang="zh-CN" baseline="30000" dirty="0" smtClean="0"/>
              <a:t>14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>
                <a:solidFill>
                  <a:schemeClr val="accent1"/>
                </a:solidFill>
              </a:rPr>
              <a:t>chunk              linkage           starting pitch       structure</a:t>
            </a:r>
            <a:endParaRPr lang="en-US" altLang="zh-CN" sz="2000" dirty="0" smtClean="0"/>
          </a:p>
          <a:p>
            <a:pPr lvl="1">
              <a:buBlip>
                <a:blip r:embed="rId4"/>
              </a:buBlip>
            </a:pPr>
            <a:r>
              <a:rPr lang="en-US" altLang="zh-CN" dirty="0" smtClean="0"/>
              <a:t>Search space of naïve pitch sequence </a:t>
            </a:r>
            <a:r>
              <a:rPr lang="en-US" altLang="zh-CN" dirty="0" err="1" smtClean="0"/>
              <a:t>repr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dirty="0" smtClean="0"/>
              <a:t> 16 </a:t>
            </a:r>
            <a:r>
              <a:rPr lang="en-US" altLang="zh-CN" baseline="30000" dirty="0" smtClean="0"/>
              <a:t>32</a:t>
            </a:r>
            <a:r>
              <a:rPr lang="en-US" altLang="zh-CN" dirty="0" smtClean="0"/>
              <a:t>   = 3.4 ×10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pitch</a:t>
            </a:r>
            <a:endParaRPr lang="en-US" altLang="zh-CN" sz="2000" baseline="30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Design::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GA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altLang="zh-CN" dirty="0" smtClean="0"/>
              <a:t>Segment Evaluation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Intra-Voice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Range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Linkage between segments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Fitness to Chord</a:t>
            </a:r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Inter-Voice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Voice Crossing &amp; Voice Overlap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Rhythm &amp; Chord unity (Counterpoint)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Design::</a:t>
            </a:r>
            <a:r>
              <a:rPr lang="en-US" altLang="zh-CN" dirty="0" smtClean="0"/>
              <a:t>Why </a:t>
            </a:r>
            <a:r>
              <a:rPr lang="en-US" altLang="zh-CN" b="1" dirty="0" smtClean="0">
                <a:solidFill>
                  <a:srgbClr val="B53BC9"/>
                </a:solidFill>
              </a:rPr>
              <a:t>GA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n-US" altLang="zh-CN" dirty="0" smtClean="0"/>
              <a:t>Search space too large</a:t>
            </a:r>
            <a:endParaRPr lang="en-US" altLang="zh-CN" baseline="30000" dirty="0" smtClean="0"/>
          </a:p>
          <a:p>
            <a:pPr lvl="1">
              <a:spcAft>
                <a:spcPts val="1200"/>
              </a:spcAft>
              <a:buBlip>
                <a:blip r:embed="rId4"/>
              </a:buBlip>
            </a:pPr>
            <a:r>
              <a:rPr lang="en-US" altLang="zh-CN" dirty="0" smtClean="0"/>
              <a:t>3.7 ×10</a:t>
            </a:r>
            <a:r>
              <a:rPr lang="en-US" altLang="zh-CN" baseline="30000" dirty="0" smtClean="0"/>
              <a:t>14</a:t>
            </a:r>
            <a:r>
              <a:rPr lang="en-US" altLang="zh-CN" dirty="0" smtClean="0">
                <a:solidFill>
                  <a:prstClr val="black"/>
                </a:solidFill>
              </a:rPr>
              <a:t> possibilities for each segment</a:t>
            </a:r>
            <a:endParaRPr lang="en-US" altLang="zh-CN" dirty="0" smtClean="0"/>
          </a:p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n-US" altLang="zh-CN" dirty="0" smtClean="0"/>
              <a:t>Rules too complicated</a:t>
            </a:r>
          </a:p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n-US" altLang="zh-CN" dirty="0" smtClean="0"/>
              <a:t>Does not require optimal solution</a:t>
            </a:r>
          </a:p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n-US" altLang="zh-CN" dirty="0" smtClean="0"/>
              <a:t>Time insensitive: offline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Software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Analysis &amp; Playback: Humdrum Toolkit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Generation: MIT-scheme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Platform: GNU/Linux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Humdrum Toolkit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Used with humdrum format, a general-purpose text-based music score format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Excellent in music analysis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Used for collecting statistics from J.S. Bach’s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MIT-scheme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Scheme: ultimate solution to general sequence processing, especially language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MIT-scheme: scheme with enhanced functionalities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Scheme representation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Relational representation aiming at minimize number of variables (for genetic algorithm)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pic>
        <p:nvPicPr>
          <p:cNvPr id="4" name="内容占位符 3" descr="fig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56" y="1210343"/>
            <a:ext cx="8229599" cy="2650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355976" y="4479503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 =</a:t>
            </a:r>
            <a:r>
              <a:rPr lang="en-US" altLang="zh-CN" sz="2400" dirty="0" smtClean="0"/>
              <a:t> ( (k (1 1)) (k (1 1)) (k (1 -2)) (k) )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5046275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E =</a:t>
            </a:r>
            <a:r>
              <a:rPr lang="en-US" altLang="zh-CN" sz="2400" dirty="0" smtClean="0"/>
              <a:t> ( (k) (r) (r) (r) )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55976" y="5616133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 =</a:t>
            </a:r>
            <a:r>
              <a:rPr lang="en-US" altLang="zh-CN" sz="2400" dirty="0" smtClean="0"/>
              <a:t> ( (k (1 0)) (r) (k) (r) )</a:t>
            </a:r>
            <a:endParaRPr lang="zh-CN" altLang="en-US" sz="2400" dirty="0"/>
          </a:p>
        </p:txBody>
      </p:sp>
      <p:grpSp>
        <p:nvGrpSpPr>
          <p:cNvPr id="16" name="组合 55"/>
          <p:cNvGrpSpPr/>
          <p:nvPr/>
        </p:nvGrpSpPr>
        <p:grpSpPr>
          <a:xfrm>
            <a:off x="755576" y="4293096"/>
            <a:ext cx="3214848" cy="576064"/>
            <a:chOff x="1873084" y="6165304"/>
            <a:chExt cx="3214848" cy="576064"/>
          </a:xfrm>
        </p:grpSpPr>
        <p:pic>
          <p:nvPicPr>
            <p:cNvPr id="17" name="Picture 2" descr="C:\Users\osbertngok\Desktop\presen\presen\atm4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33124" y="6165304"/>
              <a:ext cx="734776" cy="576064"/>
            </a:xfrm>
            <a:prstGeom prst="rect">
              <a:avLst/>
            </a:prstGeom>
            <a:noFill/>
          </p:spPr>
        </p:pic>
        <p:pic>
          <p:nvPicPr>
            <p:cNvPr id="18" name="Picture 3" descr="C:\Users\osbertngok\Desktop\presen\presen\atm4-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057" y="6237312"/>
              <a:ext cx="512879" cy="472082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873084" y="622802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D:</a:t>
              </a:r>
              <a:endParaRPr lang="zh-CN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1840" y="6237312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E:</a:t>
              </a:r>
              <a:endParaRPr lang="zh-CN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73400" y="623731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F:</a:t>
              </a:r>
              <a:endParaRPr lang="zh-CN" altLang="en-US" b="1" dirty="0"/>
            </a:p>
          </p:txBody>
        </p:sp>
        <p:pic>
          <p:nvPicPr>
            <p:cNvPr id="22" name="Picture 4" descr="C:\Users\osbertngok\Desktop\presen\presen\atm4-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39860" y="6237312"/>
              <a:ext cx="648072" cy="46528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pic>
        <p:nvPicPr>
          <p:cNvPr id="4" name="内容占位符 3" descr="fig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56" y="1210343"/>
            <a:ext cx="8229599" cy="2650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组合 55"/>
          <p:cNvGrpSpPr/>
          <p:nvPr/>
        </p:nvGrpSpPr>
        <p:grpSpPr>
          <a:xfrm>
            <a:off x="755576" y="4293096"/>
            <a:ext cx="3214848" cy="576064"/>
            <a:chOff x="1873084" y="6165304"/>
            <a:chExt cx="3214848" cy="576064"/>
          </a:xfrm>
        </p:grpSpPr>
        <p:pic>
          <p:nvPicPr>
            <p:cNvPr id="7" name="Picture 2" descr="C:\Users\osbertngok\Desktop\presen\presen\atm4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33124" y="6165304"/>
              <a:ext cx="734776" cy="576064"/>
            </a:xfrm>
            <a:prstGeom prst="rect">
              <a:avLst/>
            </a:prstGeom>
            <a:noFill/>
          </p:spPr>
        </p:pic>
        <p:pic>
          <p:nvPicPr>
            <p:cNvPr id="8" name="Picture 3" descr="C:\Users\osbertngok\Desktop\presen\presen\atm4-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057" y="6237312"/>
              <a:ext cx="512879" cy="472082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873084" y="622802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D:</a:t>
              </a:r>
              <a:endParaRPr lang="zh-CN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1840" y="6237312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E:</a:t>
              </a:r>
              <a:endParaRPr lang="zh-CN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3400" y="623731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F:</a:t>
              </a:r>
              <a:endParaRPr lang="zh-CN" altLang="en-US" b="1" dirty="0"/>
            </a:p>
          </p:txBody>
        </p:sp>
        <p:pic>
          <p:nvPicPr>
            <p:cNvPr id="12" name="Picture 4" descr="C:\Users\osbertngok\Desktop\presen\presen\atm4-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39860" y="6237312"/>
              <a:ext cx="648072" cy="465283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788024" y="4437112"/>
            <a:ext cx="295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73050" algn="l"/>
                <a:tab pos="534988" algn="l"/>
              </a:tabLst>
            </a:pPr>
            <a:r>
              <a:rPr lang="en-US" altLang="zh-CN" sz="2400" b="1" dirty="0" smtClean="0"/>
              <a:t>A	= 	D + E</a:t>
            </a:r>
          </a:p>
          <a:p>
            <a:pPr>
              <a:tabLst>
                <a:tab pos="273050" algn="l"/>
                <a:tab pos="534988" algn="l"/>
              </a:tabLst>
            </a:pPr>
            <a:r>
              <a:rPr lang="en-US" altLang="zh-CN" sz="2400" b="1" dirty="0" smtClean="0"/>
              <a:t>	= 	</a:t>
            </a:r>
            <a:r>
              <a:rPr lang="en-US" altLang="zh-CN" sz="2400" dirty="0" smtClean="0"/>
              <a:t>(</a:t>
            </a:r>
            <a:r>
              <a:rPr lang="en-US" altLang="zh-CN" sz="2400" i="1" u="sng" dirty="0" smtClean="0"/>
              <a:t>G+</a:t>
            </a:r>
            <a:r>
              <a:rPr lang="en-US" altLang="zh-CN" sz="2400" dirty="0" smtClean="0"/>
              <a:t> (</a:t>
            </a:r>
            <a:r>
              <a:rPr lang="en-US" altLang="zh-CN" sz="2400" i="1" u="sng" dirty="0" err="1" smtClean="0"/>
              <a:t>Gml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D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+2</a:t>
            </a:r>
            <a:r>
              <a:rPr lang="en-US" altLang="zh-CN" sz="2400" dirty="0" smtClean="0"/>
              <a:t>) </a:t>
            </a:r>
            <a:r>
              <a:rPr lang="en-US" altLang="zh-CN" sz="2400" b="1" dirty="0" smtClean="0"/>
              <a:t>E</a:t>
            </a:r>
            <a:r>
              <a:rPr lang="en-US" altLang="zh-CN" sz="2400" dirty="0" smtClean="0"/>
              <a:t> )</a:t>
            </a:r>
            <a:endParaRPr lang="en-US" altLang="zh-CN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478323"/>
            <a:ext cx="2927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73050" algn="l"/>
                <a:tab pos="534988" algn="l"/>
              </a:tabLst>
            </a:pPr>
            <a:r>
              <a:rPr lang="en-US" altLang="zh-CN" sz="2400" b="1" dirty="0" smtClean="0"/>
              <a:t>B	= 	F * 2</a:t>
            </a:r>
          </a:p>
          <a:p>
            <a:pPr>
              <a:tabLst>
                <a:tab pos="273050" algn="l"/>
                <a:tab pos="534988" algn="l"/>
              </a:tabLst>
            </a:pPr>
            <a:r>
              <a:rPr lang="en-US" altLang="zh-CN" sz="2400" b="1" dirty="0" smtClean="0"/>
              <a:t>	= 	</a:t>
            </a:r>
            <a:r>
              <a:rPr lang="en-US" altLang="zh-CN" sz="2400" dirty="0" smtClean="0"/>
              <a:t>(</a:t>
            </a:r>
            <a:r>
              <a:rPr lang="en-US" altLang="zh-CN" sz="2400" i="1" u="sng" dirty="0" smtClean="0"/>
              <a:t>G*</a:t>
            </a:r>
            <a:r>
              <a:rPr lang="en-US" altLang="zh-CN" sz="2400" dirty="0" smtClean="0"/>
              <a:t> (</a:t>
            </a:r>
            <a:r>
              <a:rPr lang="en-US" altLang="zh-CN" sz="2400" i="1" u="sng" dirty="0" err="1" smtClean="0"/>
              <a:t>Gmf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F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+0</a:t>
            </a:r>
            <a:r>
              <a:rPr lang="en-US" altLang="zh-CN" sz="2400" dirty="0" smtClean="0"/>
              <a:t>) </a:t>
            </a:r>
            <a:r>
              <a:rPr lang="en-US" altLang="zh-CN" sz="2400" b="1" dirty="0" smtClean="0"/>
              <a:t>2</a:t>
            </a:r>
            <a:r>
              <a:rPr lang="en-US" altLang="zh-CN" sz="2400" dirty="0" smtClean="0"/>
              <a:t> )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Fugue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1031" name="Picture 7" descr="D:\Yue\Desktop\849_blank.bm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813" y="2166938"/>
            <a:ext cx="8334375" cy="2524125"/>
          </a:xfrm>
          <a:prstGeom prst="rect">
            <a:avLst/>
          </a:prstGeom>
          <a:noFill/>
        </p:spPr>
      </p:pic>
      <p:pic>
        <p:nvPicPr>
          <p:cNvPr id="1033" name="Picture 9" descr="D:\Yue\Desktop\849_expand.bm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812" y="2166938"/>
            <a:ext cx="8334376" cy="2524125"/>
          </a:xfrm>
          <a:prstGeom prst="rect">
            <a:avLst/>
          </a:prstGeom>
          <a:noFill/>
        </p:spPr>
      </p:pic>
      <p:pic>
        <p:nvPicPr>
          <p:cNvPr id="1034" name="Picture 10" descr="D:\Yue\Desktop\849_sub1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4812" y="2166938"/>
            <a:ext cx="8334376" cy="2524125"/>
          </a:xfrm>
          <a:prstGeom prst="rect">
            <a:avLst/>
          </a:prstGeom>
          <a:noFill/>
        </p:spPr>
      </p:pic>
      <p:pic>
        <p:nvPicPr>
          <p:cNvPr id="1037" name="Picture 13" descr="D:\Yue\Desktop\849_sub3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4813" y="2166938"/>
            <a:ext cx="8334375" cy="2524125"/>
          </a:xfrm>
          <a:prstGeom prst="rect">
            <a:avLst/>
          </a:prstGeom>
          <a:noFill/>
        </p:spPr>
      </p:pic>
      <p:pic>
        <p:nvPicPr>
          <p:cNvPr id="1038" name="Picture 14" descr="D:\Yue\Desktop\849_full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813" y="2166938"/>
            <a:ext cx="8334375" cy="2524125"/>
          </a:xfrm>
          <a:prstGeom prst="rect">
            <a:avLst/>
          </a:prstGeom>
          <a:noFill/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zh-CN" sz="1600" dirty="0" smtClean="0"/>
          </a:p>
          <a:p>
            <a:pPr algn="r">
              <a:buNone/>
            </a:pP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2800" dirty="0" smtClean="0"/>
              <a:t>A </a:t>
            </a:r>
            <a:r>
              <a:rPr lang="en-US" altLang="zh-CN" sz="2800" b="1" dirty="0" smtClean="0"/>
              <a:t>fugue</a:t>
            </a:r>
            <a:r>
              <a:rPr lang="en-US" altLang="zh-CN" sz="2800" dirty="0" smtClean="0"/>
              <a:t> is a musical composition </a:t>
            </a:r>
            <a:r>
              <a:rPr lang="en-US" altLang="zh-CN" sz="2800" dirty="0" smtClean="0">
                <a:solidFill>
                  <a:schemeClr val="bg1"/>
                </a:solidFill>
              </a:rPr>
              <a:t>of multiple voices</a:t>
            </a:r>
          </a:p>
          <a:p>
            <a:pPr algn="ctr">
              <a:buNone/>
            </a:pPr>
            <a:r>
              <a:rPr lang="en-US" altLang="zh-CN" sz="2800" dirty="0" smtClean="0"/>
              <a:t>built on a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subject</a:t>
            </a:r>
            <a:r>
              <a:rPr lang="en-US" altLang="zh-CN" sz="2800" dirty="0" smtClean="0"/>
              <a:t> (recurring theme)</a:t>
            </a:r>
          </a:p>
          <a:p>
            <a:pPr algn="ctr">
              <a:buNone/>
            </a:pPr>
            <a:r>
              <a:rPr lang="en-US" altLang="zh-CN" sz="2800" dirty="0" smtClean="0"/>
              <a:t>that 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</a:rPr>
              <a:t>imitates</a:t>
            </a:r>
            <a:r>
              <a:rPr lang="en-US" altLang="zh-CN" sz="2800" dirty="0" smtClean="0"/>
              <a:t> itself frequently throughout the piece.</a:t>
            </a:r>
            <a:endParaRPr lang="zh-CN" altLang="en-US" sz="2800" dirty="0"/>
          </a:p>
        </p:txBody>
      </p:sp>
      <p:pic>
        <p:nvPicPr>
          <p:cNvPr id="10" name="849exp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9" cstate="print">
            <a:lum bright="40000"/>
          </a:blip>
          <a:stretch>
            <a:fillRect/>
          </a:stretch>
        </p:blipFill>
        <p:spPr>
          <a:xfrm>
            <a:off x="107504" y="6453336"/>
            <a:ext cx="3048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55096" y="1988840"/>
            <a:ext cx="6088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" pitchFamily="18" charset="0"/>
                <a:cs typeface="Times New Roman" pitchFamily="18" charset="0"/>
              </a:rPr>
              <a:t>Fugue No.4 in C♯ minor,  WTC Book I,  J. S. Bach,  BWV 849</a:t>
            </a: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61511" y="4847582"/>
            <a:ext cx="360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of multiple voices</a:t>
            </a:r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691680" y="4077072"/>
            <a:ext cx="1728192" cy="648072"/>
          </a:xfrm>
          <a:prstGeom prst="roundRect">
            <a:avLst/>
          </a:prstGeom>
          <a:solidFill>
            <a:srgbClr val="FF0000">
              <a:alpha val="16078"/>
            </a:srgbClr>
          </a:solidFill>
          <a:ln>
            <a:solidFill>
              <a:srgbClr val="FF0000">
                <a:alpha val="4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635896" y="3140968"/>
            <a:ext cx="2232248" cy="648072"/>
          </a:xfrm>
          <a:prstGeom prst="roundRect">
            <a:avLst/>
          </a:prstGeom>
          <a:solidFill>
            <a:srgbClr val="0C9B74">
              <a:alpha val="16863"/>
            </a:srgbClr>
          </a:solidFill>
          <a:ln>
            <a:solidFill>
              <a:srgbClr val="0C9B74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115232" y="2348880"/>
            <a:ext cx="2417208" cy="648072"/>
          </a:xfrm>
          <a:prstGeom prst="roundRect">
            <a:avLst/>
          </a:prstGeom>
          <a:solidFill>
            <a:srgbClr val="FF9900">
              <a:alpha val="18039"/>
            </a:srgbClr>
          </a:solidFill>
          <a:ln>
            <a:solidFill>
              <a:srgbClr val="FF99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Automated </a:t>
            </a: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Fugue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Generation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371600" y="3886200"/>
            <a:ext cx="6400800" cy="2639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dirty="0" smtClean="0">
                <a:solidFill>
                  <a:schemeClr val="tx1">
                    <a:tint val="75000"/>
                  </a:schemeClr>
                </a:solidFill>
              </a:rPr>
              <a:t>Yu </a:t>
            </a:r>
            <a:r>
              <a:rPr lang="en-US" altLang="zh-CN" sz="3200" dirty="0" err="1" smtClean="0">
                <a:solidFill>
                  <a:schemeClr val="tx1">
                    <a:tint val="75000"/>
                  </a:schemeClr>
                </a:solidFill>
              </a:rPr>
              <a:t>Yue</a:t>
            </a:r>
            <a:r>
              <a:rPr lang="en-US" altLang="zh-CN" sz="3200" dirty="0" smtClean="0">
                <a:solidFill>
                  <a:schemeClr val="tx1">
                    <a:tint val="75000"/>
                  </a:schemeClr>
                </a:solidFill>
              </a:rPr>
              <a:t>	 </a:t>
            </a:r>
            <a:r>
              <a:rPr lang="en-US" altLang="zh-CN" sz="3200" dirty="0" err="1" smtClean="0">
                <a:solidFill>
                  <a:schemeClr val="tx1">
                    <a:tint val="75000"/>
                  </a:schemeClr>
                </a:solidFill>
              </a:rPr>
              <a:t>Yue</a:t>
            </a:r>
            <a:r>
              <a:rPr lang="en-US" altLang="zh-CN" sz="3200" dirty="0" smtClean="0">
                <a:solidFill>
                  <a:schemeClr val="tx1">
                    <a:tint val="75000"/>
                  </a:schemeClr>
                </a:solidFill>
              </a:rPr>
              <a:t> Yang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chemeClr val="tx1">
                    <a:tint val="75000"/>
                  </a:schemeClr>
                </a:solidFill>
              </a:rPr>
              <a:t>supervised by</a:t>
            </a:r>
          </a:p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dirty="0" smtClean="0">
                <a:solidFill>
                  <a:schemeClr val="tx1">
                    <a:tint val="75000"/>
                  </a:schemeClr>
                </a:solidFill>
              </a:rPr>
              <a:t>Prof Andrew Horner</a:t>
            </a:r>
            <a:endParaRPr lang="zh-CN" alt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3649544" y="2132856"/>
            <a:ext cx="1800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Fugue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8094E-6 L 0.10382 -0.28978 " pathEditMode="fixed" rAng="0" ptsTypes="AA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1938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8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" grpId="0"/>
      <p:bldP spid="6" grpId="0" uiExpand="1" build="p"/>
      <p:bldP spid="11" grpId="0" build="allAtOnce"/>
      <p:bldP spid="12" grpId="0" build="allAtOnce"/>
      <p:bldP spid="13" grpId="0" animBg="1"/>
      <p:bldP spid="14" grpId="0" animBg="1"/>
      <p:bldP spid="15" grpId="0" animBg="1"/>
      <p:bldP spid="16" grpId="0"/>
      <p:bldP spid="16" grpId="1"/>
      <p:bldP spid="17" grpId="0" build="p"/>
      <p:bldP spid="17" grpId="1" uiExpand="1" build="allAtOnce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pic>
        <p:nvPicPr>
          <p:cNvPr id="4" name="内容占位符 3" descr="fig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56" y="1210343"/>
            <a:ext cx="8229599" cy="2650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组合 55"/>
          <p:cNvGrpSpPr/>
          <p:nvPr/>
        </p:nvGrpSpPr>
        <p:grpSpPr>
          <a:xfrm>
            <a:off x="755576" y="4293096"/>
            <a:ext cx="3214848" cy="576064"/>
            <a:chOff x="1873084" y="6165304"/>
            <a:chExt cx="3214848" cy="576064"/>
          </a:xfrm>
        </p:grpSpPr>
        <p:pic>
          <p:nvPicPr>
            <p:cNvPr id="7" name="Picture 2" descr="C:\Users\osbertngok\Desktop\presen\presen\atm4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33124" y="6165304"/>
              <a:ext cx="734776" cy="576064"/>
            </a:xfrm>
            <a:prstGeom prst="rect">
              <a:avLst/>
            </a:prstGeom>
            <a:noFill/>
          </p:spPr>
        </p:pic>
        <p:pic>
          <p:nvPicPr>
            <p:cNvPr id="8" name="Picture 3" descr="C:\Users\osbertngok\Desktop\presen\presen\atm4-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83057" y="6237312"/>
              <a:ext cx="512879" cy="472082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873084" y="622802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D:</a:t>
              </a:r>
              <a:endParaRPr lang="zh-CN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1840" y="6237312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E:</a:t>
              </a:r>
              <a:endParaRPr lang="zh-CN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3400" y="623731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F:</a:t>
              </a:r>
              <a:endParaRPr lang="zh-CN" altLang="en-US" b="1" dirty="0"/>
            </a:p>
          </p:txBody>
        </p:sp>
        <p:pic>
          <p:nvPicPr>
            <p:cNvPr id="12" name="Picture 4" descr="C:\Users\osbertngok\Desktop\presen\presen\atm4-6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39860" y="6237312"/>
              <a:ext cx="648072" cy="465283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211960" y="4437112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03288" algn="l"/>
                <a:tab pos="1163638" algn="l"/>
              </a:tabLst>
            </a:pPr>
            <a:r>
              <a:rPr lang="en-US" altLang="zh-CN" sz="2400" b="1" dirty="0" smtClean="0"/>
              <a:t>Segment	= A * 3  +  B</a:t>
            </a:r>
          </a:p>
          <a:p>
            <a:pPr>
              <a:tabLst>
                <a:tab pos="903288" algn="l"/>
                <a:tab pos="1163638" algn="l"/>
              </a:tabLst>
            </a:pPr>
            <a:r>
              <a:rPr lang="en-US" altLang="zh-CN" sz="2400" b="1" dirty="0" smtClean="0"/>
              <a:t>	=	</a:t>
            </a:r>
            <a:r>
              <a:rPr lang="en-US" altLang="zh-CN" sz="2400" dirty="0" smtClean="0"/>
              <a:t>(</a:t>
            </a:r>
            <a:r>
              <a:rPr lang="en-US" altLang="zh-CN" sz="2400" i="1" u="sng" dirty="0" smtClean="0"/>
              <a:t>G+</a:t>
            </a:r>
            <a:r>
              <a:rPr lang="en-US" altLang="zh-CN" sz="2400" dirty="0" smtClean="0"/>
              <a:t> (</a:t>
            </a:r>
            <a:r>
              <a:rPr lang="en-US" altLang="zh-CN" sz="2400" i="1" u="sng" dirty="0" err="1" smtClean="0"/>
              <a:t>Gml</a:t>
            </a:r>
            <a:r>
              <a:rPr lang="en-US" altLang="zh-CN" sz="2400" dirty="0" smtClean="0"/>
              <a:t> </a:t>
            </a:r>
          </a:p>
          <a:p>
            <a:pPr>
              <a:tabLst>
                <a:tab pos="903288" algn="l"/>
                <a:tab pos="1163638" algn="l"/>
                <a:tab pos="1436688" algn="l"/>
                <a:tab pos="1698625" algn="l"/>
              </a:tabLst>
            </a:pPr>
            <a:r>
              <a:rPr lang="en-US" altLang="zh-CN" sz="2400" dirty="0" smtClean="0"/>
              <a:t>					(</a:t>
            </a:r>
            <a:r>
              <a:rPr lang="en-US" altLang="zh-CN" sz="2400" i="1" u="sng" dirty="0" err="1" smtClean="0"/>
              <a:t>Gdx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i="1" u="sng" dirty="0" smtClean="0"/>
              <a:t>G*</a:t>
            </a:r>
            <a:r>
              <a:rPr lang="en-US" altLang="zh-CN" sz="2400" dirty="0" smtClean="0"/>
              <a:t> (</a:t>
            </a:r>
            <a:r>
              <a:rPr lang="en-US" altLang="zh-CN" sz="2400" i="1" u="sng" dirty="0" err="1" smtClean="0"/>
              <a:t>Gml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+1</a:t>
            </a:r>
            <a:r>
              <a:rPr lang="en-US" altLang="zh-CN" sz="2400" dirty="0" smtClean="0"/>
              <a:t>) </a:t>
            </a:r>
            <a:r>
              <a:rPr lang="en-US" altLang="zh-CN" sz="2400" b="1" dirty="0" smtClean="0"/>
              <a:t>3</a:t>
            </a:r>
            <a:r>
              <a:rPr lang="en-US" altLang="zh-CN" sz="2400" dirty="0" smtClean="0"/>
              <a:t>) )</a:t>
            </a:r>
          </a:p>
          <a:p>
            <a:pPr>
              <a:tabLst>
                <a:tab pos="903288" algn="l"/>
                <a:tab pos="1163638" algn="l"/>
                <a:tab pos="1436688" algn="l"/>
                <a:tab pos="1698625" algn="l"/>
              </a:tabLst>
            </a:pPr>
            <a:r>
              <a:rPr lang="en-US" altLang="zh-CN" sz="2400" b="1" dirty="0" smtClean="0"/>
              <a:t>					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 –1</a:t>
            </a:r>
            <a:r>
              <a:rPr lang="en-US" altLang="zh-CN" sz="2400" dirty="0" smtClean="0"/>
              <a:t>)</a:t>
            </a:r>
          </a:p>
          <a:p>
            <a:pPr>
              <a:tabLst>
                <a:tab pos="903288" algn="l"/>
                <a:tab pos="1163638" algn="l"/>
                <a:tab pos="1436688" algn="l"/>
                <a:tab pos="1698625" algn="l"/>
              </a:tabLst>
            </a:pPr>
            <a:r>
              <a:rPr lang="en-US" altLang="zh-CN" sz="2400" b="1" dirty="0" smtClean="0"/>
              <a:t>		  B </a:t>
            </a:r>
            <a:r>
              <a:rPr lang="en-US" altLang="zh-CN" sz="2400" dirty="0" smtClean="0"/>
              <a:t>)</a:t>
            </a:r>
            <a:endParaRPr lang="en-US" altLang="zh-CN" sz="2400" b="1" dirty="0" smtClean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Dynamic Evaluators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Evaluators are prioritized;  the higher </a:t>
            </a:r>
            <a:r>
              <a:rPr lang="en-US" altLang="zh-CN" dirty="0" smtClean="0"/>
              <a:t>level evaluators </a:t>
            </a:r>
            <a:r>
              <a:rPr lang="en-US" altLang="zh-CN" dirty="0" smtClean="0"/>
              <a:t>(e.g. fitness to Chord) </a:t>
            </a:r>
            <a:r>
              <a:rPr lang="en-US" altLang="zh-CN" dirty="0" smtClean="0"/>
              <a:t>get lower weight </a:t>
            </a:r>
            <a:r>
              <a:rPr lang="en-US" altLang="zh-CN" dirty="0" smtClean="0"/>
              <a:t>if the lower level evaluators (e.g. note range) do not reach a threshold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Evaluators behave differently in different phases of GA, e.g. heavier weight on range at the beginning, etc..</a:t>
            </a:r>
          </a:p>
          <a:p>
            <a:pPr lvl="1">
              <a:buBlip>
                <a:blip r:embed="rId3"/>
              </a:buBlip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CN" dirty="0" smtClean="0"/>
              <a:t>Sample result of our program</a:t>
            </a:r>
          </a:p>
          <a:p>
            <a:pPr>
              <a:buBlip>
                <a:blip r:embed="rId3"/>
              </a:buBlip>
            </a:pPr>
            <a:endParaRPr lang="en-US" altLang="zh-CN" dirty="0" smtClean="0"/>
          </a:p>
        </p:txBody>
      </p:sp>
      <p:pic>
        <p:nvPicPr>
          <p:cNvPr id="1027" name="Picture 3" descr="D:\Yue\Desktop\presen\fugue1547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780" y="548680"/>
            <a:ext cx="9258300" cy="6105525"/>
          </a:xfrm>
          <a:prstGeom prst="rect">
            <a:avLst/>
          </a:prstGeom>
          <a:noFill/>
        </p:spPr>
      </p:pic>
      <p:pic>
        <p:nvPicPr>
          <p:cNvPr id="6" name="fugue-1547final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251520" y="18864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4"/>
              </a:buBlip>
            </a:pPr>
            <a:r>
              <a:rPr lang="en-US" altLang="zh-CN" dirty="0" smtClean="0"/>
              <a:t>Comparison with similar works</a:t>
            </a:r>
          </a:p>
          <a:p>
            <a:pPr lvl="1">
              <a:buBlip>
                <a:blip r:embed="rId5"/>
              </a:buBlip>
            </a:pPr>
            <a:r>
              <a:rPr lang="en-US" altLang="zh-CN" dirty="0" smtClean="0"/>
              <a:t>Eric </a:t>
            </a:r>
            <a:r>
              <a:rPr lang="en-US" altLang="zh-CN" dirty="0" err="1" smtClean="0"/>
              <a:t>Milkie</a:t>
            </a:r>
            <a:r>
              <a:rPr lang="en-US" altLang="zh-CN" dirty="0" smtClean="0"/>
              <a:t>, Joel </a:t>
            </a:r>
            <a:r>
              <a:rPr lang="en-US" altLang="zh-CN" dirty="0" err="1" smtClean="0"/>
              <a:t>Chestnutt</a:t>
            </a:r>
            <a:r>
              <a:rPr lang="en-US" altLang="zh-CN" dirty="0" smtClean="0"/>
              <a:t> : </a:t>
            </a:r>
            <a:r>
              <a:rPr lang="en-US" altLang="zh-CN" i="1" dirty="0" smtClean="0"/>
              <a:t>Fugue Generation with Genetic Algorithms (from Cornell) </a:t>
            </a:r>
            <a:r>
              <a:rPr lang="en-US" altLang="zh-CN" dirty="0" smtClean="0"/>
              <a:t>[1]  </a:t>
            </a:r>
          </a:p>
          <a:p>
            <a:pPr lvl="1">
              <a:buBlip>
                <a:blip r:embed="rId5"/>
              </a:buBlip>
            </a:pPr>
            <a:r>
              <a:rPr lang="en-US" altLang="zh-CN" dirty="0" smtClean="0"/>
              <a:t>Prof David Cope:  </a:t>
            </a:r>
            <a:r>
              <a:rPr lang="en-US" altLang="zh-CN" i="1" dirty="0" smtClean="0"/>
              <a:t>Well-Programmed Clavier </a:t>
            </a:r>
            <a:r>
              <a:rPr lang="en-US" altLang="zh-CN" dirty="0" smtClean="0"/>
              <a:t>[2]</a:t>
            </a:r>
          </a:p>
          <a:p>
            <a:pPr lvl="1">
              <a:buBlip>
                <a:blip r:embed="rId5"/>
              </a:buBlip>
            </a:pPr>
            <a:endParaRPr lang="en-US" altLang="zh-CN" dirty="0" smtClean="0"/>
          </a:p>
          <a:p>
            <a:pPr lvl="1">
              <a:buBlip>
                <a:blip r:embed="rId5"/>
              </a:buBlip>
            </a:pPr>
            <a:r>
              <a:rPr lang="en-US" altLang="zh-CN" dirty="0" smtClean="0"/>
              <a:t>Musically, significantly better than [1] but pale compared to [2]</a:t>
            </a:r>
          </a:p>
        </p:txBody>
      </p:sp>
      <p:pic>
        <p:nvPicPr>
          <p:cNvPr id="4" name="cornell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6732240" y="2692152"/>
            <a:ext cx="304800" cy="304800"/>
          </a:xfrm>
          <a:prstGeom prst="rect">
            <a:avLst/>
          </a:prstGeom>
        </p:spPr>
      </p:pic>
      <p:pic>
        <p:nvPicPr>
          <p:cNvPr id="5" name="no1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7" cstate="print"/>
          <a:stretch>
            <a:fillRect/>
          </a:stretch>
        </p:blipFill>
        <p:spPr>
          <a:xfrm>
            <a:off x="8172400" y="3212976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audi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Efficiency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Meter: 4/4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Shortest note: sixteenth note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Number of bars: 40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Estimated Time to compose one fugue:</a:t>
            </a:r>
            <a:br>
              <a:rPr lang="en-US" altLang="zh-CN" dirty="0" smtClean="0"/>
            </a:br>
            <a:r>
              <a:rPr lang="en-US" altLang="zh-CN" dirty="0" smtClean="0"/>
              <a:t>1 hour on one 2.4GHz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Aesthetic Quality</a:t>
            </a:r>
          </a:p>
          <a:p>
            <a:pPr lvl="1">
              <a:buBlip>
                <a:blip r:embed="rId3"/>
              </a:buBlip>
            </a:pPr>
            <a:r>
              <a:rPr lang="en-US" altLang="zh-CN" b="1" dirty="0" smtClean="0"/>
              <a:t>Make musical sense </a:t>
            </a:r>
            <a:r>
              <a:rPr lang="en-US" altLang="zh-CN" dirty="0" smtClean="0"/>
              <a:t>in general, occasionally with unnatural transitions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The </a:t>
            </a:r>
            <a:r>
              <a:rPr lang="en-US" altLang="zh-CN" b="1" dirty="0" smtClean="0"/>
              <a:t>introduction of musical concepts</a:t>
            </a:r>
            <a:r>
              <a:rPr lang="en-US" altLang="zh-CN" dirty="0" smtClean="0"/>
              <a:t>, such as repetition, imitation, tonal center and chord progression plot a vivid story line, compared to Cornell’s approach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Several</a:t>
            </a:r>
            <a:r>
              <a:rPr lang="en-US" altLang="zh-CN" b="1" dirty="0" smtClean="0"/>
              <a:t> assumptions are too rigid </a:t>
            </a:r>
            <a:r>
              <a:rPr lang="en-US" altLang="zh-CN" dirty="0" smtClean="0"/>
              <a:t>for the program to generate better solutions, such as two beats per chord, forced repetition pattern,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Contribution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Build a system that can generate polyphonic music similar to fugues and inventions</a:t>
            </a:r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Limitations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The results sound more “Pop-</a:t>
            </a:r>
            <a:r>
              <a:rPr lang="en-US" altLang="zh-CN" dirty="0" err="1" smtClean="0"/>
              <a:t>ish</a:t>
            </a:r>
            <a:r>
              <a:rPr lang="en-US" altLang="zh-CN" dirty="0" smtClean="0"/>
              <a:t>” than authentic Baroque fugues due to emphasis on chord</a:t>
            </a:r>
          </a:p>
          <a:p>
            <a:pPr lvl="1">
              <a:buBlip>
                <a:blip r:embed="rId3"/>
              </a:buBlip>
            </a:pPr>
            <a:r>
              <a:rPr lang="en-US" altLang="zh-CN" dirty="0" smtClean="0"/>
              <a:t>The forced repetition pattern design insulates local optima in the fitness landscape, making it difficult to reach better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Smoothing the Fitness Landscape</a:t>
            </a:r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Extensive search + Pruning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4208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3050" algn="l"/>
                <a:tab pos="534988" algn="l"/>
              </a:tabLst>
            </a:pPr>
            <a:r>
              <a:rPr lang="en-US" altLang="zh-CN" b="1" dirty="0" smtClean="0"/>
              <a:t>1	3	r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7704" y="2411596"/>
            <a:ext cx="480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Two different consonants in C Major, good choice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29249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3050" algn="l"/>
                <a:tab pos="534988" algn="l"/>
              </a:tabLst>
            </a:pPr>
            <a:r>
              <a:rPr lang="en-US" altLang="zh-CN" b="1" dirty="0" smtClean="0"/>
              <a:t>1	3	4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2915652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3,4 clash dissonantly, sounds bad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35103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3050" algn="l"/>
                <a:tab pos="534988" algn="l"/>
              </a:tabLst>
            </a:pPr>
            <a:r>
              <a:rPr lang="en-US" altLang="zh-CN" b="1" dirty="0" smtClean="0"/>
              <a:t>1	3	5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3501008"/>
            <a:ext cx="452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consonants are presented, ultimate choice.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242088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Good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8224" y="29249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Bad /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02311" y="3501008"/>
            <a:ext cx="11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Excellent!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8658" y="2924944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Potentially Good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7200" b="1" dirty="0" smtClean="0"/>
              <a:t>Q &amp; A</a:t>
            </a:r>
            <a:endParaRPr lang="zh-CN" altLang="en-US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 smtClean="0"/>
              <a:t>Design and build a system</a:t>
            </a:r>
            <a:br>
              <a:rPr lang="en-US" altLang="zh-CN" dirty="0" smtClean="0"/>
            </a:br>
            <a:r>
              <a:rPr lang="en-US" altLang="zh-CN" dirty="0" smtClean="0"/>
              <a:t>that generates </a:t>
            </a:r>
            <a:r>
              <a:rPr lang="en-US" altLang="zh-CN" b="1" dirty="0" smtClean="0"/>
              <a:t>three-voice</a:t>
            </a:r>
            <a:r>
              <a:rPr lang="en-US" altLang="zh-CN" dirty="0" smtClean="0"/>
              <a:t> fugues</a:t>
            </a:r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en-US" altLang="zh-CN" dirty="0" smtClean="0"/>
              <a:t>Emulate the musical style of J. S. Bach,</a:t>
            </a:r>
            <a:br>
              <a:rPr lang="en-US" altLang="zh-CN" dirty="0" smtClean="0"/>
            </a:br>
            <a:r>
              <a:rPr lang="en-US" altLang="zh-CN" dirty="0" smtClean="0"/>
              <a:t>the famous Baroque composer</a:t>
            </a:r>
          </a:p>
        </p:txBody>
      </p:sp>
      <p:pic>
        <p:nvPicPr>
          <p:cNvPr id="1026" name="Picture 2" descr="D:\Yue\Desktop\presen\Johann_Sebastian_Ba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3171" y="3789040"/>
            <a:ext cx="2490829" cy="3068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CN" dirty="0" smtClean="0"/>
              <a:t>Design</a:t>
            </a:r>
          </a:p>
          <a:p>
            <a:pPr lvl="1">
              <a:buBlip>
                <a:blip r:embed="rId4"/>
              </a:buBlip>
            </a:pPr>
            <a:r>
              <a:rPr lang="en-US" altLang="zh-CN" dirty="0" smtClean="0"/>
              <a:t>Fugue Structure</a:t>
            </a:r>
          </a:p>
          <a:p>
            <a:pPr lvl="1">
              <a:buBlip>
                <a:blip r:embed="rId4"/>
              </a:buBlip>
            </a:pPr>
            <a:r>
              <a:rPr lang="en-US" altLang="zh-CN" dirty="0" smtClean="0"/>
              <a:t>Compositional Procedure</a:t>
            </a:r>
          </a:p>
          <a:p>
            <a:pPr lvl="1">
              <a:buBlip>
                <a:blip r:embed="rId4"/>
              </a:buBlip>
            </a:pPr>
            <a:r>
              <a:rPr lang="en-US" altLang="zh-CN" dirty="0" smtClean="0"/>
              <a:t>Segment Tree Structure</a:t>
            </a:r>
          </a:p>
          <a:p>
            <a:pPr lvl="1">
              <a:buBlip>
                <a:blip r:embed="rId4"/>
              </a:buBlip>
            </a:pPr>
            <a:r>
              <a:rPr lang="en-US" altLang="zh-CN" dirty="0" smtClean="0"/>
              <a:t>Bundle Optimization: Genetic Algorithm</a:t>
            </a:r>
          </a:p>
          <a:p>
            <a:pPr>
              <a:buBlip>
                <a:blip r:embed="rId3"/>
              </a:buBlip>
            </a:pPr>
            <a:r>
              <a:rPr lang="en-US" altLang="zh-CN" dirty="0" smtClean="0"/>
              <a:t>Implementation</a:t>
            </a:r>
          </a:p>
          <a:p>
            <a:pPr>
              <a:buBlip>
                <a:blip r:embed="rId3"/>
              </a:buBlip>
            </a:pPr>
            <a:r>
              <a:rPr lang="en-US" altLang="zh-CN" dirty="0" smtClean="0"/>
              <a:t>Results &amp; Evaluation</a:t>
            </a:r>
          </a:p>
          <a:p>
            <a:pPr>
              <a:buBlip>
                <a:blip r:embed="rId3"/>
              </a:buBlip>
            </a:pPr>
            <a:r>
              <a:rPr lang="en-US" altLang="zh-CN" dirty="0" smtClean="0"/>
              <a:t>Conclusion &amp; Future Work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Design::</a:t>
            </a:r>
            <a:r>
              <a:rPr lang="en-US" altLang="zh-CN" dirty="0" smtClean="0"/>
              <a:t>Fugue Structure</a:t>
            </a:r>
            <a:endParaRPr lang="zh-CN" altLang="en-US" dirty="0"/>
          </a:p>
        </p:txBody>
      </p:sp>
      <p:pic>
        <p:nvPicPr>
          <p:cNvPr id="7" name="Picture 2" descr="C:\Users\osbertngok\Desktop\presen\presen\bdl-se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3717032"/>
            <a:ext cx="2509266" cy="291617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8" name="圆角矩形 7"/>
          <p:cNvSpPr/>
          <p:nvPr/>
        </p:nvSpPr>
        <p:spPr>
          <a:xfrm>
            <a:off x="1187624" y="4049689"/>
            <a:ext cx="1440160" cy="2376264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373668" y="4253665"/>
            <a:ext cx="1080120" cy="2004176"/>
            <a:chOff x="1439273" y="2246839"/>
            <a:chExt cx="912354" cy="1704375"/>
          </a:xfrm>
        </p:grpSpPr>
        <p:sp>
          <p:nvSpPr>
            <p:cNvPr id="12" name="圆角矩形 11"/>
            <p:cNvSpPr/>
            <p:nvPr/>
          </p:nvSpPr>
          <p:spPr>
            <a:xfrm>
              <a:off x="1439273" y="2246839"/>
              <a:ext cx="912354" cy="48658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439273" y="2852936"/>
              <a:ext cx="912354" cy="48658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439273" y="3464625"/>
              <a:ext cx="912354" cy="48658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3347864" y="4176464"/>
            <a:ext cx="5112568" cy="220486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Blip>
                <a:blip r:embed="rId4"/>
              </a:buBlip>
            </a:pPr>
            <a:r>
              <a:rPr lang="en-US" altLang="zh-CN" sz="2800" b="1" dirty="0" smtClean="0">
                <a:solidFill>
                  <a:srgbClr val="085091"/>
                </a:solidFill>
              </a:rPr>
              <a:t>Segment</a:t>
            </a:r>
            <a:r>
              <a:rPr lang="en-US" altLang="zh-CN" sz="2800" b="1" dirty="0" smtClean="0"/>
              <a:t>: </a:t>
            </a:r>
            <a:r>
              <a:rPr lang="en-US" altLang="zh-CN" sz="2800" dirty="0" smtClean="0"/>
              <a:t>a single-voice melody excerpt of fixed length (2 bars)</a:t>
            </a:r>
            <a:endParaRPr lang="en-US" altLang="zh-CN" sz="2800" b="1" dirty="0" smtClean="0">
              <a:solidFill>
                <a:schemeClr val="accent4"/>
              </a:solidFill>
            </a:endParaRPr>
          </a:p>
          <a:p>
            <a:pPr>
              <a:spcAft>
                <a:spcPts val="1800"/>
              </a:spcAft>
              <a:buBlip>
                <a:blip r:embed="rId4"/>
              </a:buBlip>
            </a:pPr>
            <a:r>
              <a:rPr lang="en-US" altLang="zh-CN" sz="2800" b="1" dirty="0" smtClean="0">
                <a:solidFill>
                  <a:schemeClr val="accent4"/>
                </a:solidFill>
              </a:rPr>
              <a:t>Bundle</a:t>
            </a:r>
            <a:r>
              <a:rPr lang="en-US" altLang="zh-CN" sz="2800" b="1" dirty="0" smtClean="0"/>
              <a:t>: </a:t>
            </a:r>
            <a:r>
              <a:rPr lang="en-US" altLang="zh-CN" sz="2800" dirty="0" smtClean="0"/>
              <a:t>a multi-voice excerpt of fixed length</a:t>
            </a:r>
          </a:p>
        </p:txBody>
      </p:sp>
      <p:pic>
        <p:nvPicPr>
          <p:cNvPr id="21" name="Picture 2" descr="D:\Yue\Desktop\presen\1547long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0" y="1268760"/>
            <a:ext cx="30803850" cy="2266949"/>
          </a:xfrm>
          <a:prstGeom prst="rect">
            <a:avLst/>
          </a:prstGeom>
          <a:noFill/>
        </p:spPr>
      </p:pic>
      <p:pic>
        <p:nvPicPr>
          <p:cNvPr id="22" name="内容占位符 3" descr="fig1.bmp"/>
          <p:cNvPicPr>
            <a:picLocks noChangeAspect="1"/>
          </p:cNvPicPr>
          <p:nvPr/>
        </p:nvPicPr>
        <p:blipFill>
          <a:blip r:embed="rId6" cstate="print"/>
          <a:srcRect b="73507"/>
          <a:stretch>
            <a:fillRect/>
          </a:stretch>
        </p:blipFill>
        <p:spPr>
          <a:xfrm>
            <a:off x="35496" y="1628800"/>
            <a:ext cx="9071083" cy="129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1.25521 -1.48148E-6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65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Design::</a:t>
            </a:r>
            <a:r>
              <a:rPr lang="en-US" altLang="zh-CN" dirty="0" smtClean="0"/>
              <a:t>Compositional Procedure</a:t>
            </a:r>
            <a:endParaRPr lang="zh-CN" altLang="en-US" dirty="0"/>
          </a:p>
        </p:txBody>
      </p:sp>
      <p:pic>
        <p:nvPicPr>
          <p:cNvPr id="6" name="图片 5" descr="fram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4947" y="1584088"/>
            <a:ext cx="9140800" cy="1763610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3583557"/>
            <a:ext cx="8229600" cy="327444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Blip>
                <a:blip r:embed="rId4"/>
              </a:buBlip>
            </a:pPr>
            <a:r>
              <a:rPr lang="en-US" altLang="zh-CN" sz="2800" dirty="0" smtClean="0"/>
              <a:t>Get subject entry positions (voice, bar, key)</a:t>
            </a:r>
            <a:br>
              <a:rPr lang="en-US" altLang="zh-CN" sz="2800" dirty="0" smtClean="0"/>
            </a:br>
            <a:r>
              <a:rPr lang="en-US" altLang="zh-CN" sz="2800" dirty="0" smtClean="0"/>
              <a:t>from tonal center progression</a:t>
            </a:r>
          </a:p>
          <a:p>
            <a:pPr>
              <a:spcAft>
                <a:spcPts val="1200"/>
              </a:spcAft>
              <a:buBlip>
                <a:blip r:embed="rId4"/>
              </a:buBlip>
            </a:pPr>
            <a:r>
              <a:rPr lang="en-US" altLang="zh-CN" sz="2800" dirty="0" smtClean="0"/>
              <a:t>Generate a </a:t>
            </a:r>
            <a:r>
              <a:rPr lang="en-US" altLang="zh-CN" sz="2800" b="1" dirty="0" smtClean="0">
                <a:solidFill>
                  <a:srgbClr val="FF6600"/>
                </a:solidFill>
              </a:rPr>
              <a:t>subject</a:t>
            </a:r>
            <a:r>
              <a:rPr lang="en-US" altLang="zh-CN" sz="2800" dirty="0" smtClean="0"/>
              <a:t> using </a:t>
            </a:r>
            <a:r>
              <a:rPr lang="en-US" altLang="zh-CN" sz="2800" b="1" dirty="0" smtClean="0">
                <a:solidFill>
                  <a:srgbClr val="B53BC9"/>
                </a:solidFill>
              </a:rPr>
              <a:t>GA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/>
            </a:r>
            <a:br>
              <a:rPr lang="en-US" altLang="zh-CN" sz="2800" b="1" dirty="0" smtClean="0">
                <a:solidFill>
                  <a:schemeClr val="accent1"/>
                </a:solidFill>
              </a:rPr>
            </a:br>
            <a:r>
              <a:rPr lang="en-US" altLang="zh-CN" sz="2800" dirty="0" smtClean="0"/>
              <a:t>and replicate it at every subject entry position</a:t>
            </a:r>
          </a:p>
          <a:p>
            <a:pPr>
              <a:spcAft>
                <a:spcPts val="1200"/>
              </a:spcAft>
              <a:buBlip>
                <a:blip r:embed="rId4"/>
              </a:buBlip>
            </a:pPr>
            <a:r>
              <a:rPr lang="en-US" altLang="zh-CN" sz="2800" dirty="0" smtClean="0"/>
              <a:t>Starting from 2</a:t>
            </a:r>
            <a:r>
              <a:rPr lang="en-US" altLang="zh-CN" sz="2800" baseline="30000" dirty="0" smtClean="0"/>
              <a:t>nd</a:t>
            </a:r>
            <a:r>
              <a:rPr lang="en-US" altLang="zh-CN" sz="2800" dirty="0" smtClean="0"/>
              <a:t> bundle, incrementally determine each </a:t>
            </a:r>
            <a:r>
              <a:rPr lang="en-US" altLang="zh-CN" sz="2800" b="1" dirty="0" smtClean="0">
                <a:solidFill>
                  <a:schemeClr val="accent4"/>
                </a:solidFill>
              </a:rPr>
              <a:t>bundle </a:t>
            </a:r>
            <a:r>
              <a:rPr lang="en-US" altLang="zh-CN" sz="2800" dirty="0" smtClean="0"/>
              <a:t>using </a:t>
            </a:r>
            <a:r>
              <a:rPr lang="en-US" altLang="zh-CN" sz="2800" b="1" dirty="0" smtClean="0">
                <a:solidFill>
                  <a:srgbClr val="B53BC9"/>
                </a:solidFill>
              </a:rPr>
              <a:t>GA</a:t>
            </a:r>
            <a:r>
              <a:rPr lang="en-US" altLang="zh-CN" sz="2800" dirty="0" smtClean="0"/>
              <a:t> given its previous bundle</a:t>
            </a:r>
          </a:p>
        </p:txBody>
      </p:sp>
      <p:pic>
        <p:nvPicPr>
          <p:cNvPr id="14" name="图片 13" descr="fram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4771" y="1582749"/>
            <a:ext cx="9140800" cy="1763610"/>
          </a:xfrm>
          <a:prstGeom prst="rect">
            <a:avLst/>
          </a:prstGeom>
        </p:spPr>
      </p:pic>
      <p:pic>
        <p:nvPicPr>
          <p:cNvPr id="15" name="图片 14" descr="frame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771" y="1582749"/>
            <a:ext cx="9140800" cy="1763610"/>
          </a:xfrm>
          <a:prstGeom prst="rect">
            <a:avLst/>
          </a:prstGeom>
        </p:spPr>
      </p:pic>
      <p:pic>
        <p:nvPicPr>
          <p:cNvPr id="16" name="图片 15" descr="frame3.png"/>
          <p:cNvPicPr>
            <a:picLocks noChangeAspect="1"/>
          </p:cNvPicPr>
          <p:nvPr/>
        </p:nvPicPr>
        <p:blipFill>
          <a:blip r:embed="rId7" cstate="print"/>
          <a:srcRect l="14839"/>
          <a:stretch>
            <a:fillRect/>
          </a:stretch>
        </p:blipFill>
        <p:spPr>
          <a:xfrm>
            <a:off x="1331640" y="1582749"/>
            <a:ext cx="7784389" cy="1763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075" y="61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Design::</a:t>
            </a:r>
            <a:r>
              <a:rPr lang="en-US" altLang="zh-CN" dirty="0" smtClean="0"/>
              <a:t>Bundle Optimization</a:t>
            </a:r>
            <a:br>
              <a:rPr lang="en-US" altLang="zh-CN" dirty="0" smtClean="0"/>
            </a:br>
            <a:r>
              <a:rPr lang="en-US" altLang="zh-CN" b="1" dirty="0" smtClean="0">
                <a:solidFill>
                  <a:srgbClr val="B53BC9"/>
                </a:solidFill>
              </a:rPr>
              <a:t>Genetic Algorithm</a:t>
            </a:r>
            <a:endParaRPr lang="zh-CN" altLang="en-US" b="1" dirty="0">
              <a:solidFill>
                <a:srgbClr val="B53BC9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1547664" y="2492896"/>
            <a:ext cx="2405892" cy="5868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9BBB59"/>
            </a:solidFill>
            <a:prstDash val="dash"/>
            <a:round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Requirements</a:t>
            </a:r>
            <a:endParaRPr kumimoji="0" lang="zh-CN" altLang="zh-CN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156501" y="2492896"/>
            <a:ext cx="2405892" cy="1276296"/>
            <a:chOff x="5156501" y="2204864"/>
            <a:chExt cx="2405892" cy="1276296"/>
          </a:xfrm>
        </p:grpSpPr>
        <p:sp>
          <p:nvSpPr>
            <p:cNvPr id="32" name="AutoShape 13"/>
            <p:cNvSpPr>
              <a:spLocks noChangeArrowheads="1"/>
            </p:cNvSpPr>
            <p:nvPr/>
          </p:nvSpPr>
          <p:spPr bwMode="auto">
            <a:xfrm>
              <a:off x="5156501" y="2204864"/>
              <a:ext cx="2405892" cy="5868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9BBB59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Solution</a:t>
              </a:r>
              <a:endPara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AutoShape 17"/>
            <p:cNvSpPr>
              <a:spLocks noChangeArrowheads="1"/>
            </p:cNvSpPr>
            <p:nvPr/>
          </p:nvSpPr>
          <p:spPr bwMode="auto">
            <a:xfrm flipV="1">
              <a:off x="6198076" y="2806337"/>
              <a:ext cx="286555" cy="674823"/>
            </a:xfrm>
            <a:prstGeom prst="downArrow">
              <a:avLst>
                <a:gd name="adj1" fmla="val 50000"/>
                <a:gd name="adj2" fmla="val 588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6418127" y="3041058"/>
              <a:ext cx="337412" cy="352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Y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00256" y="5324220"/>
            <a:ext cx="3462137" cy="841084"/>
            <a:chOff x="4100256" y="5036188"/>
            <a:chExt cx="3462137" cy="841084"/>
          </a:xfrm>
        </p:grpSpPr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5156501" y="5197559"/>
              <a:ext cx="2405892" cy="5868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9BBB59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Scoreboard</a:t>
              </a:r>
              <a:endPara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AutoShape 11"/>
            <p:cNvSpPr>
              <a:spLocks noChangeArrowheads="1"/>
            </p:cNvSpPr>
            <p:nvPr/>
          </p:nvSpPr>
          <p:spPr bwMode="auto">
            <a:xfrm>
              <a:off x="4129596" y="5373600"/>
              <a:ext cx="924214" cy="264061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4144266" y="5036188"/>
              <a:ext cx="1003797" cy="352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Evaluator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4100256" y="5525190"/>
              <a:ext cx="836194" cy="352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Sort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41576" y="3783862"/>
            <a:ext cx="3554760" cy="1657719"/>
            <a:chOff x="4041576" y="3495830"/>
            <a:chExt cx="3554760" cy="1657719"/>
          </a:xfrm>
        </p:grpSpPr>
        <p:sp>
          <p:nvSpPr>
            <p:cNvPr id="33" name="AutoShape 14"/>
            <p:cNvSpPr>
              <a:spLocks noChangeArrowheads="1"/>
            </p:cNvSpPr>
            <p:nvPr/>
          </p:nvSpPr>
          <p:spPr bwMode="auto">
            <a:xfrm>
              <a:off x="5523253" y="3495830"/>
              <a:ext cx="1628378" cy="108558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Criteria Reached?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AutoShape 15"/>
            <p:cNvSpPr>
              <a:spLocks noChangeArrowheads="1"/>
            </p:cNvSpPr>
            <p:nvPr/>
          </p:nvSpPr>
          <p:spPr bwMode="auto">
            <a:xfrm flipV="1">
              <a:off x="6198076" y="4596086"/>
              <a:ext cx="286555" cy="557463"/>
            </a:xfrm>
            <a:prstGeom prst="downArrow">
              <a:avLst>
                <a:gd name="adj1" fmla="val 50000"/>
                <a:gd name="adj2" fmla="val 4863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AutoShape 16"/>
            <p:cNvSpPr>
              <a:spLocks noChangeArrowheads="1"/>
            </p:cNvSpPr>
            <p:nvPr/>
          </p:nvSpPr>
          <p:spPr bwMode="auto">
            <a:xfrm flipH="1">
              <a:off x="4041576" y="3906592"/>
              <a:ext cx="1422997" cy="264061"/>
            </a:xfrm>
            <a:prstGeom prst="rightArrow">
              <a:avLst>
                <a:gd name="adj1" fmla="val 50000"/>
                <a:gd name="adj2" fmla="val 1347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5347212" y="3642531"/>
              <a:ext cx="337412" cy="352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N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6462138" y="4713446"/>
              <a:ext cx="1134198" cy="352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Select Best 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547664" y="3068960"/>
            <a:ext cx="2664084" cy="1521756"/>
            <a:chOff x="1547664" y="2780928"/>
            <a:chExt cx="2664084" cy="1521756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1547664" y="3715881"/>
              <a:ext cx="2405892" cy="5868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9BBB59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Candidates</a:t>
              </a:r>
              <a:endPara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882640" y="3026388"/>
              <a:ext cx="1329108" cy="352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Generator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2596085" y="2923698"/>
              <a:ext cx="286555" cy="689493"/>
            </a:xfrm>
            <a:prstGeom prst="downArrow">
              <a:avLst>
                <a:gd name="adj1" fmla="val 50000"/>
                <a:gd name="adj2" fmla="val 601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26098" y="27809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2060" y="328498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547664" y="4571836"/>
            <a:ext cx="2448272" cy="1485888"/>
            <a:chOff x="1547664" y="4283804"/>
            <a:chExt cx="2448272" cy="1485888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1547664" y="5182889"/>
              <a:ext cx="2405892" cy="58680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9BBB59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Mutants</a:t>
              </a:r>
              <a:endParaRPr kumimoji="0" lang="zh-CN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auto">
            <a:xfrm>
              <a:off x="2596085" y="4420045"/>
              <a:ext cx="286555" cy="689493"/>
            </a:xfrm>
            <a:prstGeom prst="downArrow">
              <a:avLst>
                <a:gd name="adj1" fmla="val 50000"/>
                <a:gd name="adj2" fmla="val 601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794620" y="4478725"/>
              <a:ext cx="1201316" cy="352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Mutator</a:t>
              </a:r>
              <a:endPara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26098" y="42838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09080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Design::</a:t>
            </a:r>
            <a:r>
              <a:rPr lang="en-US" altLang="zh-CN" dirty="0" smtClean="0"/>
              <a:t>Bundle Optimization</a:t>
            </a:r>
            <a:endParaRPr lang="zh-CN" altLang="en-US" dirty="0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2596085" y="2563658"/>
            <a:ext cx="286555" cy="689493"/>
          </a:xfrm>
          <a:prstGeom prst="downArrow">
            <a:avLst>
              <a:gd name="adj1" fmla="val 50000"/>
              <a:gd name="adj2" fmla="val 6015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C:\Users\osbertngok\Desktop\presen\presen\bundl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276872"/>
            <a:ext cx="714375" cy="1209675"/>
          </a:xfrm>
          <a:prstGeom prst="rect">
            <a:avLst/>
          </a:prstGeom>
          <a:noFill/>
        </p:spPr>
      </p:pic>
      <p:cxnSp>
        <p:nvCxnSpPr>
          <p:cNvPr id="43" name="直接箭头连接符 42"/>
          <p:cNvCxnSpPr/>
          <p:nvPr/>
        </p:nvCxnSpPr>
        <p:spPr>
          <a:xfrm rot="10800000" flipV="1">
            <a:off x="3131840" y="3068960"/>
            <a:ext cx="1944216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73"/>
          <p:cNvGrpSpPr/>
          <p:nvPr/>
        </p:nvGrpSpPr>
        <p:grpSpPr>
          <a:xfrm>
            <a:off x="1559539" y="2564904"/>
            <a:ext cx="2472022" cy="3465676"/>
            <a:chOff x="1547664" y="2564904"/>
            <a:chExt cx="2472022" cy="3465676"/>
          </a:xfrm>
        </p:grpSpPr>
        <p:sp>
          <p:nvSpPr>
            <p:cNvPr id="45" name="TextBox 44"/>
            <p:cNvSpPr txBox="1"/>
            <p:nvPr/>
          </p:nvSpPr>
          <p:spPr>
            <a:xfrm>
              <a:off x="1643422" y="494116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2550" algn="l"/>
                  <a:tab pos="628650" algn="l"/>
                  <a:tab pos="1163638" algn="l"/>
                  <a:tab pos="1698625" algn="l"/>
                </a:tabLst>
              </a:pPr>
              <a:r>
                <a:rPr lang="en-US" altLang="zh-CN" dirty="0" smtClean="0"/>
                <a:t>	</a:t>
              </a:r>
              <a:r>
                <a:rPr lang="en-US" altLang="zh-CN" b="1" dirty="0" smtClean="0"/>
                <a:t>A	</a:t>
              </a:r>
              <a:r>
                <a:rPr lang="en-US" altLang="zh-CN" b="1" dirty="0" err="1" smtClean="0"/>
                <a:t>A</a:t>
              </a:r>
              <a:r>
                <a:rPr lang="en-US" altLang="zh-CN" b="1" dirty="0" smtClean="0"/>
                <a:t>	</a:t>
              </a:r>
              <a:r>
                <a:rPr lang="en-US" altLang="zh-CN" b="1" dirty="0" err="1" smtClean="0"/>
                <a:t>A</a:t>
              </a:r>
              <a:r>
                <a:rPr lang="en-US" altLang="zh-CN" b="1" dirty="0" smtClean="0"/>
                <a:t>	B</a:t>
              </a:r>
              <a:endParaRPr lang="zh-CN" altLang="en-US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147478" y="2564904"/>
              <a:ext cx="1080120" cy="648072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47664" y="566124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355600" algn="l"/>
                </a:tabLst>
              </a:pPr>
              <a:r>
                <a:rPr lang="en-US" altLang="zh-CN" b="1" dirty="0" smtClean="0"/>
                <a:t>D	E</a:t>
              </a:r>
              <a:endParaRPr lang="zh-CN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27598" y="566124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355600" algn="l"/>
                </a:tabLst>
              </a:pPr>
              <a:r>
                <a:rPr lang="en-US" altLang="zh-CN" b="1" dirty="0" smtClean="0"/>
                <a:t>F	</a:t>
              </a:r>
              <a:r>
                <a:rPr lang="en-US" altLang="zh-CN" b="1" dirty="0" err="1" smtClean="0"/>
                <a:t>F</a:t>
              </a:r>
              <a:endParaRPr lang="zh-CN" altLang="en-US" b="1" dirty="0"/>
            </a:p>
          </p:txBody>
        </p:sp>
        <p:cxnSp>
          <p:nvCxnSpPr>
            <p:cNvPr id="51" name="直接箭头连接符 50"/>
            <p:cNvCxnSpPr/>
            <p:nvPr/>
          </p:nvCxnSpPr>
          <p:spPr>
            <a:xfrm rot="5400000">
              <a:off x="1535410" y="5409220"/>
              <a:ext cx="504056" cy="14401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16200000" flipH="1">
              <a:off x="1679426" y="5409220"/>
              <a:ext cx="504056" cy="14401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rot="5400000">
              <a:off x="3191594" y="5409220"/>
              <a:ext cx="504056" cy="14401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6200000" flipH="1">
              <a:off x="3371614" y="5373216"/>
              <a:ext cx="504056" cy="216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4" idx="3"/>
            </p:cNvCxnSpPr>
            <p:nvPr/>
          </p:nvCxnSpPr>
          <p:spPr>
            <a:xfrm rot="5400000">
              <a:off x="1207006" y="3842516"/>
              <a:ext cx="1823100" cy="37420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>
              <a:off x="1631547" y="4016939"/>
              <a:ext cx="1728192" cy="12026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rot="16200000" flipH="1">
              <a:off x="1991587" y="3993189"/>
              <a:ext cx="1728192" cy="16776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5"/>
            </p:cNvCxnSpPr>
            <p:nvPr/>
          </p:nvCxnSpPr>
          <p:spPr>
            <a:xfrm rot="16200000" flipH="1">
              <a:off x="2344969" y="3842516"/>
              <a:ext cx="1823100" cy="37420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圆角矩形 47"/>
          <p:cNvSpPr/>
          <p:nvPr/>
        </p:nvSpPr>
        <p:spPr>
          <a:xfrm>
            <a:off x="1547664" y="4797152"/>
            <a:ext cx="2376264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5"/>
          <p:cNvGrpSpPr/>
          <p:nvPr/>
        </p:nvGrpSpPr>
        <p:grpSpPr>
          <a:xfrm>
            <a:off x="1873084" y="6093296"/>
            <a:ext cx="3214848" cy="576064"/>
            <a:chOff x="1873084" y="6093296"/>
            <a:chExt cx="3214848" cy="576064"/>
          </a:xfrm>
        </p:grpSpPr>
        <p:pic>
          <p:nvPicPr>
            <p:cNvPr id="1026" name="Picture 2" descr="C:\Users\osbertngok\Desktop\presen\presen\atm4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3048" y="6093296"/>
              <a:ext cx="734776" cy="576064"/>
            </a:xfrm>
            <a:prstGeom prst="rect">
              <a:avLst/>
            </a:prstGeom>
            <a:noFill/>
          </p:spPr>
        </p:pic>
        <p:pic>
          <p:nvPicPr>
            <p:cNvPr id="3" name="Picture 3" descr="C:\Users\osbertngok\Desktop\presen\presen\atm4-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057" y="6153429"/>
              <a:ext cx="512879" cy="472082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1873084" y="622802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D:</a:t>
              </a:r>
              <a:endParaRPr lang="zh-CN" alt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1840" y="6237312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E:</a:t>
              </a:r>
              <a:endParaRPr lang="zh-CN" alt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73400" y="623731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F:</a:t>
              </a:r>
              <a:endParaRPr lang="zh-CN" altLang="en-US" b="1" dirty="0"/>
            </a:p>
          </p:txBody>
        </p:sp>
        <p:pic>
          <p:nvPicPr>
            <p:cNvPr id="1028" name="Picture 4" descr="C:\Users\osbertngok\Desktop\presen\presen\atm4-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39860" y="6177179"/>
              <a:ext cx="648072" cy="465283"/>
            </a:xfrm>
            <a:prstGeom prst="rect">
              <a:avLst/>
            </a:prstGeom>
            <a:noFill/>
          </p:spPr>
        </p:pic>
      </p:grpSp>
      <p:sp>
        <p:nvSpPr>
          <p:cNvPr id="58" name="圆角矩形 57"/>
          <p:cNvSpPr/>
          <p:nvPr/>
        </p:nvSpPr>
        <p:spPr>
          <a:xfrm>
            <a:off x="1763688" y="6093296"/>
            <a:ext cx="360040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rot="10800000">
            <a:off x="3923928" y="5301208"/>
            <a:ext cx="86409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0800000" flipV="1">
            <a:off x="5364088" y="5949280"/>
            <a:ext cx="108012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79"/>
          <p:cNvGrpSpPr/>
          <p:nvPr/>
        </p:nvGrpSpPr>
        <p:grpSpPr>
          <a:xfrm>
            <a:off x="1164498" y="2276872"/>
            <a:ext cx="1001022" cy="1185170"/>
            <a:chOff x="1164498" y="2276872"/>
            <a:chExt cx="1001022" cy="1185170"/>
          </a:xfrm>
        </p:grpSpPr>
        <p:sp>
          <p:nvSpPr>
            <p:cNvPr id="77" name="TextBox 76"/>
            <p:cNvSpPr txBox="1"/>
            <p:nvPr/>
          </p:nvSpPr>
          <p:spPr>
            <a:xfrm>
              <a:off x="1187624" y="2276872"/>
              <a:ext cx="977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Soprano</a:t>
              </a:r>
              <a:endParaRPr lang="zh-CN" altLang="en-US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82119" y="2684412"/>
              <a:ext cx="581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Alto</a:t>
              </a:r>
              <a:endParaRPr lang="zh-CN" alt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64498" y="3092710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Bass</a:t>
              </a:r>
              <a:endParaRPr lang="zh-CN" altLang="en-US" b="1" dirty="0"/>
            </a:p>
          </p:txBody>
        </p:sp>
      </p:grpSp>
      <p:sp>
        <p:nvSpPr>
          <p:cNvPr id="38" name="内容占位符 2"/>
          <p:cNvSpPr txBox="1">
            <a:spLocks/>
          </p:cNvSpPr>
          <p:nvPr/>
        </p:nvSpPr>
        <p:spPr>
          <a:xfrm>
            <a:off x="4283968" y="1628800"/>
            <a:ext cx="4860032" cy="52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Blip>
                <a:blip r:embed="rId6"/>
              </a:buBlip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Blip>
                <a:blip r:embed="rId7"/>
              </a:buBlip>
              <a:defRPr/>
            </a:pPr>
            <a:r>
              <a:rPr lang="en-US" altLang="zh-CN" sz="2800" noProof="0" dirty="0" smtClean="0"/>
              <a:t>Fix the s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egment that contains </a:t>
            </a:r>
            <a:r>
              <a:rPr lang="en-US" altLang="zh-CN" sz="2800" b="1" dirty="0" smtClean="0"/>
              <a:t>subject entry</a:t>
            </a:r>
            <a:br>
              <a:rPr lang="en-US" altLang="zh-CN" sz="2800" b="1" dirty="0" smtClean="0"/>
            </a:b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Blip>
                <a:blip r:embed="rId6"/>
              </a:buBlip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Blip>
                <a:blip r:embed="rId7"/>
              </a:buBlip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Produce 100 bundles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Blip>
                <a:blip r:embed="rId7"/>
              </a:buBlip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bundle: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itchFamily="34" charset="0"/>
              <a:buBlip>
                <a:blip r:embed="rId7"/>
              </a:buBlip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chunks &amp; linkages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Design::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GA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::</a:t>
            </a:r>
            <a:r>
              <a:rPr lang="en-US" altLang="zh-CN" dirty="0" smtClean="0"/>
              <a:t>Segment Generation</a:t>
            </a:r>
            <a:endParaRPr lang="zh-CN" altLang="en-US" dirty="0"/>
          </a:p>
        </p:txBody>
      </p:sp>
      <p:pic>
        <p:nvPicPr>
          <p:cNvPr id="4" name="内容占位符 3" descr="fig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37829"/>
            <a:ext cx="8229599" cy="2650705"/>
          </a:xfrm>
          <a:effectLst/>
        </p:spPr>
      </p:pic>
      <p:sp>
        <p:nvSpPr>
          <p:cNvPr id="5" name="TextBox 4"/>
          <p:cNvSpPr txBox="1"/>
          <p:nvPr/>
        </p:nvSpPr>
        <p:spPr>
          <a:xfrm>
            <a:off x="827584" y="1772816"/>
            <a:ext cx="6233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Structure [</a:t>
            </a:r>
            <a:r>
              <a:rPr lang="en-US" altLang="zh-CN" sz="2400" b="1" dirty="0" smtClean="0"/>
              <a:t>Segment </a:t>
            </a:r>
            <a:r>
              <a:rPr lang="en-US" altLang="zh-CN" sz="2400" dirty="0" smtClean="0"/>
              <a:t>=</a:t>
            </a:r>
            <a:r>
              <a:rPr lang="en-US" altLang="zh-CN" sz="2400" b="1" dirty="0" smtClean="0"/>
              <a:t> AAAB, A </a:t>
            </a:r>
            <a:r>
              <a:rPr lang="en-US" altLang="zh-CN" sz="2400" dirty="0" smtClean="0"/>
              <a:t>=</a:t>
            </a:r>
            <a:r>
              <a:rPr lang="en-US" altLang="zh-CN" sz="2400" b="1" dirty="0" smtClean="0"/>
              <a:t> D </a:t>
            </a:r>
            <a:r>
              <a:rPr lang="en-US" altLang="zh-CN" sz="2400" dirty="0" smtClean="0"/>
              <a:t>+</a:t>
            </a:r>
            <a:r>
              <a:rPr lang="en-US" altLang="zh-CN" sz="2400" b="1" dirty="0" smtClean="0"/>
              <a:t> E, B </a:t>
            </a:r>
            <a:r>
              <a:rPr lang="en-US" altLang="zh-CN" sz="2400" dirty="0" smtClean="0"/>
              <a:t>=</a:t>
            </a:r>
            <a:r>
              <a:rPr lang="en-US" altLang="zh-CN" sz="2400" b="1" dirty="0" smtClean="0"/>
              <a:t> F </a:t>
            </a:r>
            <a:r>
              <a:rPr lang="en-US" altLang="zh-CN" sz="2400" dirty="0" smtClean="0"/>
              <a:t>+</a:t>
            </a:r>
            <a:r>
              <a:rPr lang="en-US" altLang="zh-CN" sz="2400" b="1" dirty="0" smtClean="0"/>
              <a:t> F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]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661248"/>
            <a:ext cx="128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Chunks [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7" name="组合 55"/>
          <p:cNvGrpSpPr/>
          <p:nvPr/>
        </p:nvGrpSpPr>
        <p:grpSpPr>
          <a:xfrm>
            <a:off x="1907704" y="5661248"/>
            <a:ext cx="3214848" cy="576064"/>
            <a:chOff x="1873084" y="6165304"/>
            <a:chExt cx="3214848" cy="576064"/>
          </a:xfrm>
        </p:grpSpPr>
        <p:pic>
          <p:nvPicPr>
            <p:cNvPr id="8" name="Picture 2" descr="C:\Users\osbertngok\Desktop\presen\presen\atm4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33124" y="6165304"/>
              <a:ext cx="734776" cy="576064"/>
            </a:xfrm>
            <a:prstGeom prst="rect">
              <a:avLst/>
            </a:prstGeom>
            <a:noFill/>
          </p:spPr>
        </p:pic>
        <p:pic>
          <p:nvPicPr>
            <p:cNvPr id="9" name="Picture 3" descr="C:\Users\osbertngok\Desktop\presen\presen\atm4-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057" y="6237312"/>
              <a:ext cx="512879" cy="47208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873084" y="622802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D:</a:t>
              </a:r>
              <a:endParaRPr lang="zh-CN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31840" y="6237312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E:</a:t>
              </a:r>
              <a:endParaRPr lang="zh-CN" alt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3400" y="623731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F:</a:t>
              </a:r>
              <a:endParaRPr lang="zh-CN" altLang="en-US" b="1" dirty="0"/>
            </a:p>
          </p:txBody>
        </p:sp>
        <p:pic>
          <p:nvPicPr>
            <p:cNvPr id="13" name="Picture 4" descr="C:\Users\osbertngok\Desktop\presen\presen\atm4-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39860" y="6237312"/>
              <a:ext cx="648072" cy="465283"/>
            </a:xfrm>
            <a:prstGeom prst="rect">
              <a:avLst/>
            </a:prstGeom>
            <a:noFill/>
          </p:spPr>
        </p:pic>
      </p:grpSp>
      <p:sp>
        <p:nvSpPr>
          <p:cNvPr id="14" name="TextBox 13"/>
          <p:cNvSpPr txBox="1"/>
          <p:nvPr/>
        </p:nvSpPr>
        <p:spPr>
          <a:xfrm>
            <a:off x="5080036" y="5661248"/>
            <a:ext cx="335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]</a:t>
            </a:r>
            <a:r>
              <a:rPr lang="en-US" altLang="zh-CN" sz="2400" b="1" dirty="0" smtClean="0"/>
              <a:t>,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 Linkages: 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+1</a:t>
            </a:r>
            <a:r>
              <a:rPr lang="en-US" altLang="zh-CN" sz="2400" b="1" dirty="0" smtClean="0"/>
              <a:t>,</a:t>
            </a:r>
            <a:r>
              <a:rPr lang="en-US" altLang="zh-CN" sz="2400" b="1" dirty="0" smtClean="0">
                <a:solidFill>
                  <a:srgbClr val="FF99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–1</a:t>
            </a:r>
            <a:r>
              <a:rPr lang="en-US" altLang="zh-CN" sz="2400" b="1" dirty="0" smtClean="0"/>
              <a:t>,</a:t>
            </a:r>
            <a:r>
              <a:rPr lang="en-US" altLang="zh-CN" sz="2400" b="1" dirty="0" smtClean="0">
                <a:solidFill>
                  <a:srgbClr val="FF99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+2</a:t>
            </a:r>
            <a:r>
              <a:rPr lang="en-US" altLang="zh-CN" sz="2400" b="1" dirty="0" smtClean="0"/>
              <a:t>,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+0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847</Words>
  <Application>Microsoft Office PowerPoint</Application>
  <PresentationFormat>全屏显示(4:3)</PresentationFormat>
  <Paragraphs>216</Paragraphs>
  <Slides>28</Slides>
  <Notes>8</Notes>
  <HiddenSlides>0</HiddenSlides>
  <MMClips>4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Automated Fugue Generation</vt:lpstr>
      <vt:lpstr>What is a Fugue?</vt:lpstr>
      <vt:lpstr>Objective</vt:lpstr>
      <vt:lpstr>Outline</vt:lpstr>
      <vt:lpstr>Design::Fugue Structure</vt:lpstr>
      <vt:lpstr>Design::Compositional Procedure</vt:lpstr>
      <vt:lpstr>Design::Bundle Optimization Genetic Algorithm</vt:lpstr>
      <vt:lpstr>Design::Bundle Optimization</vt:lpstr>
      <vt:lpstr>Design::GA::Segment Generation</vt:lpstr>
      <vt:lpstr>Design::GA::Segment Mutation</vt:lpstr>
      <vt:lpstr>Design::Tree Structure of Segment</vt:lpstr>
      <vt:lpstr>Design::GA::Segment Evaluation</vt:lpstr>
      <vt:lpstr>Design::Why GA?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</vt:lpstr>
      <vt:lpstr>Evaluation</vt:lpstr>
      <vt:lpstr>Evaluation</vt:lpstr>
      <vt:lpstr>Evaluation</vt:lpstr>
      <vt:lpstr>Conclusion</vt:lpstr>
      <vt:lpstr>Future Work</vt:lpstr>
      <vt:lpstr>Q &amp; 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Yue</dc:creator>
  <cp:lastModifiedBy>Yue</cp:lastModifiedBy>
  <cp:revision>716</cp:revision>
  <dcterms:created xsi:type="dcterms:W3CDTF">2011-05-15T02:25:06Z</dcterms:created>
  <dcterms:modified xsi:type="dcterms:W3CDTF">2011-05-18T02:11:50Z</dcterms:modified>
</cp:coreProperties>
</file>