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60" r:id="rId5"/>
    <p:sldId id="259" r:id="rId6"/>
    <p:sldId id="263" r:id="rId7"/>
    <p:sldId id="262" r:id="rId8"/>
    <p:sldId id="265" r:id="rId9"/>
    <p:sldId id="266" r:id="rId10"/>
    <p:sldId id="267" r:id="rId11"/>
    <p:sldId id="268" r:id="rId12"/>
    <p:sldId id="270" r:id="rId13"/>
    <p:sldId id="271" r:id="rId14"/>
    <p:sldId id="273" r:id="rId15"/>
    <p:sldId id="274" r:id="rId16"/>
    <p:sldId id="275" r:id="rId17"/>
    <p:sldId id="276" r:id="rId18"/>
    <p:sldId id="277" r:id="rId19"/>
    <p:sldId id="297" r:id="rId20"/>
    <p:sldId id="299" r:id="rId21"/>
    <p:sldId id="300" r:id="rId22"/>
    <p:sldId id="301" r:id="rId23"/>
    <p:sldId id="285" r:id="rId24"/>
    <p:sldId id="286" r:id="rId25"/>
    <p:sldId id="287" r:id="rId26"/>
    <p:sldId id="289" r:id="rId27"/>
    <p:sldId id="288" r:id="rId28"/>
    <p:sldId id="290" r:id="rId29"/>
    <p:sldId id="292" r:id="rId30"/>
    <p:sldId id="293" r:id="rId31"/>
    <p:sldId id="278" r:id="rId32"/>
    <p:sldId id="280" r:id="rId33"/>
    <p:sldId id="281" r:id="rId34"/>
    <p:sldId id="283" r:id="rId35"/>
    <p:sldId id="284" r:id="rId36"/>
    <p:sldId id="295" r:id="rId37"/>
    <p:sldId id="30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66FF"/>
    <a:srgbClr val="389EFF"/>
    <a:srgbClr val="42D2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0965"/>
    <p:restoredTop sz="94667"/>
  </p:normalViewPr>
  <p:slideViewPr>
    <p:cSldViewPr snapToGrid="0" snapToObjects="1">
      <p:cViewPr varScale="1">
        <p:scale>
          <a:sx n="55" d="100"/>
          <a:sy n="55" d="100"/>
        </p:scale>
        <p:origin x="216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61" d="100"/>
          <a:sy n="161" d="100"/>
        </p:scale>
        <p:origin x="6792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6B134-C24C-8C4C-9536-87B5038ACFC6}" type="datetimeFigureOut">
              <a:rPr lang="en-US" smtClean="0"/>
              <a:t>5/18/17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C2A96-50E6-5341-8C4B-0E433BC3F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39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C2A96-50E6-5341-8C4B-0E433BC3FD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66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C2A96-50E6-5341-8C4B-0E433BC3FD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52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C2A96-50E6-5341-8C4B-0E433BC3FD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60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C2A96-50E6-5341-8C4B-0E433BC3FD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6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C2A96-50E6-5341-8C4B-0E433BC3FDC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36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C2A96-50E6-5341-8C4B-0E433BC3FDC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59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C2A96-50E6-5341-8C4B-0E433BC3FDC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97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C2A96-50E6-5341-8C4B-0E433BC3FDC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7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C2A96-50E6-5341-8C4B-0E433BC3FDC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48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1724-4F8F-114C-856E-49485343FEB7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42A5-D973-F24F-BBD9-9A498D58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77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1724-4F8F-114C-856E-49485343FEB7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42A5-D973-F24F-BBD9-9A498D58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80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1724-4F8F-114C-856E-49485343FEB7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42A5-D973-F24F-BBD9-9A498D58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8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1724-4F8F-114C-856E-49485343FEB7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42A5-D973-F24F-BBD9-9A498D58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68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1724-4F8F-114C-856E-49485343FEB7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42A5-D973-F24F-BBD9-9A498D58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17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1724-4F8F-114C-856E-49485343FEB7}" type="datetimeFigureOut">
              <a:rPr lang="en-US" smtClean="0"/>
              <a:t>5/18/17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42A5-D973-F24F-BBD9-9A498D58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89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1724-4F8F-114C-856E-49485343FEB7}" type="datetimeFigureOut">
              <a:rPr lang="en-US" smtClean="0"/>
              <a:t>5/18/17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42A5-D973-F24F-BBD9-9A498D58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1724-4F8F-114C-856E-49485343FEB7}" type="datetimeFigureOut">
              <a:rPr lang="en-US" smtClean="0"/>
              <a:t>5/18/17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42A5-D973-F24F-BBD9-9A498D58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534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1724-4F8F-114C-856E-49485343FEB7}" type="datetimeFigureOut">
              <a:rPr lang="en-US" smtClean="0"/>
              <a:t>5/18/17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42A5-D973-F24F-BBD9-9A498D58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7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1724-4F8F-114C-856E-49485343FEB7}" type="datetimeFigureOut">
              <a:rPr lang="en-US" smtClean="0"/>
              <a:t>5/18/17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42A5-D973-F24F-BBD9-9A498D58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47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1724-4F8F-114C-856E-49485343FEB7}" type="datetimeFigureOut">
              <a:rPr lang="en-US" smtClean="0"/>
              <a:t>5/18/17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42A5-D973-F24F-BBD9-9A498D58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31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21724-4F8F-114C-856E-49485343FEB7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442A5-D973-F24F-BBD9-9A498D58216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11" y="0"/>
            <a:ext cx="599704" cy="59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43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253694"/>
          </a:xfrm>
        </p:spPr>
        <p:txBody>
          <a:bodyPr>
            <a:noAutofit/>
          </a:bodyPr>
          <a:lstStyle/>
          <a:p>
            <a:r>
              <a:rPr lang="en-US" sz="7200" dirty="0" smtClean="0"/>
              <a:t>PROGRAMMING LINGUISTIC RELATIVITY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793035"/>
            <a:ext cx="9144000" cy="423697"/>
          </a:xfrm>
        </p:spPr>
        <p:txBody>
          <a:bodyPr/>
          <a:lstStyle/>
          <a:p>
            <a:r>
              <a:rPr lang="en-US" dirty="0" err="1" smtClean="0"/>
              <a:t>Osbert@ImplusTech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E.G.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650" y="2568678"/>
            <a:ext cx="3810000" cy="3048000"/>
          </a:xfrm>
          <a:prstGeom prst="rect">
            <a:avLst/>
          </a:prstGeom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831850" y="805170"/>
            <a:ext cx="10515600" cy="1190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e.g.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7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60090" y="3023418"/>
            <a:ext cx="2035277" cy="2035277"/>
          </a:xfrm>
          <a:prstGeom prst="rect">
            <a:avLst/>
          </a:prstGeom>
          <a:solidFill>
            <a:srgbClr val="389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89E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60373" y="3023418"/>
            <a:ext cx="2035277" cy="2035277"/>
          </a:xfrm>
          <a:prstGeom prst="rect">
            <a:avLst/>
          </a:prstGeom>
          <a:solidFill>
            <a:srgbClr val="34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460656" y="3023418"/>
            <a:ext cx="2035277" cy="2035277"/>
          </a:xfrm>
          <a:prstGeom prst="rect">
            <a:avLst/>
          </a:prstGeom>
          <a:solidFill>
            <a:srgbClr val="42D2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831850" y="805170"/>
            <a:ext cx="10515600" cy="11907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/>
              <a:t>What are the names of the colors?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7644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60090" y="3023418"/>
            <a:ext cx="2035277" cy="2035277"/>
          </a:xfrm>
          <a:prstGeom prst="rect">
            <a:avLst/>
          </a:prstGeom>
          <a:solidFill>
            <a:srgbClr val="389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89E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60373" y="3023418"/>
            <a:ext cx="2035277" cy="2035277"/>
          </a:xfrm>
          <a:prstGeom prst="rect">
            <a:avLst/>
          </a:prstGeom>
          <a:solidFill>
            <a:srgbClr val="34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460656" y="3023418"/>
            <a:ext cx="2035277" cy="2035277"/>
          </a:xfrm>
          <a:prstGeom prst="rect">
            <a:avLst/>
          </a:prstGeom>
          <a:solidFill>
            <a:srgbClr val="42D2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831850" y="805170"/>
            <a:ext cx="10515600" cy="11907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/>
              <a:t>Chinese Speaker:</a:t>
            </a:r>
            <a:endParaRPr lang="en-US" sz="4000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1642498" y="5382086"/>
            <a:ext cx="1670460" cy="822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000" smtClean="0"/>
              <a:t>蓝色</a:t>
            </a:r>
            <a:endParaRPr lang="en-US" sz="4000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5142781" y="5395003"/>
            <a:ext cx="1670460" cy="822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000" smtClean="0"/>
              <a:t>蓝色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209" y="5382086"/>
            <a:ext cx="1288170" cy="132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13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 smtClean="0"/>
              <a:t>MY WIFE CALLS IT </a:t>
            </a:r>
            <a:r>
              <a:rPr lang="en-US" dirty="0" smtClean="0">
                <a:solidFill>
                  <a:srgbClr val="42D2CE"/>
                </a:solidFill>
              </a:rPr>
              <a:t>TIFFANY BLUE</a:t>
            </a:r>
            <a:br>
              <a:rPr lang="en-US" dirty="0" smtClean="0">
                <a:solidFill>
                  <a:srgbClr val="42D2CE"/>
                </a:solidFill>
              </a:rPr>
            </a:br>
            <a:r>
              <a:rPr lang="en-US" sz="2000" dirty="0" smtClean="0"/>
              <a:t>(But that’s irrelevant</a:t>
            </a:r>
            <a:r>
              <a:rPr lang="is-IS" sz="2000" dirty="0" smtClean="0"/>
              <a:t>…)</a:t>
            </a:r>
            <a:endParaRPr lang="en-US" sz="2000" dirty="0">
              <a:solidFill>
                <a:srgbClr val="42D2C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05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60090" y="3023418"/>
            <a:ext cx="2035277" cy="2035277"/>
          </a:xfrm>
          <a:prstGeom prst="rect">
            <a:avLst/>
          </a:prstGeom>
          <a:solidFill>
            <a:srgbClr val="389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89E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60373" y="3023418"/>
            <a:ext cx="2035277" cy="2035277"/>
          </a:xfrm>
          <a:prstGeom prst="rect">
            <a:avLst/>
          </a:prstGeom>
          <a:solidFill>
            <a:srgbClr val="34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460656" y="3023418"/>
            <a:ext cx="2035277" cy="2035277"/>
          </a:xfrm>
          <a:prstGeom prst="rect">
            <a:avLst/>
          </a:prstGeom>
          <a:solidFill>
            <a:srgbClr val="42D2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831850" y="805170"/>
            <a:ext cx="10515600" cy="11907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/>
              <a:t>English Speaker:</a:t>
            </a:r>
            <a:endParaRPr lang="en-US" sz="4000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1642498" y="5382086"/>
            <a:ext cx="1670460" cy="822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000" dirty="0" smtClean="0"/>
              <a:t>Blue</a:t>
            </a:r>
            <a:endParaRPr lang="en-US" sz="4000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5142781" y="5395003"/>
            <a:ext cx="1670460" cy="822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000" dirty="0" smtClean="0"/>
              <a:t>Blue</a:t>
            </a:r>
            <a:endParaRPr lang="en-US" sz="4000" dirty="0"/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7950010" y="5395003"/>
            <a:ext cx="3056567" cy="822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000" smtClean="0"/>
              <a:t>Turquoise?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5344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60090" y="3023418"/>
            <a:ext cx="2035277" cy="2035277"/>
          </a:xfrm>
          <a:prstGeom prst="rect">
            <a:avLst/>
          </a:prstGeom>
          <a:solidFill>
            <a:srgbClr val="389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89E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60373" y="3023418"/>
            <a:ext cx="2035277" cy="2035277"/>
          </a:xfrm>
          <a:prstGeom prst="rect">
            <a:avLst/>
          </a:prstGeom>
          <a:solidFill>
            <a:srgbClr val="34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460656" y="3023418"/>
            <a:ext cx="2035277" cy="2035277"/>
          </a:xfrm>
          <a:prstGeom prst="rect">
            <a:avLst/>
          </a:prstGeom>
          <a:solidFill>
            <a:srgbClr val="42D2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831850" y="805170"/>
            <a:ext cx="10515600" cy="11907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/>
              <a:t>Russian Speaker:</a:t>
            </a:r>
            <a:endParaRPr lang="en-US" sz="4000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1141931" y="5395003"/>
            <a:ext cx="2671594" cy="822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/>
              <a:t>Голубой</a:t>
            </a:r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5026886" y="5395003"/>
            <a:ext cx="2125527" cy="822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smtClean="0"/>
              <a:t>синий</a:t>
            </a:r>
            <a:endParaRPr lang="en-US" sz="4000" dirty="0"/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7650376" y="5395003"/>
            <a:ext cx="3655836" cy="822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бирюзовый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245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8404" y="1240815"/>
            <a:ext cx="10515600" cy="4222139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CONSEQUENCE: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RUSSIAN SPEAKERS HAVE </a:t>
            </a:r>
            <a:r>
              <a:rPr lang="en-US" dirty="0" smtClean="0">
                <a:solidFill>
                  <a:srgbClr val="00B050"/>
                </a:solidFill>
              </a:rPr>
              <a:t>BETTER</a:t>
            </a:r>
            <a:r>
              <a:rPr lang="en-US" dirty="0" smtClean="0"/>
              <a:t> ABILITY ON </a:t>
            </a:r>
            <a:r>
              <a:rPr lang="en-US" dirty="0" smtClean="0">
                <a:solidFill>
                  <a:srgbClr val="389EFF"/>
                </a:solidFill>
              </a:rPr>
              <a:t>COLOR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3466FF"/>
                </a:solidFill>
              </a:rPr>
              <a:t>DISCRIMINATION</a:t>
            </a:r>
            <a:endParaRPr lang="en-US" sz="2000" dirty="0">
              <a:solidFill>
                <a:srgbClr val="34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96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8404" y="1240815"/>
            <a:ext cx="10515600" cy="4222139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9600" dirty="0" smtClean="0"/>
              <a:t>TL;DR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LANGUAGE YOU USE </a:t>
            </a:r>
            <a:r>
              <a:rPr lang="en-US" dirty="0" smtClean="0">
                <a:solidFill>
                  <a:srgbClr val="FF0000"/>
                </a:solidFill>
              </a:rPr>
              <a:t>LIMITS</a:t>
            </a:r>
            <a:r>
              <a:rPr lang="en-US" dirty="0" smtClean="0"/>
              <a:t> HOW YOU CAN THINK AND WHAT YOU CAN DO</a:t>
            </a:r>
            <a:endParaRPr lang="en-US" sz="2000" dirty="0">
              <a:solidFill>
                <a:srgbClr val="34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97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Not necessarily 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A BAD THING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05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8404" y="1240815"/>
            <a:ext cx="10515600" cy="4222139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smtClean="0"/>
              <a:t>A Tribe whose language do not have the concept of LEFT or RIGHT</a:t>
            </a:r>
            <a:endParaRPr lang="en-US" sz="2000" dirty="0">
              <a:solidFill>
                <a:srgbClr val="34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30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In Case You Wonder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13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8404" y="1240815"/>
            <a:ext cx="10515600" cy="4222139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smtClean="0"/>
              <a:t>“Hey! An ant is walking on your LEFT leg!”</a:t>
            </a:r>
            <a:endParaRPr lang="en-US" sz="2000" dirty="0">
              <a:solidFill>
                <a:srgbClr val="34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88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8404" y="1240815"/>
            <a:ext cx="10515600" cy="4222139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smtClean="0"/>
              <a:t>“Hey! An ant is walking on your leg that points to </a:t>
            </a:r>
            <a:r>
              <a:rPr lang="en-US" dirty="0" err="1" smtClean="0"/>
              <a:t>NorthEast</a:t>
            </a:r>
            <a:r>
              <a:rPr lang="en-US" dirty="0" smtClean="0"/>
              <a:t> !”</a:t>
            </a:r>
            <a:endParaRPr lang="en-US" sz="2000" dirty="0">
              <a:solidFill>
                <a:srgbClr val="34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67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8404" y="1240815"/>
            <a:ext cx="10515600" cy="4222139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CONSEQUENCE: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They have superpower of knowing directions anytime – even if they close their eyes</a:t>
            </a:r>
            <a:endParaRPr lang="en-US" sz="2000" dirty="0">
              <a:solidFill>
                <a:srgbClr val="34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75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8404" y="1240815"/>
            <a:ext cx="10515600" cy="4222139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smtClean="0"/>
              <a:t>In Pure (Functional) Programming, you </a:t>
            </a:r>
            <a:r>
              <a:rPr lang="en-US" dirty="0" smtClean="0">
                <a:solidFill>
                  <a:srgbClr val="00B050"/>
                </a:solidFill>
              </a:rPr>
              <a:t>can only compute</a:t>
            </a:r>
            <a:r>
              <a:rPr lang="en-US" dirty="0" smtClean="0"/>
              <a:t>, you </a:t>
            </a:r>
            <a:r>
              <a:rPr lang="en-US" dirty="0" smtClean="0">
                <a:solidFill>
                  <a:srgbClr val="FF0000"/>
                </a:solidFill>
              </a:rPr>
              <a:t>cannot mutate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88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2260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/>
              <a:t>HOW DOES THIS EVEN WORKS?!</a:t>
            </a:r>
            <a:endParaRPr lang="en-US" sz="7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23" y="1565886"/>
            <a:ext cx="5292114" cy="5292114"/>
          </a:xfrm>
        </p:spPr>
      </p:pic>
    </p:spTree>
    <p:extLst>
      <p:ext uri="{BB962C8B-B14F-4D97-AF65-F5344CB8AC3E}">
        <p14:creationId xmlns:p14="http://schemas.microsoft.com/office/powerpoint/2010/main" val="22149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8404" y="1240815"/>
            <a:ext cx="10515600" cy="4222139"/>
          </a:xfrm>
        </p:spPr>
        <p:txBody>
          <a:bodyPr anchor="ctr">
            <a:normAutofit/>
          </a:bodyPr>
          <a:lstStyle/>
          <a:p>
            <a:r>
              <a:rPr lang="en-US" sz="5400" dirty="0" smtClean="0"/>
              <a:t>You</a:t>
            </a:r>
            <a:r>
              <a:rPr lang="en-US" sz="5400" dirty="0" smtClean="0">
                <a:solidFill>
                  <a:srgbClr val="FF0000"/>
                </a:solidFill>
              </a:rPr>
              <a:t> Don’t </a:t>
            </a:r>
            <a:r>
              <a:rPr lang="en-US" sz="5400" dirty="0" smtClean="0"/>
              <a:t>Write Iteration; You Write Recursion, and Compiler Translate that to Iteration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78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8404" y="1240815"/>
            <a:ext cx="10515600" cy="4222139"/>
          </a:xfrm>
        </p:spPr>
        <p:txBody>
          <a:bodyPr anchor="ctr">
            <a:normAutofit/>
          </a:bodyPr>
          <a:lstStyle/>
          <a:p>
            <a:r>
              <a:rPr lang="en-US" sz="5400" dirty="0" smtClean="0"/>
              <a:t>Actually Compiler Has Much More Freedom to </a:t>
            </a:r>
            <a:r>
              <a:rPr lang="en-US" sz="5400" dirty="0" smtClean="0">
                <a:solidFill>
                  <a:srgbClr val="00B050"/>
                </a:solidFill>
              </a:rPr>
              <a:t>Optimize</a:t>
            </a:r>
            <a:r>
              <a:rPr lang="en-US" sz="5400" dirty="0" smtClean="0"/>
              <a:t> for Pure Functional Programming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9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en-US" dirty="0" smtClean="0"/>
              <a:t>Tail Call Optimization</a:t>
            </a:r>
            <a:br>
              <a:rPr lang="en-US" dirty="0" smtClean="0"/>
            </a:br>
            <a:r>
              <a:rPr lang="en-US" dirty="0" smtClean="0"/>
              <a:t>Lazy Evaluation</a:t>
            </a:r>
            <a:br>
              <a:rPr lang="en-US" dirty="0" smtClean="0"/>
            </a:br>
            <a:r>
              <a:rPr lang="en-US" dirty="0" smtClean="0"/>
              <a:t>Immutability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2260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/>
              <a:t>IMMUTABILITY?!</a:t>
            </a:r>
            <a:endParaRPr lang="en-US" sz="7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23" y="1565886"/>
            <a:ext cx="5292114" cy="5292114"/>
          </a:xfrm>
        </p:spPr>
      </p:pic>
    </p:spTree>
    <p:extLst>
      <p:ext uri="{BB962C8B-B14F-4D97-AF65-F5344CB8AC3E}">
        <p14:creationId xmlns:p14="http://schemas.microsoft.com/office/powerpoint/2010/main" val="63625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8404" y="1217369"/>
            <a:ext cx="10515600" cy="4222139"/>
          </a:xfrm>
        </p:spPr>
        <p:txBody>
          <a:bodyPr anchor="ctr">
            <a:normAutofit/>
          </a:bodyPr>
          <a:lstStyle/>
          <a:p>
            <a:r>
              <a:rPr lang="en-US" sz="5400" dirty="0" smtClean="0"/>
              <a:t>Born Thread-Safe</a:t>
            </a:r>
            <a:br>
              <a:rPr lang="en-US" sz="5400" dirty="0" smtClean="0"/>
            </a:br>
            <a:r>
              <a:rPr lang="en-US" sz="5400" dirty="0" smtClean="0"/>
              <a:t>“Clone” by Sharing Pointer</a:t>
            </a:r>
            <a:br>
              <a:rPr lang="en-US" sz="5400" dirty="0" smtClean="0"/>
            </a:br>
            <a:r>
              <a:rPr lang="en-US" sz="5400" dirty="0" smtClean="0"/>
              <a:t>Good for </a:t>
            </a:r>
            <a:r>
              <a:rPr lang="en-US" sz="5400" dirty="0" err="1" smtClean="0"/>
              <a:t>HashTable</a:t>
            </a:r>
            <a:r>
              <a:rPr lang="en-US" sz="5400" dirty="0" smtClean="0"/>
              <a:t> Keys</a:t>
            </a:r>
            <a:br>
              <a:rPr lang="en-US" sz="5400" dirty="0" smtClean="0"/>
            </a:br>
            <a:r>
              <a:rPr lang="en-US" sz="5400" dirty="0" smtClean="0"/>
              <a:t>Easy </a:t>
            </a:r>
            <a:r>
              <a:rPr lang="en-US" sz="5400" smtClean="0"/>
              <a:t>for Equality Check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94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6535" y="1193161"/>
            <a:ext cx="10515600" cy="4940444"/>
          </a:xfrm>
        </p:spPr>
        <p:txBody>
          <a:bodyPr anchor="ctr">
            <a:normAutofit fontScale="90000"/>
          </a:bodyPr>
          <a:lstStyle/>
          <a:p>
            <a:r>
              <a:rPr lang="en-US" altLang="zh-CN" dirty="0" smtClean="0"/>
              <a:t>It is called</a:t>
            </a:r>
            <a:br>
              <a:rPr lang="en-US" altLang="zh-CN" dirty="0" smtClean="0"/>
            </a:br>
            <a:r>
              <a:rPr lang="en-US" altLang="zh-CN" sz="10700" dirty="0" smtClean="0"/>
              <a:t>TAKAHASHI METHOD</a:t>
            </a:r>
            <a:br>
              <a:rPr lang="en-US" altLang="zh-CN" sz="10700" dirty="0" smtClean="0"/>
            </a:br>
            <a:r>
              <a:rPr lang="zh-CN" altLang="en-US" dirty="0" smtClean="0"/>
              <a:t>高桥流简报法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2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540" y="2332514"/>
            <a:ext cx="5074920" cy="3337560"/>
          </a:xfrm>
        </p:spPr>
      </p:pic>
    </p:spTree>
    <p:extLst>
      <p:ext uri="{BB962C8B-B14F-4D97-AF65-F5344CB8AC3E}">
        <p14:creationId xmlns:p14="http://schemas.microsoft.com/office/powerpoint/2010/main" val="75541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Not necessarily 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A BAD THING;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/>
              <a:t>But it is </a:t>
            </a:r>
            <a:r>
              <a:rPr lang="en-US" dirty="0" smtClean="0">
                <a:solidFill>
                  <a:srgbClr val="00B050"/>
                </a:solidFill>
              </a:rPr>
              <a:t>IMPORTANT </a:t>
            </a:r>
            <a:r>
              <a:rPr lang="en-US" dirty="0" smtClean="0"/>
              <a:t>TO </a:t>
            </a:r>
            <a:r>
              <a:rPr lang="en-US" dirty="0" smtClean="0">
                <a:solidFill>
                  <a:srgbClr val="3466FF"/>
                </a:solidFill>
              </a:rPr>
              <a:t>KNOW ITS LIMITATION</a:t>
            </a:r>
            <a:endParaRPr lang="en-US" dirty="0">
              <a:solidFill>
                <a:srgbClr val="34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41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6535" y="1193161"/>
            <a:ext cx="10515600" cy="4940444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9600" dirty="0" smtClean="0"/>
              <a:t>BASIC don’t have For-Loop: </a:t>
            </a:r>
            <a:br>
              <a:rPr lang="en-US" sz="9600" dirty="0" smtClean="0"/>
            </a:br>
            <a:r>
              <a:rPr lang="en-US" sz="9600" dirty="0" smtClean="0"/>
              <a:t>HOW TO CODE?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29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6535" y="1193161"/>
            <a:ext cx="10515600" cy="4940444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CN" sz="10700" dirty="0" smtClean="0"/>
              <a:t>USE </a:t>
            </a:r>
            <a:r>
              <a:rPr lang="en-US" altLang="zh-CN" sz="10700" dirty="0" smtClean="0">
                <a:solidFill>
                  <a:srgbClr val="FF0000"/>
                </a:solidFill>
              </a:rPr>
              <a:t>GOTO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44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6535" y="1193161"/>
            <a:ext cx="10515600" cy="4940444"/>
          </a:xfrm>
        </p:spPr>
        <p:txBody>
          <a:bodyPr anchor="ctr">
            <a:normAutofit/>
          </a:bodyPr>
          <a:lstStyle/>
          <a:p>
            <a:pPr algn="ctr"/>
            <a:r>
              <a:rPr lang="en-US" sz="7200" dirty="0" smtClean="0"/>
              <a:t>If a man is holding a hammer, everything looks like a nail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87500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6535" y="1193161"/>
            <a:ext cx="10515600" cy="4940444"/>
          </a:xfrm>
        </p:spPr>
        <p:txBody>
          <a:bodyPr anchor="ctr">
            <a:normAutofit/>
          </a:bodyPr>
          <a:lstStyle/>
          <a:p>
            <a:pPr algn="ctr"/>
            <a:r>
              <a:rPr lang="en-US" sz="7200" dirty="0" smtClean="0"/>
              <a:t>You will </a:t>
            </a:r>
            <a:r>
              <a:rPr lang="en-US" sz="7200" dirty="0" smtClean="0">
                <a:solidFill>
                  <a:srgbClr val="FF0000"/>
                </a:solidFill>
              </a:rPr>
              <a:t>fail</a:t>
            </a:r>
            <a:r>
              <a:rPr lang="en-US" sz="7200" dirty="0" smtClean="0"/>
              <a:t> to appreciate tools in other PLs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0263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E.G.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650" y="2568678"/>
            <a:ext cx="3810000" cy="3048000"/>
          </a:xfrm>
          <a:prstGeom prst="rect">
            <a:avLst/>
          </a:prstGeom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831850" y="805170"/>
            <a:ext cx="10515600" cy="1190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Another e.g.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93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6535" y="1193161"/>
            <a:ext cx="10515600" cy="4940444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9600" dirty="0" smtClean="0"/>
              <a:t>What does it mean by </a:t>
            </a:r>
            <a:r>
              <a:rPr lang="en-US" sz="9600" dirty="0" smtClean="0">
                <a:solidFill>
                  <a:srgbClr val="FF0000"/>
                </a:solidFill>
              </a:rPr>
              <a:t>ASYNC</a:t>
            </a:r>
            <a:r>
              <a:rPr lang="en-US" sz="9600" dirty="0" smtClean="0"/>
              <a:t> in JavaScript and </a:t>
            </a:r>
            <a:r>
              <a:rPr lang="en-US" sz="9600" dirty="0" err="1" smtClean="0"/>
              <a:t>GoLang</a:t>
            </a:r>
            <a:r>
              <a:rPr lang="en-US" sz="9600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21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6535" y="1193161"/>
            <a:ext cx="10515600" cy="5104400"/>
          </a:xfrm>
        </p:spPr>
        <p:txBody>
          <a:bodyPr anchor="ctr">
            <a:normAutofit fontScale="90000"/>
          </a:bodyPr>
          <a:lstStyle/>
          <a:p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br>
              <a:rPr lang="en-US" altLang="zh-CN" dirty="0" smtClean="0"/>
            </a:br>
            <a:r>
              <a:rPr lang="en-US" sz="9600" dirty="0" smtClean="0"/>
              <a:t>PROGRAMMING LINGUISTIC RELATIVITY</a:t>
            </a:r>
            <a:r>
              <a:rPr lang="en-US" altLang="zh-CN" sz="10700" dirty="0"/>
              <a:t>?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58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6535" y="1193161"/>
            <a:ext cx="10515600" cy="5104400"/>
          </a:xfrm>
        </p:spPr>
        <p:txBody>
          <a:bodyPr anchor="ctr">
            <a:normAutofit fontScale="90000"/>
          </a:bodyPr>
          <a:lstStyle/>
          <a:p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br>
              <a:rPr lang="en-US" altLang="zh-CN" dirty="0" smtClean="0"/>
            </a:br>
            <a:r>
              <a:rPr lang="en-US" sz="9600" strike="sngStrike" dirty="0" smtClean="0">
                <a:solidFill>
                  <a:schemeClr val="bg1">
                    <a:lumMod val="50000"/>
                  </a:schemeClr>
                </a:solidFill>
              </a:rPr>
              <a:t>PROGRAMMING </a:t>
            </a:r>
            <a:r>
              <a:rPr lang="en-US" sz="9600" dirty="0" smtClean="0"/>
              <a:t>LINGUISTIC RELATIVITY</a:t>
            </a:r>
            <a:r>
              <a:rPr lang="en-US" altLang="zh-CN" sz="10700" dirty="0"/>
              <a:t>?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30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6535" y="1193161"/>
            <a:ext cx="10515600" cy="5104400"/>
          </a:xfrm>
        </p:spPr>
        <p:txBody>
          <a:bodyPr anchor="ctr">
            <a:normAutofit fontScale="90000"/>
          </a:bodyPr>
          <a:lstStyle/>
          <a:p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br>
              <a:rPr lang="en-US" altLang="zh-CN" dirty="0" smtClean="0"/>
            </a:br>
            <a:r>
              <a:rPr lang="en-US" sz="9600" dirty="0" smtClean="0"/>
              <a:t>LINGUISTIC </a:t>
            </a:r>
            <a:r>
              <a:rPr lang="en-US" sz="9600" dirty="0" smtClean="0">
                <a:solidFill>
                  <a:srgbClr val="00B050"/>
                </a:solidFill>
              </a:rPr>
              <a:t>RELATIVITY</a:t>
            </a:r>
            <a:r>
              <a:rPr lang="en-US" sz="9600" dirty="0" smtClean="0"/>
              <a:t> /</a:t>
            </a:r>
            <a:br>
              <a:rPr lang="en-US" sz="9600" dirty="0" smtClean="0"/>
            </a:br>
            <a:r>
              <a:rPr lang="en-US" sz="9600" dirty="0" smtClean="0">
                <a:solidFill>
                  <a:srgbClr val="FF0000"/>
                </a:solidFill>
              </a:rPr>
              <a:t>DETERMINISM</a:t>
            </a:r>
            <a:r>
              <a:rPr lang="en-US" altLang="zh-CN" sz="10700" dirty="0" smtClean="0"/>
              <a:t>?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69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Language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</a:t>
            </a:r>
            <a:r>
              <a:rPr lang="zh-CN" altLang="en-US" dirty="0" smtClean="0"/>
              <a:t> </a:t>
            </a:r>
            <a:r>
              <a:rPr lang="en-US" altLang="zh-CN" dirty="0" smtClean="0"/>
              <a:t>Speak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Influences</a:t>
            </a:r>
            <a:r>
              <a:rPr lang="en-US" altLang="zh-CN" dirty="0" smtClean="0"/>
              <a:t> / </a:t>
            </a:r>
            <a:r>
              <a:rPr lang="en-US" altLang="zh-CN" dirty="0" smtClean="0">
                <a:solidFill>
                  <a:srgbClr val="FF0000"/>
                </a:solidFill>
              </a:rPr>
              <a:t>Determines </a:t>
            </a:r>
            <a:r>
              <a:rPr lang="en-US" altLang="zh-CN" dirty="0" smtClean="0"/>
              <a:t>How You Think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8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 smtClean="0"/>
              <a:t>LINGUISTIC </a:t>
            </a:r>
            <a:r>
              <a:rPr lang="en-US" dirty="0" smtClean="0">
                <a:solidFill>
                  <a:srgbClr val="FF0000"/>
                </a:solidFill>
              </a:rPr>
              <a:t>DETERMINISM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IS 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10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 smtClean="0"/>
              <a:t>LINGUISTIC </a:t>
            </a:r>
            <a:br>
              <a:rPr lang="en-US" dirty="0" smtClean="0"/>
            </a:br>
            <a:r>
              <a:rPr lang="en-US" dirty="0" smtClean="0">
                <a:solidFill>
                  <a:srgbClr val="00B050"/>
                </a:solidFill>
              </a:rPr>
              <a:t>RELATIVITY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IS EVERYWHERE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55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225</Words>
  <Application>Microsoft Macintosh PowerPoint</Application>
  <PresentationFormat>Widescreen</PresentationFormat>
  <Paragraphs>56</Paragraphs>
  <Slides>37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 Black</vt:lpstr>
      <vt:lpstr>Calibri</vt:lpstr>
      <vt:lpstr>微软雅黑</vt:lpstr>
      <vt:lpstr>Arial</vt:lpstr>
      <vt:lpstr>Office Theme</vt:lpstr>
      <vt:lpstr>PROGRAMMING LINGUISTIC RELATIVITY</vt:lpstr>
      <vt:lpstr>In Case You Wonder…</vt:lpstr>
      <vt:lpstr>It is called TAKAHASHI METHOD 高桥流简报法 </vt:lpstr>
      <vt:lpstr>What is PROGRAMMING LINGUISTIC RELATIVITY? </vt:lpstr>
      <vt:lpstr>What is PROGRAMMING LINGUISTIC RELATIVITY? </vt:lpstr>
      <vt:lpstr>What is LINGUISTIC RELATIVITY / DETERMINISM? </vt:lpstr>
      <vt:lpstr>The Language You Speak Influences / Determines How You Think</vt:lpstr>
      <vt:lpstr>LINGUISTIC DETERMINISM  IS ☠</vt:lpstr>
      <vt:lpstr>LINGUISTIC  RELATIVITY  IS EVERYWHERE</vt:lpstr>
      <vt:lpstr>E.G.</vt:lpstr>
      <vt:lpstr>PowerPoint Presentation</vt:lpstr>
      <vt:lpstr>PowerPoint Presentation</vt:lpstr>
      <vt:lpstr>MY WIFE CALLS IT TIFFANY BLUE (But that’s irrelevant…)</vt:lpstr>
      <vt:lpstr>PowerPoint Presentation</vt:lpstr>
      <vt:lpstr>PowerPoint Presentation</vt:lpstr>
      <vt:lpstr>CONSEQUENCE:  RUSSIAN SPEAKERS HAVE BETTER ABILITY ON COLOR DISCRIMINATION</vt:lpstr>
      <vt:lpstr>TL;DR LANGUAGE YOU USE LIMITS HOW YOU CAN THINK AND WHAT YOU CAN DO</vt:lpstr>
      <vt:lpstr>Not necessarily  A BAD THING</vt:lpstr>
      <vt:lpstr>A Tribe whose language do not have the concept of LEFT or RIGHT</vt:lpstr>
      <vt:lpstr>“Hey! An ant is walking on your LEFT leg!”</vt:lpstr>
      <vt:lpstr>“Hey! An ant is walking on your leg that points to NorthEast !”</vt:lpstr>
      <vt:lpstr>CONSEQUENCE:  They have superpower of knowing directions anytime – even if they close their eyes</vt:lpstr>
      <vt:lpstr>In Pure (Functional) Programming, you can only compute, you cannot mutate</vt:lpstr>
      <vt:lpstr>HOW DOES THIS EVEN WORKS?!</vt:lpstr>
      <vt:lpstr>You Don’t Write Iteration; You Write Recursion, and Compiler Translate that to Iteration</vt:lpstr>
      <vt:lpstr>Actually Compiler Has Much More Freedom to Optimize for Pure Functional Programming</vt:lpstr>
      <vt:lpstr>Tail Call Optimization Lazy Evaluation Immutability</vt:lpstr>
      <vt:lpstr>IMMUTABILITY?!</vt:lpstr>
      <vt:lpstr>Born Thread-Safe “Clone” by Sharing Pointer Good for HashTable Keys Easy for Equality Check</vt:lpstr>
      <vt:lpstr>PowerPoint Presentation</vt:lpstr>
      <vt:lpstr>Not necessarily  A BAD THING; But it is IMPORTANT TO KNOW ITS LIMITATION</vt:lpstr>
      <vt:lpstr>BASIC don’t have For-Loop:  HOW TO CODE? </vt:lpstr>
      <vt:lpstr>USE GOTO</vt:lpstr>
      <vt:lpstr>If a man is holding a hammer, everything looks like a nail</vt:lpstr>
      <vt:lpstr>You will fail to appreciate tools in other PLs</vt:lpstr>
      <vt:lpstr>E.G.</vt:lpstr>
      <vt:lpstr>What does it mean by ASYNC in JavaScript and GoLang?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LINGUISTIC RELETIVITY</dc:title>
  <dc:creator>Osbert NGOK</dc:creator>
  <cp:lastModifiedBy>Osbert NGOK</cp:lastModifiedBy>
  <cp:revision>18</cp:revision>
  <dcterms:created xsi:type="dcterms:W3CDTF">2017-05-18T01:36:47Z</dcterms:created>
  <dcterms:modified xsi:type="dcterms:W3CDTF">2017-05-18T04:11:07Z</dcterms:modified>
</cp:coreProperties>
</file>