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339" r:id="rId2"/>
    <p:sldId id="329" r:id="rId3"/>
    <p:sldId id="330" r:id="rId4"/>
    <p:sldId id="331" r:id="rId5"/>
    <p:sldId id="334" r:id="rId6"/>
    <p:sldId id="332" r:id="rId7"/>
    <p:sldId id="335" r:id="rId8"/>
    <p:sldId id="336" r:id="rId9"/>
    <p:sldId id="337" r:id="rId10"/>
    <p:sldId id="338" r:id="rId1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8" autoAdjust="0"/>
    <p:restoredTop sz="94660"/>
  </p:normalViewPr>
  <p:slideViewPr>
    <p:cSldViewPr showGuides="1">
      <p:cViewPr varScale="1">
        <p:scale>
          <a:sx n="109" d="100"/>
          <a:sy n="109" d="100"/>
        </p:scale>
        <p:origin x="172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136" y="66"/>
      </p:cViewPr>
      <p:guideLst/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 defTabSz="971550">
              <a:defRPr sz="1300"/>
            </a:lvl1pPr>
          </a:lstStyle>
          <a:p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 algn="r" defTabSz="971550">
              <a:defRPr sz="1300"/>
            </a:lvl1pPr>
          </a:lstStyle>
          <a:p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 defTabSz="971550">
              <a:defRPr sz="1300"/>
            </a:lvl1pPr>
          </a:lstStyle>
          <a:p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 algn="r" defTabSz="971550">
              <a:defRPr sz="1300"/>
            </a:lvl1pPr>
          </a:lstStyle>
          <a:p>
            <a:fld id="{722A565E-8D67-44CE-8AB0-614B44DB7B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07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9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CADB88-C51A-46ED-AD50-AB81D6ADC3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60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6D0ADDA-25F4-4B00-ACA5-3299A6E50A6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127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61B85-0E42-4F2C-9A76-78CD8331753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7B30E-4405-420C-9AA7-3799AFC081E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52328D-24F4-46CD-BA29-A860A5D6A4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3D9B4-239E-4762-B5A4-B10FAC4931B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7D7DBA-F6C4-4EAB-8464-0BEAF62679F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E91413-80B1-4FFE-B3C9-6F4722B98DA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D67C4B-EADF-41E4-8CFB-9ECA5719EEA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44F337-129E-466B-A22D-E72512E94DC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082989-5125-4891-86A3-C050ADCEDF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1C22AB-B22E-44B2-BC67-D6EAC6297B9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72359CAE-E292-40B2-BDCF-B700FC53133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every integer n, </a:t>
            </a:r>
            <a:r>
              <a:rPr lang="en-US" smtClean="0"/>
              <a:t>n</a:t>
            </a:r>
            <a:r>
              <a:rPr lang="en-US" baseline="30000" smtClean="0"/>
              <a:t>2 </a:t>
            </a:r>
            <a:r>
              <a:rPr lang="en-US" smtClean="0"/>
              <a:t>≥ 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769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578052"/>
          </a:xfrm>
        </p:spPr>
        <p:txBody>
          <a:bodyPr/>
          <a:lstStyle/>
          <a:p>
            <a:r>
              <a:rPr lang="en-US" sz="3200" dirty="0" smtClean="0"/>
              <a:t>Constructive </a:t>
            </a:r>
            <a:r>
              <a:rPr lang="en-US" sz="3200" dirty="0"/>
              <a:t>Existence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7460"/>
                <a:ext cx="8229600" cy="5275059"/>
              </a:xfrm>
            </p:spPr>
            <p:txBody>
              <a:bodyPr/>
              <a:lstStyle/>
              <a:p>
                <a:r>
                  <a:rPr lang="en-US" sz="2000" b="1" dirty="0"/>
                  <a:t>Proposition </a:t>
                </a:r>
                <a:r>
                  <a:rPr lang="en-US" sz="2000" dirty="0"/>
                  <a:t>There exist irrational numbers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 which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baseline="30000" dirty="0" err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is rational.</a:t>
                </a:r>
              </a:p>
              <a:p>
                <a:r>
                  <a:rPr lang="en-US" sz="2000" i="1" dirty="0"/>
                  <a:t>Proof.</a:t>
                </a:r>
                <a:endParaRPr lang="en-US" sz="2000" dirty="0"/>
              </a:p>
              <a:p>
                <a:pPr lvl="1"/>
                <a:r>
                  <a:rPr lang="en-US" sz="2000" b="1" dirty="0"/>
                  <a:t>Lemma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func>
                  </m:oMath>
                </a14:m>
                <a:r>
                  <a:rPr lang="en-US" sz="2000" dirty="0"/>
                  <a:t> is irrational.</a:t>
                </a:r>
              </a:p>
              <a:p>
                <a:pPr lvl="1"/>
                <a:r>
                  <a:rPr lang="en-US" sz="2000" dirty="0"/>
                  <a:t>Suppose, by way of contradiction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func>
                  </m:oMath>
                </a14:m>
                <a:r>
                  <a:rPr lang="en-US" sz="2000" dirty="0"/>
                  <a:t> is rational. </a:t>
                </a:r>
              </a:p>
              <a:p>
                <a:pPr lvl="1"/>
                <a:r>
                  <a:rPr lang="en-US" sz="2000" dirty="0"/>
                  <a:t>The there integers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func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Hence,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2000" dirty="0"/>
                  <a:t> which reduces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However,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000" dirty="0"/>
                  <a:t> is even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2000" dirty="0"/>
                  <a:t> is odd, a contradiction.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func>
                  </m:oMath>
                </a14:m>
                <a:r>
                  <a:rPr lang="en-US" sz="2000" dirty="0"/>
                  <a:t>.  </a:t>
                </a:r>
              </a:p>
              <a:p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func>
                          <m:func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func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000" dirty="0"/>
                  <a:t> is an integer, and hence rational, we have shown that there exist (specific) irrational numbers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 which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baseline="30000" dirty="0" err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is rational.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7460"/>
                <a:ext cx="8229600" cy="5275059"/>
              </a:xfrm>
              <a:blipFill rotWithShape="0">
                <a:blip r:embed="rId2"/>
                <a:stretch>
                  <a:fillRect t="-462" b="-3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93095" y="2200040"/>
            <a:ext cx="6951305" cy="19202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9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Proofs of Non-Conditional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7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578052"/>
          </a:xfrm>
        </p:spPr>
        <p:txBody>
          <a:bodyPr/>
          <a:lstStyle/>
          <a:p>
            <a:r>
              <a:rPr lang="en-US" sz="3200" dirty="0"/>
              <a:t>Methods of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9486"/>
            <a:ext cx="8229600" cy="5121440"/>
          </a:xfrm>
        </p:spPr>
        <p:txBody>
          <a:bodyPr/>
          <a:lstStyle/>
          <a:p>
            <a:r>
              <a:rPr lang="en-US" dirty="0"/>
              <a:t>Direct, contrapositive and contradiction.</a:t>
            </a:r>
          </a:p>
          <a:p>
            <a:r>
              <a:rPr lang="en-US" dirty="0"/>
              <a:t>Some theorems have form </a:t>
            </a:r>
            <a:r>
              <a:rPr lang="en-US" i="1" dirty="0"/>
              <a:t>“P if and only if Q</a:t>
            </a:r>
            <a:r>
              <a:rPr lang="en-US" dirty="0"/>
              <a:t>”</a:t>
            </a:r>
          </a:p>
          <a:p>
            <a:r>
              <a:rPr lang="en-US" dirty="0"/>
              <a:t>Equivalent to “If P then Q and if Q then P”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50" y="3410854"/>
            <a:ext cx="8572630" cy="207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1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578052"/>
          </a:xfrm>
        </p:spPr>
        <p:txBody>
          <a:bodyPr/>
          <a:lstStyle/>
          <a:p>
            <a:r>
              <a:rPr lang="en-US" sz="3200" dirty="0" err="1"/>
              <a:t>Iff</a:t>
            </a:r>
            <a:r>
              <a:rPr lang="en-US" sz="3200" dirty="0"/>
              <a:t>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55866"/>
                <a:ext cx="8229600" cy="5275059"/>
              </a:xfrm>
            </p:spPr>
            <p:txBody>
              <a:bodyPr/>
              <a:lstStyle/>
              <a:p>
                <a:r>
                  <a:rPr lang="en-US" sz="1900" b="1" dirty="0"/>
                  <a:t>Proposition </a:t>
                </a:r>
                <a:r>
                  <a:rPr lang="en-US" sz="1900" dirty="0"/>
                  <a:t>The integer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900" dirty="0"/>
                  <a:t> is odd if and only if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900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9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dirty="0"/>
                  <a:t>is odd.</a:t>
                </a:r>
              </a:p>
              <a:p>
                <a:r>
                  <a:rPr lang="en-US" sz="1900" i="1" dirty="0"/>
                  <a:t>Proof. </a:t>
                </a:r>
                <a:r>
                  <a:rPr lang="en-US" sz="1900" dirty="0"/>
                  <a:t>First we show that n being odd implies that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900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900" dirty="0"/>
                  <a:t> is odd. Suppose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900" dirty="0"/>
                  <a:t> is odd. </a:t>
                </a:r>
              </a:p>
              <a:p>
                <a:r>
                  <a:rPr lang="en-US" sz="1900" dirty="0"/>
                  <a:t>Then, by definition of an odd number,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= 2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sz="1900" dirty="0"/>
                  <a:t>for some integer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900" dirty="0"/>
                  <a:t>.</a:t>
                </a:r>
              </a:p>
              <a:p>
                <a:r>
                  <a:rPr lang="en-US" sz="1900" dirty="0"/>
                  <a:t>Thus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900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900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sz="19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 dirty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sz="19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900" i="1" dirty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sz="19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900" i="1" dirty="0">
                        <a:latin typeface="Cambria Math" panose="02040503050406030204" pitchFamily="18" charset="0"/>
                      </a:rPr>
                      <m:t> = 4</m:t>
                    </m:r>
                    <m:r>
                      <a:rPr lang="en-US" sz="19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900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900" i="1" dirty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19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900" i="1" dirty="0">
                        <a:latin typeface="Cambria Math" panose="02040503050406030204" pitchFamily="18" charset="0"/>
                      </a:rPr>
                      <m:t>+1 = 2(2</m:t>
                    </m:r>
                    <m:r>
                      <a:rPr lang="en-US" sz="19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900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900" i="1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9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900" i="1" dirty="0">
                        <a:latin typeface="Cambria Math" panose="02040503050406030204" pitchFamily="18" charset="0"/>
                      </a:rPr>
                      <m:t>)+1</m:t>
                    </m:r>
                  </m:oMath>
                </a14:m>
                <a:r>
                  <a:rPr lang="en-US" sz="1900" dirty="0"/>
                  <a:t>. </a:t>
                </a:r>
              </a:p>
              <a:p>
                <a:r>
                  <a:rPr lang="en-US" sz="1900" dirty="0"/>
                  <a:t>This expresses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900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900" dirty="0"/>
                  <a:t> as twice an integer, plus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900" dirty="0"/>
                  <a:t>, so n</a:t>
                </a:r>
                <a:r>
                  <a:rPr lang="en-US" sz="1900" baseline="30000" dirty="0"/>
                  <a:t>2</a:t>
                </a:r>
                <a:r>
                  <a:rPr lang="en-US" sz="1900" dirty="0"/>
                  <a:t> is odd.</a:t>
                </a:r>
              </a:p>
              <a:p>
                <a:r>
                  <a:rPr lang="en-US" sz="1900" dirty="0"/>
                  <a:t>Conversely, we need to prove that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900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900" baseline="30000" dirty="0"/>
                  <a:t> </a:t>
                </a:r>
                <a:r>
                  <a:rPr lang="en-US" sz="1900" dirty="0"/>
                  <a:t>being odd implies that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900" dirty="0"/>
                  <a:t> is odd.</a:t>
                </a:r>
              </a:p>
              <a:p>
                <a:r>
                  <a:rPr lang="en-US" sz="1900" dirty="0"/>
                  <a:t>We use contrapositive proof. </a:t>
                </a:r>
              </a:p>
              <a:p>
                <a:r>
                  <a:rPr lang="en-US" sz="1900" dirty="0"/>
                  <a:t>Suppose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900" dirty="0"/>
                  <a:t> is not odd. </a:t>
                </a:r>
              </a:p>
              <a:p>
                <a:r>
                  <a:rPr lang="en-US" sz="1900" dirty="0"/>
                  <a:t>Then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dirty="0"/>
                  <a:t>is even, so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= 2</m:t>
                    </m:r>
                    <m:r>
                      <a:rPr lang="en-US" sz="19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9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dirty="0"/>
                  <a:t>for some integer a (by definition of an even number). </a:t>
                </a:r>
              </a:p>
              <a:p>
                <a:r>
                  <a:rPr lang="en-US" sz="1900" dirty="0"/>
                  <a:t>Thus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900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9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9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 dirty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sz="19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9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9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900" i="1" dirty="0">
                        <a:latin typeface="Cambria Math" panose="02040503050406030204" pitchFamily="18" charset="0"/>
                      </a:rPr>
                      <m:t> = 2(2</m:t>
                    </m:r>
                    <m:r>
                      <a:rPr lang="en-US" sz="19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900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900" i="1" dirty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1900" dirty="0"/>
                  <a:t>so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900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900" dirty="0"/>
                  <a:t> is even because it’s twice an integer. Thus n</a:t>
                </a:r>
                <a:r>
                  <a:rPr lang="en-US" sz="1900" baseline="30000" dirty="0"/>
                  <a:t>2</a:t>
                </a:r>
                <a:r>
                  <a:rPr lang="en-US" sz="1900" dirty="0"/>
                  <a:t> is not odd. </a:t>
                </a:r>
              </a:p>
              <a:p>
                <a:r>
                  <a:rPr lang="en-US" sz="1900" dirty="0"/>
                  <a:t>We’ve now proved that if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900" dirty="0"/>
                  <a:t> is not odd, then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900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900" dirty="0"/>
                  <a:t> is not odd, and this constitutes a contrapositive proof that if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900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900" dirty="0"/>
                  <a:t> is odd then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900" dirty="0"/>
                  <a:t> is odd.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55866"/>
                <a:ext cx="8229600" cy="5275059"/>
              </a:xfrm>
              <a:blipFill rotWithShape="0">
                <a:blip r:embed="rId2"/>
                <a:stretch>
                  <a:fillRect t="-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33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if-and-only-if theorem of form P ⇔Q asserts that P and Q are either both true or both false, that is, that P and Q are equivalent. </a:t>
            </a:r>
          </a:p>
          <a:p>
            <a:r>
              <a:rPr lang="en-US" dirty="0"/>
              <a:t>To prove P ⇔Q we prove P ⇒Q followed by Q⇒P, essentially making a “cycle” of implications from P to Q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Iff</a:t>
            </a:r>
            <a:r>
              <a:rPr lang="en-US" sz="3200" dirty="0"/>
              <a:t> Proof</a:t>
            </a:r>
          </a:p>
        </p:txBody>
      </p:sp>
    </p:spTree>
    <p:extLst>
      <p:ext uri="{BB962C8B-B14F-4D97-AF65-F5344CB8AC3E}">
        <p14:creationId xmlns:p14="http://schemas.microsoft.com/office/powerpoint/2010/main" val="3094785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39647"/>
          </a:xfrm>
        </p:spPr>
        <p:txBody>
          <a:bodyPr/>
          <a:lstStyle/>
          <a:p>
            <a:r>
              <a:rPr lang="en-US" sz="3200" dirty="0"/>
              <a:t>Equivalent Statements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86296"/>
                <a:ext cx="8229600" cy="5044630"/>
              </a:xfrm>
            </p:spPr>
            <p:txBody>
              <a:bodyPr/>
              <a:lstStyle/>
              <a:p>
                <a:r>
                  <a:rPr lang="en-US" b="1" dirty="0"/>
                  <a:t>(a) </a:t>
                </a:r>
                <a:r>
                  <a:rPr lang="en-US" dirty="0"/>
                  <a:t>The matrix A is invertible.</a:t>
                </a:r>
              </a:p>
              <a:p>
                <a:r>
                  <a:rPr lang="en-US" b="1" dirty="0"/>
                  <a:t>(b) </a:t>
                </a:r>
                <a:r>
                  <a:rPr lang="en-US" dirty="0"/>
                  <a:t>The equation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a unique solution for every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/>
                  <a:t>(c) </a:t>
                </a:r>
                <a:r>
                  <a:rPr lang="en-US" dirty="0"/>
                  <a:t>The equation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only the trivial solution.</a:t>
                </a:r>
              </a:p>
              <a:p>
                <a:r>
                  <a:rPr lang="en-US" b="1" dirty="0"/>
                  <a:t>(d) </a:t>
                </a:r>
                <a:r>
                  <a:rPr lang="en-US" dirty="0"/>
                  <a:t>The reduced row echelon form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(e)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)≠0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/>
                  <a:t>(f) </a:t>
                </a:r>
                <a:r>
                  <a:rPr lang="en-US" dirty="0"/>
                  <a:t>The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does not have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as an eigenvector.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86296"/>
                <a:ext cx="8229600" cy="5044630"/>
              </a:xfrm>
              <a:blipFill rotWithShape="0">
                <a:blip r:embed="rId2"/>
                <a:stretch>
                  <a:fillRect l="-593" t="-1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57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654862"/>
          </a:xfrm>
        </p:spPr>
        <p:txBody>
          <a:bodyPr/>
          <a:lstStyle/>
          <a:p>
            <a:r>
              <a:rPr lang="en-US" sz="3200" dirty="0"/>
              <a:t>Proving Statements Equivalent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86296"/>
                <a:ext cx="8229600" cy="5044630"/>
              </a:xfrm>
            </p:spPr>
            <p:txBody>
              <a:bodyPr/>
              <a:lstStyle/>
              <a:p>
                <a:r>
                  <a:rPr lang="en-US" dirty="0"/>
                  <a:t>Similarly, one approach to proving the theorem about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matrix would be to prove the conditional statement (a)⇒(b), then (b)⇒(c), then (c)⇒(d), then (d)⇒(e), then (e)⇒(f) and finally (f)⇒(a)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86296"/>
                <a:ext cx="8229600" cy="5044630"/>
              </a:xfrm>
              <a:blipFill rotWithShape="0">
                <a:blip r:embed="rId2"/>
                <a:stretch>
                  <a:fillRect l="-593" t="-1570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55" y="3664217"/>
            <a:ext cx="2884629" cy="11670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285" y="3582620"/>
            <a:ext cx="3006515" cy="11569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7882" y="4756507"/>
            <a:ext cx="3087772" cy="108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66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16457"/>
          </a:xfrm>
        </p:spPr>
        <p:txBody>
          <a:bodyPr/>
          <a:lstStyle/>
          <a:p>
            <a:r>
              <a:rPr lang="en-US" sz="3200" dirty="0"/>
              <a:t>Existence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4270"/>
            <a:ext cx="8229600" cy="5236655"/>
          </a:xfrm>
        </p:spPr>
        <p:txBody>
          <a:bodyPr/>
          <a:lstStyle/>
          <a:p>
            <a:r>
              <a:rPr lang="en-US" sz="2600" b="1" dirty="0"/>
              <a:t>Proposition </a:t>
            </a:r>
            <a:r>
              <a:rPr lang="en-US" sz="2600" dirty="0"/>
              <a:t>There exists an even prime number.</a:t>
            </a:r>
          </a:p>
          <a:p>
            <a:r>
              <a:rPr lang="en-US" sz="2600" i="1" dirty="0"/>
              <a:t>Proof. </a:t>
            </a:r>
            <a:r>
              <a:rPr lang="en-US" sz="2600" dirty="0"/>
              <a:t>Observe that 2 is an even prime number. ■</a:t>
            </a:r>
          </a:p>
          <a:p>
            <a:r>
              <a:rPr lang="en-US" sz="2600" dirty="0"/>
              <a:t>Admittedly, this last proposition was a bit of an oversimplification.</a:t>
            </a:r>
          </a:p>
          <a:p>
            <a:r>
              <a:rPr lang="en-US" sz="2600" b="1" dirty="0"/>
              <a:t>Proposition </a:t>
            </a:r>
            <a:r>
              <a:rPr lang="en-US" sz="2600" dirty="0"/>
              <a:t>There exists an integer that can be expressed as the sum of two perfect cubes in two different ways.</a:t>
            </a:r>
          </a:p>
          <a:p>
            <a:r>
              <a:rPr lang="en-US" sz="2600" i="1" dirty="0"/>
              <a:t>Proof. </a:t>
            </a:r>
            <a:r>
              <a:rPr lang="en-US" sz="2600" dirty="0"/>
              <a:t>Consider the number 1729. Note that 1</a:t>
            </a:r>
            <a:r>
              <a:rPr lang="en-US" sz="2600" baseline="30000" dirty="0"/>
              <a:t>3</a:t>
            </a:r>
            <a:r>
              <a:rPr lang="en-US" sz="2600" dirty="0"/>
              <a:t> +12</a:t>
            </a:r>
            <a:r>
              <a:rPr lang="en-US" sz="2600" baseline="30000" dirty="0"/>
              <a:t>3</a:t>
            </a:r>
            <a:r>
              <a:rPr lang="en-US" sz="2600" dirty="0"/>
              <a:t> = 1729 and 9</a:t>
            </a:r>
            <a:r>
              <a:rPr lang="en-US" sz="2600" baseline="30000" dirty="0"/>
              <a:t>3</a:t>
            </a:r>
            <a:r>
              <a:rPr lang="en-US" sz="2600" dirty="0"/>
              <a:t> +10</a:t>
            </a:r>
            <a:r>
              <a:rPr lang="en-US" sz="2600" baseline="30000" dirty="0"/>
              <a:t>3</a:t>
            </a:r>
            <a:r>
              <a:rPr lang="en-US" sz="2600" dirty="0"/>
              <a:t> = 1729. Thus the number 1729 can be expressed as the sum of two perfect cubes in two different ways. ■</a:t>
            </a:r>
          </a:p>
        </p:txBody>
      </p:sp>
    </p:spTree>
    <p:extLst>
      <p:ext uri="{BB962C8B-B14F-4D97-AF65-F5344CB8AC3E}">
        <p14:creationId xmlns:p14="http://schemas.microsoft.com/office/powerpoint/2010/main" val="316949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578052"/>
          </a:xfrm>
        </p:spPr>
        <p:txBody>
          <a:bodyPr/>
          <a:lstStyle/>
          <a:p>
            <a:r>
              <a:rPr lang="en-US" sz="3200" dirty="0" smtClean="0"/>
              <a:t>constructive </a:t>
            </a:r>
            <a:r>
              <a:rPr lang="en-US" sz="3200" dirty="0"/>
              <a:t>Existence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55866"/>
                <a:ext cx="8229600" cy="5275059"/>
              </a:xfrm>
            </p:spPr>
            <p:txBody>
              <a:bodyPr/>
              <a:lstStyle/>
              <a:p>
                <a:r>
                  <a:rPr lang="en-US" sz="2100" b="1" dirty="0"/>
                  <a:t>Proposition </a:t>
                </a:r>
                <a:r>
                  <a:rPr lang="en-US" sz="2100" dirty="0"/>
                  <a:t>There exist irrational numbers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dirty="0"/>
                  <a:t>for which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100" i="1" baseline="30000" dirty="0" err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100" dirty="0"/>
                  <a:t> is rational.</a:t>
                </a:r>
              </a:p>
              <a:p>
                <a:r>
                  <a:rPr lang="en-US" sz="2100" i="1" dirty="0"/>
                  <a:t>Proof. </a:t>
                </a:r>
                <a:r>
                  <a:rPr lang="en-US" sz="2100" dirty="0"/>
                  <a:t>Let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1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sz="210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1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ad>
                          <m:radPr>
                            <m:degHide m:val="on"/>
                            <m:ctrlPr>
                              <a:rPr lang="en-US" sz="210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1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sup>
                    </m:sSup>
                  </m:oMath>
                </a14:m>
                <a:r>
                  <a:rPr lang="en-US" sz="2100" dirty="0"/>
                  <a:t>and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100" dirty="0"/>
              </a:p>
              <a:p>
                <a:r>
                  <a:rPr lang="en-US" sz="2100" dirty="0"/>
                  <a:t>We have proven that y is irrational, but it is not clear whether </a:t>
                </a:r>
                <a14:m>
                  <m:oMath xmlns:m="http://schemas.openxmlformats.org/officeDocument/2006/math">
                    <m:r>
                      <a:rPr lang="en-US" sz="21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sz="21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1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ad>
                          <m:radPr>
                            <m:degHide m:val="on"/>
                            <m:ctrlPr>
                              <a:rPr lang="en-US" sz="21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1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sup>
                    </m:sSup>
                  </m:oMath>
                </a14:m>
                <a:r>
                  <a:rPr lang="en-US" sz="2100" dirty="0"/>
                  <a:t> is rational or irrational. </a:t>
                </a:r>
              </a:p>
              <a:p>
                <a:r>
                  <a:rPr lang="en-US" sz="2100" dirty="0"/>
                  <a:t>Case 1.  Suppose that </a:t>
                </a:r>
                <a14:m>
                  <m:oMath xmlns:m="http://schemas.openxmlformats.org/officeDocument/2006/math">
                    <m:r>
                      <a:rPr lang="en-US" sz="21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sz="21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1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ad>
                          <m:radPr>
                            <m:degHide m:val="on"/>
                            <m:ctrlPr>
                              <a:rPr lang="en-US" sz="21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1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sup>
                    </m:sSup>
                  </m:oMath>
                </a14:m>
                <a:r>
                  <a:rPr lang="en-US" sz="2100" dirty="0"/>
                  <a:t> is irrational. </a:t>
                </a:r>
              </a:p>
              <a:p>
                <a:r>
                  <a:rPr lang="en-US" sz="2100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  <m:sup>
                                <m:rad>
                                  <m:radPr>
                                    <m:degHide m:val="on"/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sup>
                            </m:sSup>
                          </m:e>
                        </m:d>
                      </m:e>
                      <m:sup>
                        <m:rad>
                          <m:radPr>
                            <m:degHide m:val="on"/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sup>
                    </m:sSup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ad>
                          <m:radPr>
                            <m:degHide m:val="on"/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ad>
                          <m:radPr>
                            <m:degHide m:val="on"/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sup>
                    </m:sSup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100" dirty="0"/>
              </a:p>
              <a:p>
                <a:r>
                  <a:rPr lang="en-US" sz="2100" dirty="0"/>
                  <a:t>Case 2. Suppose that </a:t>
                </a:r>
                <a14:m>
                  <m:oMath xmlns:m="http://schemas.openxmlformats.org/officeDocument/2006/math">
                    <m:r>
                      <a:rPr lang="en-US" sz="21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sz="21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1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ad>
                          <m:radPr>
                            <m:degHide m:val="on"/>
                            <m:ctrlPr>
                              <a:rPr lang="en-US" sz="21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1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sup>
                    </m:sSup>
                  </m:oMath>
                </a14:m>
                <a:r>
                  <a:rPr lang="en-US" sz="2100" dirty="0"/>
                  <a:t> is rational.</a:t>
                </a:r>
              </a:p>
              <a:p>
                <a:r>
                  <a:rPr lang="en-US" sz="2100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sz="21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1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ad>
                          <m:radPr>
                            <m:degHide m:val="on"/>
                            <m:ctrlPr>
                              <a:rPr lang="en-US" sz="21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1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sup>
                    </m:sSup>
                    <m:r>
                      <a:rPr lang="en-US" sz="21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100" dirty="0"/>
                  <a:t>, a rational number.</a:t>
                </a:r>
              </a:p>
              <a:p>
                <a:r>
                  <a:rPr lang="en-US" sz="2100" dirty="0"/>
                  <a:t>In either case, there is an irrational number raised to an irrational power yielding a rational number.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55866"/>
                <a:ext cx="8229600" cy="5275059"/>
              </a:xfrm>
              <a:blipFill rotWithShape="0">
                <a:blip r:embed="rId2"/>
                <a:stretch>
                  <a:fillRect l="-74" t="-693" r="-741" b="-2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36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48457</TotalTime>
  <Words>409</Words>
  <Application>Microsoft Office PowerPoint</Application>
  <PresentationFormat>On-screen Show (4:3)</PresentationFormat>
  <Paragraphs>56</Paragraphs>
  <Slides>10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Garamond</vt:lpstr>
      <vt:lpstr>Wingdings</vt:lpstr>
      <vt:lpstr>Edge</vt:lpstr>
      <vt:lpstr>PowerPoint Presentation</vt:lpstr>
      <vt:lpstr>Proofs of Non-Conditional Statements</vt:lpstr>
      <vt:lpstr>Methods of Proof</vt:lpstr>
      <vt:lpstr>Iff Proof</vt:lpstr>
      <vt:lpstr>Iff Proof</vt:lpstr>
      <vt:lpstr>Equivalent Statements</vt:lpstr>
      <vt:lpstr>Proving Statements Equivalent </vt:lpstr>
      <vt:lpstr>Existence Proofs</vt:lpstr>
      <vt:lpstr>constructive Existence Proof</vt:lpstr>
      <vt:lpstr>Constructive Existence Proof</vt:lpstr>
    </vt:vector>
  </TitlesOfParts>
  <Company>WWU CS DEPT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146</dc:title>
  <dc:creator>James Hearne</dc:creator>
  <cp:lastModifiedBy>Yudong Liu</cp:lastModifiedBy>
  <cp:revision>897</cp:revision>
  <cp:lastPrinted>2015-01-28T22:07:51Z</cp:lastPrinted>
  <dcterms:created xsi:type="dcterms:W3CDTF">2007-09-14T17:34:43Z</dcterms:created>
  <dcterms:modified xsi:type="dcterms:W3CDTF">2017-06-29T18:51:40Z</dcterms:modified>
</cp:coreProperties>
</file>