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29" r:id="rId2"/>
    <p:sldId id="330" r:id="rId3"/>
    <p:sldId id="331" r:id="rId4"/>
    <p:sldId id="333" r:id="rId5"/>
    <p:sldId id="335" r:id="rId6"/>
    <p:sldId id="343" r:id="rId7"/>
    <p:sldId id="336" r:id="rId8"/>
    <p:sldId id="344" r:id="rId9"/>
    <p:sldId id="337" r:id="rId10"/>
    <p:sldId id="338" r:id="rId11"/>
    <p:sldId id="340" r:id="rId12"/>
    <p:sldId id="339" r:id="rId13"/>
    <p:sldId id="341" r:id="rId14"/>
    <p:sldId id="342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36" y="66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722A565E-8D67-44CE-8AB0-614B44DB7B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CADB88-C51A-46ED-AD50-AB81D6ADC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ADB88-C51A-46ED-AD50-AB81D6ADC3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D0ADDA-25F4-4B00-ACA5-3299A6E50A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61B85-0E42-4F2C-9A76-78CD833175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7B30E-4405-420C-9AA7-3799AFC081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2328D-24F4-46CD-BA29-A860A5D6A4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3D9B4-239E-4762-B5A4-B10FAC4931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D7DBA-F6C4-4EAB-8464-0BEAF62679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91413-80B1-4FFE-B3C9-6F4722B98D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67C4B-EADF-41E4-8CFB-9ECA5719EE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4F337-129E-466B-A22D-E72512E94D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82989-5125-4891-86A3-C050ADCEDF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22AB-B22E-44B2-BC67-D6EAC6297B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2359CAE-E292-40B2-BDCF-B700FC5313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 Involving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D0ADDA-25F4-4B00-ACA5-3299A6E50A6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0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654862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2676"/>
                <a:ext cx="8229600" cy="5198249"/>
              </a:xfrm>
            </p:spPr>
            <p:txBody>
              <a:bodyPr/>
              <a:lstStyle/>
              <a:p>
                <a:r>
                  <a:rPr lang="en-US" sz="2000" b="1" dirty="0"/>
                  <a:t>Example 8.12 </a:t>
                </a:r>
                <a:r>
                  <a:rPr lang="en-US" sz="2000" dirty="0"/>
                  <a:t>Given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prove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/>
              </a:p>
              <a:p>
                <a:r>
                  <a:rPr lang="en-US" sz="2000" i="1" dirty="0"/>
                  <a:t>Proof. </a:t>
                </a:r>
                <a:r>
                  <a:rPr lang="en-US" sz="2000" dirty="0"/>
                  <a:t>First we will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⊆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By definition of the Cartesian product, this means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By definition of intersection, it follows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Thus, 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it follows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(by definition of ×).</a:t>
                </a:r>
              </a:p>
              <a:p>
                <a:r>
                  <a:rPr lang="en-US" sz="2000" dirty="0"/>
                  <a:t>Also, 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it follows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(by definition of ×).</a:t>
                </a:r>
              </a:p>
              <a:p>
                <a:r>
                  <a:rPr lang="en-US" sz="2000" dirty="0"/>
                  <a:t>Now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We’ve shown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×(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implies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∈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so we have that 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⊆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2676"/>
                <a:ext cx="8229600" cy="5198249"/>
              </a:xfrm>
              <a:blipFill rotWithShape="0">
                <a:blip r:embed="rId3"/>
                <a:stretch>
                  <a:fillRect t="-586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1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16457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236655"/>
              </a:xfrm>
            </p:spPr>
            <p:txBody>
              <a:bodyPr/>
              <a:lstStyle/>
              <a:p>
                <a:r>
                  <a:rPr lang="en-US" sz="1850" dirty="0"/>
                  <a:t>Next we will show that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 ⊆ 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50" dirty="0"/>
              </a:p>
              <a:p>
                <a:r>
                  <a:rPr lang="en-US" sz="1850" dirty="0"/>
                  <a:t>Suppose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∈ 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50" dirty="0"/>
              </a:p>
              <a:p>
                <a:r>
                  <a:rPr lang="en-US" sz="1850" dirty="0"/>
                  <a:t>By definition of intersection, this means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50" dirty="0"/>
              </a:p>
              <a:p>
                <a:r>
                  <a:rPr lang="en-US" sz="1850" dirty="0"/>
                  <a:t>By definition of the Cartesian product,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means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50" dirty="0"/>
                  <a:t>.</a:t>
                </a:r>
              </a:p>
              <a:p>
                <a:r>
                  <a:rPr lang="en-US" sz="1850" dirty="0"/>
                  <a:t>By definition of the Cartesian product,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means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50" dirty="0"/>
                  <a:t>.</a:t>
                </a:r>
              </a:p>
              <a:p>
                <a:r>
                  <a:rPr lang="en-US" sz="1850" dirty="0"/>
                  <a:t>We now have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50" dirty="0"/>
                  <a:t>, so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50" dirty="0"/>
                  <a:t>, by definition of intersection.</a:t>
                </a:r>
              </a:p>
              <a:p>
                <a:r>
                  <a:rPr lang="en-US" sz="1850" dirty="0"/>
                  <a:t>Thus we’ve deduced that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50" dirty="0"/>
                  <a:t>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50" dirty="0"/>
                  <a:t>, so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50" dirty="0"/>
                  <a:t>.</a:t>
                </a:r>
              </a:p>
              <a:p>
                <a:r>
                  <a:rPr lang="en-US" sz="1850" dirty="0"/>
                  <a:t>In summary, we’ve shown that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)∈(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50" dirty="0"/>
                  <a:t>implies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5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50" dirty="0"/>
                  <a:t> so we have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 ⊆ 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50" dirty="0"/>
                  <a:t>.</a:t>
                </a:r>
              </a:p>
              <a:p>
                <a:r>
                  <a:rPr lang="en-US" sz="1850" dirty="0"/>
                  <a:t>Since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⊆ 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50" dirty="0"/>
                  <a:t>and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 ⊆ 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850" dirty="0"/>
                  <a:t>it follows that </a:t>
                </a:r>
                <a14:m>
                  <m:oMath xmlns:m="http://schemas.openxmlformats.org/officeDocument/2006/math"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5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236655"/>
              </a:xfrm>
              <a:blipFill rotWithShape="0">
                <a:blip r:embed="rId2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24432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0121"/>
                <a:ext cx="8229600" cy="5298824"/>
              </a:xfrm>
            </p:spPr>
            <p:txBody>
              <a:bodyPr/>
              <a:lstStyle/>
              <a:p>
                <a:r>
                  <a:rPr lang="en-US" sz="1700" b="1" dirty="0" smtClean="0"/>
                  <a:t>Example 8.13 </a:t>
                </a:r>
                <a:r>
                  <a:rPr lang="en-US" sz="1700" dirty="0"/>
                  <a:t>Given sets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700" dirty="0"/>
                  <a:t>, and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700" dirty="0"/>
                  <a:t>, prove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700" dirty="0"/>
              </a:p>
              <a:p>
                <a:endParaRPr lang="en-US" sz="1700" i="1" dirty="0"/>
              </a:p>
              <a:p>
                <a:r>
                  <a:rPr lang="en-US" sz="1700" i="1" dirty="0"/>
                  <a:t>Proof. </a:t>
                </a:r>
                <a:r>
                  <a:rPr lang="en-US" sz="1700" dirty="0"/>
                  <a:t>Just observe the following sequence of equalities.</a:t>
                </a:r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 = {(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 : 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s-ES" sz="1700" dirty="0"/>
                  <a:t>		</a:t>
                </a:r>
                <a:r>
                  <a:rPr lang="en-US" sz="1700" dirty="0"/>
                  <a:t>(def. of ×)</a:t>
                </a:r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 : 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s-ES" sz="1700" dirty="0"/>
                  <a:t>		</a:t>
                </a:r>
                <a:r>
                  <a:rPr lang="en-US" sz="1700" dirty="0"/>
                  <a:t>(def. of ∩)</a:t>
                </a:r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 : 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)}	</m:t>
                    </m:r>
                  </m:oMath>
                </a14:m>
                <a:r>
                  <a:rPr lang="es-ES" sz="1700" dirty="0"/>
                  <a:t>	</a:t>
                </a:r>
                <a:r>
                  <a:rPr lang="en-US" sz="1700" dirty="0"/>
                  <a:t>(P = P ∧P)</a:t>
                </a:r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 : ((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))∧((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r>
                  <a:rPr lang="es-ES" sz="1700" dirty="0"/>
                  <a:t>	</a:t>
                </a:r>
                <a:r>
                  <a:rPr lang="en-US" sz="1700" dirty="0"/>
                  <a:t>(rearrange)</a:t>
                </a:r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17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 dirty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ctrlPr>
                              <a:rPr lang="es-E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sz="1700" i="1" dirty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s-ES" sz="17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s-ES" sz="17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700" dirty="0" smtClean="0"/>
                  <a:t>∩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 : 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7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s-ES" sz="1700" dirty="0"/>
                  <a:t>	</a:t>
                </a:r>
                <a:r>
                  <a:rPr lang="es-ES" sz="1700" dirty="0" smtClean="0"/>
                  <a:t> </a:t>
                </a:r>
                <a:r>
                  <a:rPr lang="en-US" sz="1700" dirty="0" smtClean="0"/>
                  <a:t>(</a:t>
                </a:r>
                <a:r>
                  <a:rPr lang="en-US" sz="1700" dirty="0"/>
                  <a:t>def. of </a:t>
                </a:r>
                <a:r>
                  <a:rPr lang="en-US" sz="1700" dirty="0" smtClean="0"/>
                  <a:t>∩) </a:t>
                </a:r>
                <a:endParaRPr lang="es-ES" sz="1700" dirty="0"/>
              </a:p>
              <a:p>
                <a:endParaRPr lang="en-US" sz="17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700" dirty="0"/>
                  <a:t>					(def. </a:t>
                </a:r>
                <a:r>
                  <a:rPr lang="en-US" sz="1700" dirty="0" smtClean="0"/>
                  <a:t>of ×)</a:t>
                </a:r>
                <a:endParaRPr lang="en-US" sz="1700" dirty="0"/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0121"/>
                <a:ext cx="8229600" cy="5298824"/>
              </a:xfrm>
              <a:blipFill>
                <a:blip r:embed="rId2"/>
                <a:stretch>
                  <a:fillRect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92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2675"/>
                <a:ext cx="8229600" cy="5198251"/>
              </a:xfrm>
            </p:spPr>
            <p:txBody>
              <a:bodyPr/>
              <a:lstStyle/>
              <a:p>
                <a:r>
                  <a:rPr lang="en-US" sz="1900" dirty="0"/>
                  <a:t>Prove that for any set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  Make your proof carefully worded.</a:t>
                </a:r>
              </a:p>
              <a:p>
                <a:r>
                  <a:rPr lang="en-US" sz="1900" dirty="0"/>
                  <a:t>Show that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)⊆(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r>
                  <a:rPr lang="en-US" sz="1900" b="0" i="0" dirty="0">
                    <a:latin typeface="Cambria Math" panose="02040503050406030204" pitchFamily="18" charset="0"/>
                  </a:rPr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Then by definition of union,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Case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dirty="0"/>
                  <a:t>. </a:t>
                </a:r>
              </a:p>
              <a:p>
                <a:r>
                  <a:rPr lang="en-US" sz="1900" dirty="0"/>
                  <a:t>Then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  By definition of intersection, because x is in both sets, it is also in their intersection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Case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r>
                  <a:rPr lang="en-US" sz="1900" dirty="0"/>
                  <a:t>By the definition of intersection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900" dirty="0"/>
                  <a:t>.  By the definition of union,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   Similarly,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.  Since x is an element of both sets, it is in their intersection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r>
                  <a:rPr lang="en-US" sz="1900" dirty="0"/>
                  <a:t>Since in either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)⊆(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2675"/>
                <a:ext cx="8229600" cy="5198251"/>
              </a:xfrm>
              <a:blipFill rotWithShape="0">
                <a:blip r:embed="rId2"/>
                <a:stretch>
                  <a:fillRect t="-70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5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78052"/>
          </a:xfrm>
        </p:spPr>
        <p:txBody>
          <a:bodyPr/>
          <a:lstStyle/>
          <a:p>
            <a:r>
              <a:rPr lang="en-US" sz="3200" dirty="0"/>
              <a:t>In Class Exercise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2675"/>
                <a:ext cx="8229600" cy="5198251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Prove that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are sets in a universal set U,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200" dirty="0"/>
              </a:p>
              <a:p>
                <a:r>
                  <a:rPr lang="en-US" sz="2200" dirty="0"/>
                  <a:t>We first show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 Then, by definition of complement,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  By the definition of intersection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or both.</a:t>
                </a:r>
              </a:p>
              <a:p>
                <a:r>
                  <a:rPr lang="en-US" sz="2200" dirty="0"/>
                  <a:t>Case 1: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  Then by definition of complement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200" dirty="0"/>
                  <a:t> and by the definition of union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/>
                  <a:t>.  </a:t>
                </a:r>
              </a:p>
              <a:p>
                <a:r>
                  <a:rPr lang="en-US" sz="2200" dirty="0"/>
                  <a:t>Case 2: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 Similar reasoning justifies the claim that in this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Since in either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2675"/>
                <a:ext cx="8229600" cy="5198251"/>
              </a:xfrm>
              <a:blipFill rotWithShape="0">
                <a:blip r:embed="rId3"/>
                <a:stretch>
                  <a:fillRect l="-148" t="-70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93267"/>
          </a:xfrm>
        </p:spPr>
        <p:txBody>
          <a:bodyPr/>
          <a:lstStyle/>
          <a:p>
            <a:r>
              <a:rPr lang="en-US" sz="3200" dirty="0"/>
              <a:t>Review: Basic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080"/>
                <a:ext cx="8229600" cy="51598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) : 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s-ES" sz="3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36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={ 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 : 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)∨(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pt-BR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 : 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pt-BR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 : 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)∧(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pt-BR" sz="36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36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pt-BR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080"/>
                <a:ext cx="8229600" cy="515984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31672"/>
          </a:xfrm>
        </p:spPr>
        <p:txBody>
          <a:bodyPr/>
          <a:lstStyle/>
          <a:p>
            <a:r>
              <a:rPr lang="en-US" sz="3200" dirty="0"/>
              <a:t>Set Builder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}={. . . ,−5,−3,−1,1,3,5, . . .}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}={. . . ,−5,−3,−1,1,3,5, . . .}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6|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}={6,12,18,24,30, . . .}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+5}={. . . , (−2,3), (−1,4),(0,5),(1,6), 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.}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: 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 = 1}={. . . ,{−1},{0},{1},{2},{3},{4},, . . .}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6296"/>
                <a:ext cx="8229600" cy="50446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9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93267"/>
          </a:xfrm>
        </p:spPr>
        <p:txBody>
          <a:bodyPr/>
          <a:lstStyle/>
          <a:p>
            <a:r>
              <a:rPr lang="en-US" sz="3200" dirty="0"/>
              <a:t>Schemas: Set Membership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55" y="1585560"/>
            <a:ext cx="3356100" cy="1105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55" y="3160165"/>
            <a:ext cx="3546788" cy="11146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7C4B-EADF-41E4-8CFB-9ECA5719EEA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16457"/>
          </a:xfrm>
        </p:spPr>
        <p:txBody>
          <a:bodyPr/>
          <a:lstStyle/>
          <a:p>
            <a:r>
              <a:rPr lang="en-US" sz="3200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01"/>
                <a:ext cx="8229600" cy="4935204"/>
              </a:xfrm>
            </p:spPr>
            <p:txBody>
              <a:bodyPr/>
              <a:lstStyle/>
              <a:p>
                <a:r>
                  <a:rPr lang="en-US" sz="2100" b="1" dirty="0"/>
                  <a:t>Example 8.2 </a:t>
                </a:r>
                <a:r>
                  <a:rPr lang="en-US" sz="2100" dirty="0"/>
                  <a:t>Consider the set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 :|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|=3}.  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We know that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{4,13,45}∈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because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{4,13,45}∈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100" dirty="0"/>
                  <a:t>and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|{4,13,45}|=3</m:t>
                    </m:r>
                  </m:oMath>
                </a14:m>
                <a:r>
                  <a:rPr lang="en-US" sz="2100" dirty="0"/>
                  <a:t>.   </a:t>
                </a:r>
              </a:p>
              <a:p>
                <a:r>
                  <a:rPr lang="en-US" sz="2100" dirty="0"/>
                  <a:t>However,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{1,2,3,4}∉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because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|{1,2,3,4}|≠ 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100" dirty="0"/>
                  <a:t>. </a:t>
                </a:r>
              </a:p>
              <a:p>
                <a:r>
                  <a:rPr lang="en-US" sz="2100" dirty="0"/>
                  <a:t>Further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 {−1,2,3}∉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because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{−1,2,3}∉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r>
                  <a:rPr lang="en-US" sz="2100" b="1" dirty="0"/>
                  <a:t>Example 8.3 </a:t>
                </a:r>
                <a:r>
                  <a:rPr lang="en-US" sz="2100" dirty="0"/>
                  <a:t>Consider the set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pl-PL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pl-PL" sz="210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 5)}</m:t>
                    </m:r>
                  </m:oMath>
                </a14:m>
                <a:endParaRPr lang="pl-PL" sz="2100" dirty="0"/>
              </a:p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8,23)∈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because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(8,23)∈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pl-PL" sz="21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8≡23 (</m:t>
                    </m:r>
                    <m:r>
                      <m:rPr>
                        <m:sty m:val="p"/>
                      </m:rPr>
                      <a:rPr lang="en-US" sz="21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5). </m:t>
                    </m:r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100,75)∈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fr-FR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100" i="1" dirty="0">
                        <a:latin typeface="Cambria Math" panose="02040503050406030204" pitchFamily="18" charset="0"/>
                      </a:rPr>
                      <m:t>102,77)∈</m:t>
                    </m:r>
                    <m:r>
                      <a:rPr lang="fr-FR" sz="21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100" dirty="0"/>
                  <a:t>, etc., but </a:t>
                </a:r>
                <a14:m>
                  <m:oMath xmlns:m="http://schemas.openxmlformats.org/officeDocument/2006/math">
                    <m:r>
                      <a:rPr lang="fr-FR" sz="2100" i="1" dirty="0" smtClean="0">
                        <a:latin typeface="Cambria Math" panose="02040503050406030204" pitchFamily="18" charset="0"/>
                      </a:rPr>
                      <m:t>(6,10)∉</m:t>
                    </m:r>
                    <m:r>
                      <a:rPr lang="fr-FR" sz="21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Suppose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and consider the ordered pair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+3, 9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+3,9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+3)−(9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−2)=−5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+5=5(1−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),  5|(4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+3)−(9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+3)≡(9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−2) (</m:t>
                    </m:r>
                    <m:r>
                      <m:rPr>
                        <m:sty m:val="p"/>
                      </m:rPr>
                      <a:rPr lang="en-US" sz="2100" i="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5)</m:t>
                    </m:r>
                  </m:oMath>
                </a14:m>
                <a:r>
                  <a:rPr lang="en-US" sz="21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01"/>
                <a:ext cx="8229600" cy="4935204"/>
              </a:xfrm>
              <a:blipFill rotWithShape="0">
                <a:blip r:embed="rId2"/>
                <a:stretch>
                  <a:fillRect l="-74" t="-741" r="-222" b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8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of Integers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85" y="1201510"/>
            <a:ext cx="6535999" cy="26897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2833" y="4581150"/>
            <a:ext cx="718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practical terms, </a:t>
            </a:r>
            <a:r>
              <a:rPr lang="en-US" dirty="0" err="1"/>
              <a:t>a≡b</a:t>
            </a:r>
            <a:r>
              <a:rPr lang="en-US" dirty="0"/>
              <a:t> (mod n) means that a and b have the same remainder when divided by n</a:t>
            </a:r>
          </a:p>
        </p:txBody>
      </p:sp>
    </p:spTree>
    <p:extLst>
      <p:ext uri="{BB962C8B-B14F-4D97-AF65-F5344CB8AC3E}">
        <p14:creationId xmlns:p14="http://schemas.microsoft.com/office/powerpoint/2010/main" val="12760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7814"/>
                <a:ext cx="8229600" cy="654862"/>
              </a:xfrm>
            </p:spPr>
            <p:txBody>
              <a:bodyPr/>
              <a:lstStyle/>
              <a:p>
                <a:r>
                  <a:rPr lang="en-US" sz="3200" dirty="0"/>
                  <a:t>Proving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7814"/>
                <a:ext cx="8229600" cy="654862"/>
              </a:xfrm>
              <a:blipFill rotWithShape="0">
                <a:blip r:embed="rId2"/>
                <a:stretch>
                  <a:fillRect l="-1852" t="-11215" b="-20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486"/>
            <a:ext cx="8229600" cy="5121440"/>
          </a:xfrm>
        </p:spPr>
        <p:txBody>
          <a:bodyPr/>
          <a:lstStyle/>
          <a:p>
            <a:r>
              <a:rPr lang="en-US" sz="2100" dirty="0"/>
              <a:t>If A and B are sets, then A ⊆ B means that every element of A is also an element of B. </a:t>
            </a:r>
          </a:p>
          <a:p>
            <a:r>
              <a:rPr lang="en-US" sz="2100" dirty="0"/>
              <a:t>Equivalently:</a:t>
            </a:r>
            <a:r>
              <a:rPr lang="en-US" sz="2100" i="1" dirty="0"/>
              <a:t> If </a:t>
            </a:r>
            <a:r>
              <a:rPr lang="en-US" sz="2100" dirty="0"/>
              <a:t>a ∈ A</a:t>
            </a:r>
            <a:r>
              <a:rPr lang="en-US" sz="2100" i="1" dirty="0"/>
              <a:t>, then </a:t>
            </a:r>
            <a:r>
              <a:rPr lang="en-US" sz="2100" dirty="0"/>
              <a:t>a ∈ B</a:t>
            </a:r>
            <a:r>
              <a:rPr lang="en-US" sz="2100" i="1" dirty="0"/>
              <a:t>. </a:t>
            </a:r>
          </a:p>
          <a:p>
            <a:r>
              <a:rPr lang="en-US" sz="2100" dirty="0"/>
              <a:t>To prove that A ⊆ B, we just need to prove that the conditional statement</a:t>
            </a:r>
          </a:p>
          <a:p>
            <a:pPr marL="0" indent="0" algn="ctr">
              <a:buNone/>
            </a:pPr>
            <a:r>
              <a:rPr lang="en-US" sz="2100" i="1" dirty="0"/>
              <a:t>“If </a:t>
            </a:r>
            <a:r>
              <a:rPr lang="en-US" sz="2100" dirty="0"/>
              <a:t>a ∈ A</a:t>
            </a:r>
            <a:r>
              <a:rPr lang="en-US" sz="2100" i="1" dirty="0"/>
              <a:t>, then </a:t>
            </a:r>
            <a:r>
              <a:rPr lang="en-US" sz="2100" dirty="0"/>
              <a:t>a ∈ B</a:t>
            </a:r>
            <a:r>
              <a:rPr lang="en-US" sz="2100" i="1" dirty="0"/>
              <a:t>”</a:t>
            </a:r>
          </a:p>
          <a:p>
            <a:r>
              <a:rPr lang="en-US" sz="2100" dirty="0"/>
              <a:t>is true.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4" y="3725986"/>
            <a:ext cx="3737475" cy="2391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03" y="3745337"/>
            <a:ext cx="3623063" cy="24104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4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1" y="234430"/>
            <a:ext cx="8229600" cy="654862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5865"/>
                <a:ext cx="8229600" cy="5121440"/>
              </a:xfrm>
            </p:spPr>
            <p:txBody>
              <a:bodyPr/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8.11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sets,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Prove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must now show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 A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𝑆𝑖𝑛𝑐𝑒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we have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𝑆𝑖𝑛𝑐𝑒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A = B.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𝑝𝑎𝑔𝑒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5865"/>
                <a:ext cx="8229600" cy="5121440"/>
              </a:xfrm>
              <a:blipFill>
                <a:blip r:embed="rId2"/>
                <a:stretch>
                  <a:fillRect l="-1111" t="-95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2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1" y="234430"/>
            <a:ext cx="8229600" cy="654862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5865"/>
                <a:ext cx="8229600" cy="512144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show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exists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definition of the Cartesian product.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then,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follows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 by definition of the Cartesian product, it follows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have shown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use the same argument as above, with the roles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reversed.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5865"/>
                <a:ext cx="8229600" cy="5121440"/>
              </a:xfrm>
              <a:blipFill>
                <a:blip r:embed="rId2"/>
                <a:stretch>
                  <a:fillRect l="-296" t="-95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328D-24F4-46CD-BA29-A860A5D6A41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52576</TotalTime>
  <Words>1640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Times New Roman</vt:lpstr>
      <vt:lpstr>Wingdings</vt:lpstr>
      <vt:lpstr>Edge</vt:lpstr>
      <vt:lpstr>Proofs Involving Sets</vt:lpstr>
      <vt:lpstr>Review: Basic Set Operations</vt:lpstr>
      <vt:lpstr>Set Builder Notation</vt:lpstr>
      <vt:lpstr>Schemas: Set Membership</vt:lpstr>
      <vt:lpstr>Examples</vt:lpstr>
      <vt:lpstr>Congruence of Integers</vt:lpstr>
      <vt:lpstr>Proving A⊆B</vt:lpstr>
      <vt:lpstr>Example</vt:lpstr>
      <vt:lpstr>Example</vt:lpstr>
      <vt:lpstr>Example</vt:lpstr>
      <vt:lpstr>Example</vt:lpstr>
      <vt:lpstr>Example</vt:lpstr>
      <vt:lpstr>Example</vt:lpstr>
      <vt:lpstr>In Class Exercise 1.</vt:lpstr>
    </vt:vector>
  </TitlesOfParts>
  <Company>WWU 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146</dc:title>
  <dc:creator>James Hearne</dc:creator>
  <cp:lastModifiedBy>Yudong Liu</cp:lastModifiedBy>
  <cp:revision>899</cp:revision>
  <dcterms:created xsi:type="dcterms:W3CDTF">2007-09-14T17:34:43Z</dcterms:created>
  <dcterms:modified xsi:type="dcterms:W3CDTF">2017-07-03T20:46:13Z</dcterms:modified>
</cp:coreProperties>
</file>