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329" r:id="rId2"/>
    <p:sldId id="345" r:id="rId3"/>
    <p:sldId id="346" r:id="rId4"/>
    <p:sldId id="353" r:id="rId5"/>
    <p:sldId id="347" r:id="rId6"/>
    <p:sldId id="348" r:id="rId7"/>
    <p:sldId id="350" r:id="rId8"/>
    <p:sldId id="351" r:id="rId9"/>
    <p:sldId id="349" r:id="rId10"/>
    <p:sldId id="330" r:id="rId11"/>
    <p:sldId id="354" r:id="rId12"/>
    <p:sldId id="356" r:id="rId13"/>
    <p:sldId id="355" r:id="rId14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124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2136" y="66"/>
      </p:cViewPr>
      <p:guideLst/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>
            <a:lvl1pPr defTabSz="971550">
              <a:defRPr sz="1300"/>
            </a:lvl1pPr>
          </a:lstStyle>
          <a:p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>
            <a:lvl1pPr algn="r" defTabSz="971550">
              <a:defRPr sz="1300"/>
            </a:lvl1pPr>
          </a:lstStyle>
          <a:p>
            <a:endParaRPr lang="en-US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92" tIns="48596" rIns="97192" bIns="48596" numCol="1" anchor="b" anchorCtr="0" compatLnSpc="1">
            <a:prstTxWarp prst="textNoShape">
              <a:avLst/>
            </a:prstTxWarp>
          </a:bodyPr>
          <a:lstStyle>
            <a:lvl1pPr defTabSz="971550">
              <a:defRPr sz="1300"/>
            </a:lvl1pPr>
          </a:lstStyle>
          <a:p>
            <a:endParaRPr lang="en-US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92" tIns="48596" rIns="97192" bIns="48596" numCol="1" anchor="b" anchorCtr="0" compatLnSpc="1">
            <a:prstTxWarp prst="textNoShape">
              <a:avLst/>
            </a:prstTxWarp>
          </a:bodyPr>
          <a:lstStyle>
            <a:lvl1pPr algn="r" defTabSz="971550">
              <a:defRPr sz="1300"/>
            </a:lvl1pPr>
          </a:lstStyle>
          <a:p>
            <a:fld id="{722A565E-8D67-44CE-8AB0-614B44DB7B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07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90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90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CADB88-C51A-46ED-AD50-AB81D6ADC3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608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6D0ADDA-25F4-4B00-ACA5-3299A6E50A6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127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B61B85-0E42-4F2C-9A76-78CD8331753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C7B30E-4405-420C-9AA7-3799AFC081E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52328D-24F4-46CD-BA29-A860A5D6A41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3D9B4-239E-4762-B5A4-B10FAC4931B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7D7DBA-F6C4-4EAB-8464-0BEAF62679F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E91413-80B1-4FFE-B3C9-6F4722B98DA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D67C4B-EADF-41E4-8CFB-9ECA5719EEA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44F337-129E-466B-A22D-E72512E94DC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082989-5125-4891-86A3-C050ADCEDF2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1C22AB-B22E-44B2-BC67-D6EAC6297B9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72359CAE-E292-40B2-BDCF-B700FC53133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Disproof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D0ADDA-25F4-4B00-ACA5-3299A6E50A6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907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93267"/>
          </a:xfrm>
        </p:spPr>
        <p:txBody>
          <a:bodyPr/>
          <a:lstStyle/>
          <a:p>
            <a:r>
              <a:rPr lang="en-US" sz="3200" dirty="0"/>
              <a:t>Disproving Existence Statements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080"/>
            <a:ext cx="8229600" cy="5159845"/>
          </a:xfrm>
        </p:spPr>
        <p:txBody>
          <a:bodyPr/>
          <a:lstStyle/>
          <a:p>
            <a:r>
              <a:rPr lang="en-US" sz="3600" dirty="0"/>
              <a:t>There is a real number x for which x</a:t>
            </a:r>
            <a:r>
              <a:rPr lang="en-US" sz="3600" baseline="30000" dirty="0"/>
              <a:t>3</a:t>
            </a:r>
            <a:r>
              <a:rPr lang="en-US" sz="3600" dirty="0"/>
              <a:t>&lt;x&lt;x</a:t>
            </a:r>
            <a:r>
              <a:rPr lang="en-US" sz="3600" baseline="30000" dirty="0"/>
              <a:t>2</a:t>
            </a:r>
            <a:r>
              <a:rPr lang="en-US" sz="3600" dirty="0" smtClean="0"/>
              <a:t>.</a:t>
            </a:r>
          </a:p>
          <a:p>
            <a:pPr lvl="1"/>
            <a:r>
              <a:rPr lang="en-US" sz="3200" dirty="0" smtClean="0"/>
              <a:t>Prove/true or disprove/false?</a:t>
            </a:r>
            <a:endParaRPr lang="en-US" sz="3200" dirty="0"/>
          </a:p>
          <a:p>
            <a:r>
              <a:rPr lang="en-US" sz="3600" dirty="0"/>
              <a:t>Conjecture: There is a real number x for which x</a:t>
            </a:r>
            <a:r>
              <a:rPr lang="en-US" sz="3600" baseline="30000" dirty="0"/>
              <a:t>4</a:t>
            </a:r>
            <a:r>
              <a:rPr lang="en-US" sz="3600" dirty="0"/>
              <a:t>&lt;x&lt;x</a:t>
            </a:r>
            <a:r>
              <a:rPr lang="en-US" sz="3600" baseline="30000" dirty="0"/>
              <a:t>2</a:t>
            </a:r>
            <a:r>
              <a:rPr lang="en-US" sz="3600" dirty="0"/>
              <a:t>. </a:t>
            </a:r>
            <a:endParaRPr lang="en-US" sz="3600" dirty="0" smtClean="0"/>
          </a:p>
          <a:p>
            <a:pPr lvl="1"/>
            <a:r>
              <a:rPr lang="en-US" sz="3200" dirty="0"/>
              <a:t>Prove/true or disprove/false?</a:t>
            </a:r>
          </a:p>
          <a:p>
            <a:pPr lvl="1"/>
            <a:endParaRPr lang="en-US" sz="3200" dirty="0" smtClean="0"/>
          </a:p>
          <a:p>
            <a:pPr lvl="1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328D-24F4-46CD-BA29-A860A5D6A419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163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93267"/>
          </a:xfrm>
        </p:spPr>
        <p:txBody>
          <a:bodyPr/>
          <a:lstStyle/>
          <a:p>
            <a:r>
              <a:rPr lang="en-US" sz="3200" dirty="0"/>
              <a:t>Disproving Existence Statements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080"/>
            <a:ext cx="8229600" cy="5159845"/>
          </a:xfrm>
        </p:spPr>
        <p:txBody>
          <a:bodyPr/>
          <a:lstStyle/>
          <a:p>
            <a:r>
              <a:rPr lang="en-US" sz="3600" dirty="0" smtClean="0"/>
              <a:t>Disprov</a:t>
            </a:r>
            <a:r>
              <a:rPr lang="en-US" sz="3600" dirty="0"/>
              <a:t>e ∃</a:t>
            </a:r>
            <a:r>
              <a:rPr lang="en-US" sz="3600" dirty="0" err="1"/>
              <a:t>x∈S</a:t>
            </a:r>
            <a:r>
              <a:rPr lang="en-US" sz="3600" dirty="0" smtClean="0"/>
              <a:t>, P(x</a:t>
            </a:r>
            <a:r>
              <a:rPr lang="en-US" sz="3600" dirty="0"/>
              <a:t>). </a:t>
            </a:r>
            <a:endParaRPr lang="en-US" sz="3600" dirty="0" smtClean="0"/>
          </a:p>
          <a:p>
            <a:r>
              <a:rPr lang="en-US" sz="3600" dirty="0" smtClean="0"/>
              <a:t>To </a:t>
            </a:r>
            <a:r>
              <a:rPr lang="en-US" sz="3600" dirty="0"/>
              <a:t>disprove it, we have to prove its negation </a:t>
            </a:r>
          </a:p>
          <a:p>
            <a:pPr lvl="1"/>
            <a:r>
              <a:rPr lang="en-US" sz="3200" dirty="0" smtClean="0"/>
              <a:t>∼</a:t>
            </a:r>
            <a:r>
              <a:rPr lang="en-US" sz="3200" dirty="0"/>
              <a:t>(∃</a:t>
            </a:r>
            <a:r>
              <a:rPr lang="en-US" sz="3200" dirty="0" err="1"/>
              <a:t>x∈S,P</a:t>
            </a:r>
            <a:r>
              <a:rPr lang="en-US" sz="3200" dirty="0"/>
              <a:t>(x))= ∀</a:t>
            </a:r>
            <a:r>
              <a:rPr lang="en-US" sz="3200" dirty="0" err="1"/>
              <a:t>x∈S</a:t>
            </a:r>
            <a:r>
              <a:rPr lang="en-US" sz="3200" dirty="0"/>
              <a:t>,∼P(x). </a:t>
            </a:r>
            <a:endParaRPr lang="en-US" sz="3200" dirty="0" smtClean="0"/>
          </a:p>
          <a:p>
            <a:pPr lvl="1"/>
            <a:r>
              <a:rPr lang="en-US" sz="3200" dirty="0" smtClean="0"/>
              <a:t>“</a:t>
            </a:r>
            <a:r>
              <a:rPr lang="en-US" sz="3200" dirty="0"/>
              <a:t>If </a:t>
            </a:r>
            <a:r>
              <a:rPr lang="en-US" sz="3200" dirty="0" err="1"/>
              <a:t>x∈S</a:t>
            </a:r>
            <a:r>
              <a:rPr lang="en-US" sz="3200" dirty="0"/>
              <a:t>, then ∼P(x).” </a:t>
            </a:r>
            <a:endParaRPr lang="en-US" sz="3200" dirty="0" smtClean="0"/>
          </a:p>
          <a:p>
            <a:r>
              <a:rPr lang="en-US" sz="3600" dirty="0"/>
              <a:t> Proving it involves showing that ∼P(x) is true for all </a:t>
            </a:r>
            <a:r>
              <a:rPr lang="en-US" sz="3600" dirty="0" err="1"/>
              <a:t>x∈S</a:t>
            </a:r>
            <a:r>
              <a:rPr lang="en-US" sz="3600" dirty="0"/>
              <a:t>, and for this an example </a:t>
            </a:r>
            <a:r>
              <a:rPr lang="en-US" sz="3600" dirty="0" smtClean="0"/>
              <a:t>does not suﬃce</a:t>
            </a:r>
            <a:r>
              <a:rPr lang="en-US" sz="3600" dirty="0"/>
              <a:t>.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328D-24F4-46CD-BA29-A860A5D6A41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538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93267"/>
          </a:xfrm>
        </p:spPr>
        <p:txBody>
          <a:bodyPr/>
          <a:lstStyle/>
          <a:p>
            <a:r>
              <a:rPr lang="en-US" sz="3200" dirty="0"/>
              <a:t>Disproving Existence Statements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080"/>
            <a:ext cx="8229600" cy="5159845"/>
          </a:xfrm>
        </p:spPr>
        <p:txBody>
          <a:bodyPr/>
          <a:lstStyle/>
          <a:p>
            <a:r>
              <a:rPr lang="en-US" sz="3600" dirty="0"/>
              <a:t>There is a real number x for which x</a:t>
            </a:r>
            <a:r>
              <a:rPr lang="en-US" sz="3600" baseline="30000" dirty="0"/>
              <a:t>3</a:t>
            </a:r>
            <a:r>
              <a:rPr lang="en-US" sz="3600" dirty="0"/>
              <a:t>&lt;x&lt;x</a:t>
            </a:r>
            <a:r>
              <a:rPr lang="en-US" sz="3600" baseline="30000" dirty="0"/>
              <a:t>2</a:t>
            </a:r>
            <a:r>
              <a:rPr lang="en-US" sz="3600" dirty="0" smtClean="0"/>
              <a:t>.</a:t>
            </a:r>
          </a:p>
          <a:p>
            <a:pPr lvl="1"/>
            <a:r>
              <a:rPr lang="en-US" sz="3200" dirty="0" smtClean="0">
                <a:solidFill>
                  <a:srgbClr val="FF0000"/>
                </a:solidFill>
              </a:rPr>
              <a:t>Prove/true</a:t>
            </a:r>
            <a:r>
              <a:rPr lang="en-US" sz="3200" dirty="0" smtClean="0"/>
              <a:t> or disprove/false?</a:t>
            </a:r>
            <a:endParaRPr lang="en-US" sz="3200" dirty="0"/>
          </a:p>
          <a:p>
            <a:r>
              <a:rPr lang="en-US" sz="3600" dirty="0"/>
              <a:t>Conjecture: There is a real number x for which x</a:t>
            </a:r>
            <a:r>
              <a:rPr lang="en-US" sz="3600" baseline="30000" dirty="0"/>
              <a:t>4</a:t>
            </a:r>
            <a:r>
              <a:rPr lang="en-US" sz="3600" dirty="0"/>
              <a:t>&lt;x&lt;x</a:t>
            </a:r>
            <a:r>
              <a:rPr lang="en-US" sz="3600" baseline="30000" dirty="0"/>
              <a:t>2</a:t>
            </a:r>
            <a:r>
              <a:rPr lang="en-US" sz="3600" dirty="0"/>
              <a:t>. </a:t>
            </a:r>
            <a:endParaRPr lang="en-US" sz="3600" dirty="0" smtClean="0"/>
          </a:p>
          <a:p>
            <a:pPr lvl="1"/>
            <a:r>
              <a:rPr lang="en-US" sz="3200" dirty="0"/>
              <a:t>Prove/true or </a:t>
            </a:r>
            <a:r>
              <a:rPr lang="en-US" sz="3200" dirty="0">
                <a:solidFill>
                  <a:srgbClr val="FF0000"/>
                </a:solidFill>
              </a:rPr>
              <a:t>disprove/false</a:t>
            </a:r>
            <a:r>
              <a:rPr lang="en-US" sz="3200" dirty="0"/>
              <a:t>?</a:t>
            </a:r>
          </a:p>
          <a:p>
            <a:pPr lvl="1"/>
            <a:endParaRPr lang="en-US" sz="3200" dirty="0" smtClean="0"/>
          </a:p>
          <a:p>
            <a:pPr lvl="1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328D-24F4-46CD-BA29-A860A5D6A419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40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17638"/>
            <a:ext cx="7932386" cy="458449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328D-24F4-46CD-BA29-A860A5D6A419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2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that proves a statement is false.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328D-24F4-46CD-BA29-A860A5D6A419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195" y="2715893"/>
            <a:ext cx="4723815" cy="94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Disproving Universal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every integer n, n</a:t>
            </a:r>
            <a:r>
              <a:rPr lang="en-US" baseline="30000" dirty="0"/>
              <a:t> </a:t>
            </a:r>
            <a:r>
              <a:rPr lang="en-US" dirty="0"/>
              <a:t>≥ n</a:t>
            </a:r>
            <a:r>
              <a:rPr lang="en-US" baseline="30000" dirty="0"/>
              <a:t>2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328D-24F4-46CD-BA29-A860A5D6A41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215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Disproving Universal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Disprove ∀</a:t>
            </a:r>
            <a:r>
              <a:rPr lang="en-US" dirty="0" err="1"/>
              <a:t>x∈S</a:t>
            </a:r>
            <a:r>
              <a:rPr lang="en-US" dirty="0" smtClean="0"/>
              <a:t>, P(x).</a:t>
            </a:r>
          </a:p>
          <a:p>
            <a:pPr lvl="1"/>
            <a:r>
              <a:rPr lang="en-US" dirty="0" smtClean="0"/>
              <a:t>To disprove this statement, we must prove its negation.</a:t>
            </a:r>
          </a:p>
          <a:p>
            <a:pPr lvl="2"/>
            <a:r>
              <a:rPr lang="en-US" dirty="0"/>
              <a:t>∼(∀</a:t>
            </a:r>
            <a:r>
              <a:rPr lang="en-US" dirty="0" err="1"/>
              <a:t>x∈S</a:t>
            </a:r>
            <a:r>
              <a:rPr lang="en-US" dirty="0" smtClean="0"/>
              <a:t>, P(x</a:t>
            </a:r>
            <a:r>
              <a:rPr lang="en-US" dirty="0"/>
              <a:t>)) = ∃</a:t>
            </a:r>
            <a:r>
              <a:rPr lang="en-US" dirty="0" err="1"/>
              <a:t>x∈S</a:t>
            </a:r>
            <a:r>
              <a:rPr lang="en-US" dirty="0"/>
              <a:t>,∼P(x</a:t>
            </a:r>
            <a:r>
              <a:rPr lang="en-US" dirty="0" smtClean="0"/>
              <a:t>).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328D-24F4-46CD-BA29-A860A5D6A419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829" y="4197100"/>
            <a:ext cx="5103892" cy="157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9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Disprove a conditional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Disprove P(x</a:t>
            </a:r>
            <a:r>
              <a:rPr lang="en-US" dirty="0"/>
              <a:t>)⇒Q(x). </a:t>
            </a:r>
            <a:endParaRPr lang="en-US" dirty="0" smtClean="0"/>
          </a:p>
          <a:p>
            <a:r>
              <a:rPr lang="en-US" dirty="0"/>
              <a:t>This statement asserts that for every x that makes P(x) true, Q(x) will also be </a:t>
            </a:r>
            <a:r>
              <a:rPr lang="en-US" dirty="0" smtClean="0"/>
              <a:t>true.</a:t>
            </a:r>
          </a:p>
          <a:p>
            <a:r>
              <a:rPr lang="en-US" dirty="0"/>
              <a:t>The statement can only be false if there is an x that makes P(x) true and Q(x)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328D-24F4-46CD-BA29-A860A5D6A419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675" y="4504340"/>
            <a:ext cx="4301360" cy="12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01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both of the above outlines, the statement is disproved simply </a:t>
            </a:r>
            <a:r>
              <a:rPr lang="en-US" dirty="0" smtClean="0"/>
              <a:t>by exhibiting an example that how the statement is not always true.</a:t>
            </a:r>
          </a:p>
          <a:p>
            <a:r>
              <a:rPr lang="en-US" dirty="0" smtClean="0"/>
              <a:t>There is a special name for </a:t>
            </a:r>
            <a:r>
              <a:rPr lang="en-US" b="1" dirty="0" smtClean="0"/>
              <a:t>an example that disproves a statement</a:t>
            </a:r>
            <a:r>
              <a:rPr lang="en-US" dirty="0"/>
              <a:t>: It is called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b="1" dirty="0"/>
              <a:t>counterexample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328D-24F4-46CD-BA29-A860A5D6A41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128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Either prove or disprove the following conjecture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Mathematicians have a special name for the statements in </a:t>
            </a:r>
            <a:r>
              <a:rPr lang="en-US" dirty="0" smtClean="0"/>
              <a:t>the </a:t>
            </a:r>
            <a:r>
              <a:rPr lang="en-US" dirty="0"/>
              <a:t>category that they suspect (but haven’t yet proved) are true. Such statements are called </a:t>
            </a:r>
            <a:r>
              <a:rPr lang="en-US" b="1" dirty="0"/>
              <a:t>conjectures</a:t>
            </a:r>
            <a:r>
              <a:rPr lang="en-US" dirty="0"/>
              <a:t>.</a:t>
            </a:r>
          </a:p>
          <a:p>
            <a:r>
              <a:rPr lang="en-US" dirty="0" smtClean="0"/>
              <a:t>Conjecture </a:t>
            </a:r>
            <a:r>
              <a:rPr lang="en-US" dirty="0"/>
              <a:t>If A, B and C are sets, then A−(B∩C)=(A−B)∩(A−C).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328D-24F4-46CD-BA29-A860A5D6A419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450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Either prove or disprove the following </a:t>
            </a:r>
            <a:r>
              <a:rPr lang="en-US" dirty="0" smtClean="0"/>
              <a:t>conjecture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Conjecture </a:t>
            </a:r>
            <a:r>
              <a:rPr lang="en-US" dirty="0"/>
              <a:t>If A, B and C are sets, then A−(B∩C)=(A−B)∩(A−C).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For every integer n, n</a:t>
            </a:r>
            <a:r>
              <a:rPr lang="en-US" baseline="30000" dirty="0"/>
              <a:t> </a:t>
            </a:r>
            <a:r>
              <a:rPr lang="en-US" dirty="0"/>
              <a:t>≥ n</a:t>
            </a:r>
            <a:r>
              <a:rPr lang="en-US" baseline="30000" dirty="0"/>
              <a:t>2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328D-24F4-46CD-BA29-A860A5D6A419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04" y="2891329"/>
            <a:ext cx="7901359" cy="96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Either prove or disprove the following </a:t>
            </a:r>
            <a:r>
              <a:rPr lang="en-US" dirty="0" smtClean="0"/>
              <a:t>conjectures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If </a:t>
            </a:r>
            <a:r>
              <a:rPr lang="en-US" dirty="0" err="1"/>
              <a:t>x,y∈R</a:t>
            </a:r>
            <a:r>
              <a:rPr lang="en-US" dirty="0"/>
              <a:t>, then |</a:t>
            </a:r>
            <a:r>
              <a:rPr lang="en-US" dirty="0" err="1"/>
              <a:t>x+y</a:t>
            </a:r>
            <a:r>
              <a:rPr lang="en-US" dirty="0"/>
              <a:t>|=|x|+|y|. </a:t>
            </a:r>
            <a:endParaRPr lang="en-US" dirty="0" smtClean="0"/>
          </a:p>
          <a:p>
            <a:pPr lvl="1"/>
            <a:r>
              <a:rPr lang="en-US" dirty="0" smtClean="0"/>
              <a:t>Prove/true or disprove/false?</a:t>
            </a:r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A, B and C are sets, and A×C=B×C, then A=B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Prove/true or disprove/false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smtClean="0"/>
              <a:t>Every </a:t>
            </a:r>
            <a:r>
              <a:rPr lang="en-US" dirty="0"/>
              <a:t>odd integer is the sum of three odd integers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Prove/true or disprove/false?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328D-24F4-46CD-BA29-A860A5D6A41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552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52676</TotalTime>
  <Words>482</Words>
  <Application>Microsoft Office PowerPoint</Application>
  <PresentationFormat>On-screen Show (4:3)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Garamond</vt:lpstr>
      <vt:lpstr>Wingdings</vt:lpstr>
      <vt:lpstr>Edge</vt:lpstr>
      <vt:lpstr>Disproof</vt:lpstr>
      <vt:lpstr>Disproof</vt:lpstr>
      <vt:lpstr>Disproving Universal Statements</vt:lpstr>
      <vt:lpstr>Disproving Universal Statements</vt:lpstr>
      <vt:lpstr>Disprove a conditional statement</vt:lpstr>
      <vt:lpstr>Counterexample</vt:lpstr>
      <vt:lpstr>Either prove or disprove the following conjecture</vt:lpstr>
      <vt:lpstr>Either prove or disprove the following conjecture (cont’d)</vt:lpstr>
      <vt:lpstr>Either prove or disprove the following conjectures</vt:lpstr>
      <vt:lpstr>Disproving Existence Statements </vt:lpstr>
      <vt:lpstr>Disproving Existence Statements </vt:lpstr>
      <vt:lpstr>Disproving Existence Statements </vt:lpstr>
      <vt:lpstr>PowerPoint Presentation</vt:lpstr>
    </vt:vector>
  </TitlesOfParts>
  <Company>WWU CS DEPT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146</dc:title>
  <dc:creator>James Hearne</dc:creator>
  <cp:lastModifiedBy>Yudong Liu</cp:lastModifiedBy>
  <cp:revision>911</cp:revision>
  <dcterms:created xsi:type="dcterms:W3CDTF">2007-09-14T17:34:43Z</dcterms:created>
  <dcterms:modified xsi:type="dcterms:W3CDTF">2017-07-05T18:15:41Z</dcterms:modified>
</cp:coreProperties>
</file>