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7" r:id="rId2"/>
    <p:sldId id="292" r:id="rId3"/>
    <p:sldId id="288" r:id="rId4"/>
    <p:sldId id="266" r:id="rId5"/>
    <p:sldId id="293" r:id="rId6"/>
    <p:sldId id="275" r:id="rId7"/>
    <p:sldId id="270" r:id="rId8"/>
    <p:sldId id="271" r:id="rId9"/>
    <p:sldId id="272" r:id="rId10"/>
    <p:sldId id="273" r:id="rId11"/>
    <p:sldId id="274" r:id="rId12"/>
    <p:sldId id="276" r:id="rId13"/>
    <p:sldId id="277" r:id="rId14"/>
    <p:sldId id="278" r:id="rId15"/>
    <p:sldId id="279" r:id="rId16"/>
    <p:sldId id="280" r:id="rId17"/>
    <p:sldId id="281" r:id="rId18"/>
    <p:sldId id="282" r:id="rId19"/>
    <p:sldId id="290" r:id="rId20"/>
    <p:sldId id="284" r:id="rId21"/>
    <p:sldId id="289"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2CC61C-C747-44DC-BDE6-EB154FCA4F37}">
          <p14:sldIdLst>
            <p14:sldId id="267"/>
            <p14:sldId id="292"/>
            <p14:sldId id="288"/>
            <p14:sldId id="266"/>
            <p14:sldId id="293"/>
            <p14:sldId id="275"/>
            <p14:sldId id="270"/>
            <p14:sldId id="271"/>
            <p14:sldId id="272"/>
            <p14:sldId id="273"/>
            <p14:sldId id="274"/>
            <p14:sldId id="276"/>
            <p14:sldId id="277"/>
            <p14:sldId id="278"/>
            <p14:sldId id="279"/>
            <p14:sldId id="280"/>
            <p14:sldId id="281"/>
            <p14:sldId id="282"/>
            <p14:sldId id="290"/>
            <p14:sldId id="284"/>
          </p14:sldIdLst>
        </p14:section>
        <p14:section name="Archive" id="{0EAFB7B8-C79D-40D0-BE5A-367E9937C713}">
          <p14:sldIdLst>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1" autoAdjust="0"/>
    <p:restoredTop sz="83989" autoAdjust="0"/>
  </p:normalViewPr>
  <p:slideViewPr>
    <p:cSldViewPr snapToGrid="0" showGuides="1">
      <p:cViewPr>
        <p:scale>
          <a:sx n="60" d="100"/>
          <a:sy n="60" d="100"/>
        </p:scale>
        <p:origin x="264"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49E97-6B62-47EE-B2FF-4ED78584D996}" type="datetimeFigureOut">
              <a:rPr lang="en-GB" smtClean="0"/>
              <a:t>22/06/2019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8477C-D1CF-4A46-A240-FBAE14AA4B2C}" type="slidenum">
              <a:rPr lang="en-GB" smtClean="0"/>
              <a:t>‹#›</a:t>
            </a:fld>
            <a:endParaRPr lang="en-GB"/>
          </a:p>
        </p:txBody>
      </p:sp>
    </p:spTree>
    <p:extLst>
      <p:ext uri="{BB962C8B-B14F-4D97-AF65-F5344CB8AC3E}">
        <p14:creationId xmlns:p14="http://schemas.microsoft.com/office/powerpoint/2010/main" val="2285006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 the Swiss Post has three parcel </a:t>
            </a:r>
            <a:r>
              <a:rPr lang="en-GB" dirty="0" err="1" smtClean="0"/>
              <a:t>centers</a:t>
            </a:r>
            <a:r>
              <a:rPr lang="en-GB" dirty="0" smtClean="0"/>
              <a:t> in Switzerland. Hence,</a:t>
            </a:r>
            <a:r>
              <a:rPr lang="en-GB" baseline="0" dirty="0" smtClean="0"/>
              <a:t> if a parcel is being sent for example from </a:t>
            </a:r>
            <a:r>
              <a:rPr lang="en-GB" baseline="0" dirty="0" err="1" smtClean="0"/>
              <a:t>Churwalden</a:t>
            </a:r>
            <a:r>
              <a:rPr lang="en-GB" baseline="0" dirty="0" smtClean="0"/>
              <a:t> to Chur, it will be transported first all the way to Frauenfeld, before coming back to Chur. The parcel will travel more than 300km even though, the distance between sending and delivery address is only about 10. This is not just inefficient and costly, but also ecologically not sustainable. By smartly applying technology, we have developed a solution to eliminate these drawbacks. </a:t>
            </a:r>
            <a:endParaRPr lang="en-GB" dirty="0"/>
          </a:p>
        </p:txBody>
      </p:sp>
      <p:sp>
        <p:nvSpPr>
          <p:cNvPr id="4" name="Slide Number Placeholder 3"/>
          <p:cNvSpPr>
            <a:spLocks noGrp="1"/>
          </p:cNvSpPr>
          <p:nvPr>
            <p:ph type="sldNum" sz="quarter" idx="10"/>
          </p:nvPr>
        </p:nvSpPr>
        <p:spPr/>
        <p:txBody>
          <a:bodyPr/>
          <a:lstStyle/>
          <a:p>
            <a:fld id="{C5C8477C-D1CF-4A46-A240-FBAE14AA4B2C}" type="slidenum">
              <a:rPr lang="en-GB" smtClean="0"/>
              <a:t>1</a:t>
            </a:fld>
            <a:endParaRPr lang="en-GB"/>
          </a:p>
        </p:txBody>
      </p:sp>
    </p:spTree>
    <p:extLst>
      <p:ext uri="{BB962C8B-B14F-4D97-AF65-F5344CB8AC3E}">
        <p14:creationId xmlns:p14="http://schemas.microsoft.com/office/powerpoint/2010/main" val="415553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Let us introduce ‘</a:t>
            </a:r>
            <a:r>
              <a:rPr lang="en-GB" baseline="0" dirty="0" err="1" smtClean="0"/>
              <a:t>padely</a:t>
            </a:r>
            <a:r>
              <a:rPr lang="en-GB" baseline="0" dirty="0" smtClean="0"/>
              <a:t>’ – The Parcel Delivery Service that is here to revolutionize the industry! All checked-in packages at the post office will be scanned and if it needs to be delivered within a radius of 30 km, it will automatically be put on a marketplace for a defined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All registered ‘</a:t>
            </a:r>
            <a:r>
              <a:rPr lang="en-GB" baseline="0" dirty="0" err="1" smtClean="0"/>
              <a:t>padelees</a:t>
            </a:r>
            <a:r>
              <a:rPr lang="en-GB" baseline="0" dirty="0" smtClean="0"/>
              <a:t>’ – the drivers and riders that have been accepted to the network - can pick-up these parcels and deliver them to the recipients on the same day! This will save the traditional carriers on average 37% of costs per parcel and will increase profits for Post of about CHF 14m per year as of 2020. So let’s look, how ‘</a:t>
            </a:r>
            <a:r>
              <a:rPr lang="en-GB" baseline="0" dirty="0" err="1" smtClean="0"/>
              <a:t>padely</a:t>
            </a:r>
            <a:r>
              <a:rPr lang="en-GB" baseline="0" dirty="0" smtClean="0"/>
              <a:t>’ would change the delivery of the parcel from </a:t>
            </a:r>
            <a:r>
              <a:rPr lang="en-GB" baseline="0" dirty="0" err="1" smtClean="0"/>
              <a:t>Churwalden</a:t>
            </a:r>
            <a:r>
              <a:rPr lang="en-GB" baseline="0" dirty="0" smtClean="0"/>
              <a:t> to Chur.</a:t>
            </a:r>
            <a:endParaRPr lang="en-GB" dirty="0" smtClean="0"/>
          </a:p>
        </p:txBody>
      </p:sp>
      <p:sp>
        <p:nvSpPr>
          <p:cNvPr id="4" name="Slide Number Placeholder 3"/>
          <p:cNvSpPr>
            <a:spLocks noGrp="1"/>
          </p:cNvSpPr>
          <p:nvPr>
            <p:ph type="sldNum" sz="quarter" idx="10"/>
          </p:nvPr>
        </p:nvSpPr>
        <p:spPr/>
        <p:txBody>
          <a:bodyPr/>
          <a:lstStyle/>
          <a:p>
            <a:fld id="{C5C8477C-D1CF-4A46-A240-FBAE14AA4B2C}" type="slidenum">
              <a:rPr lang="en-GB" smtClean="0"/>
              <a:t>3</a:t>
            </a:fld>
            <a:endParaRPr lang="en-GB"/>
          </a:p>
        </p:txBody>
      </p:sp>
    </p:spTree>
    <p:extLst>
      <p:ext uri="{BB962C8B-B14F-4D97-AF65-F5344CB8AC3E}">
        <p14:creationId xmlns:p14="http://schemas.microsoft.com/office/powerpoint/2010/main" val="610340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The’padelee</a:t>
            </a:r>
            <a:r>
              <a:rPr lang="en-GB" dirty="0" smtClean="0"/>
              <a:t>’ will pick-up the parcel</a:t>
            </a:r>
            <a:r>
              <a:rPr lang="en-GB" baseline="0" dirty="0" smtClean="0"/>
              <a:t> or multiple parcels from the post office and will directly deliver them to the recipients without going to Frauenfeld first – saving more than 300km and 3hrs.</a:t>
            </a:r>
            <a:endParaRPr lang="en-GB" dirty="0"/>
          </a:p>
        </p:txBody>
      </p:sp>
      <p:sp>
        <p:nvSpPr>
          <p:cNvPr id="4" name="Slide Number Placeholder 3"/>
          <p:cNvSpPr>
            <a:spLocks noGrp="1"/>
          </p:cNvSpPr>
          <p:nvPr>
            <p:ph type="sldNum" sz="quarter" idx="10"/>
          </p:nvPr>
        </p:nvSpPr>
        <p:spPr/>
        <p:txBody>
          <a:bodyPr/>
          <a:lstStyle/>
          <a:p>
            <a:fld id="{C5C8477C-D1CF-4A46-A240-FBAE14AA4B2C}" type="slidenum">
              <a:rPr lang="en-GB" smtClean="0"/>
              <a:t>4</a:t>
            </a:fld>
            <a:endParaRPr lang="en-GB"/>
          </a:p>
        </p:txBody>
      </p:sp>
    </p:spTree>
    <p:extLst>
      <p:ext uri="{BB962C8B-B14F-4D97-AF65-F5344CB8AC3E}">
        <p14:creationId xmlns:p14="http://schemas.microsoft.com/office/powerpoint/2010/main" val="200633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7DFA819-BF57-401C-9350-5D5091718C8C}" type="datetimeFigureOut">
              <a:rPr lang="en-GB" smtClean="0"/>
              <a:t>21/06/2019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41176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DFA819-BF57-401C-9350-5D5091718C8C}" type="datetimeFigureOut">
              <a:rPr lang="en-GB" smtClean="0"/>
              <a:t>21/06/2019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38176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DFA819-BF57-401C-9350-5D5091718C8C}" type="datetimeFigureOut">
              <a:rPr lang="en-GB" smtClean="0"/>
              <a:t>21/06/2019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373746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DFA819-BF57-401C-9350-5D5091718C8C}" type="datetimeFigureOut">
              <a:rPr lang="en-GB" smtClean="0"/>
              <a:t>21/06/2019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389293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FA819-BF57-401C-9350-5D5091718C8C}" type="datetimeFigureOut">
              <a:rPr lang="en-GB" smtClean="0"/>
              <a:t>21/06/2019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241629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7DFA819-BF57-401C-9350-5D5091718C8C}" type="datetimeFigureOut">
              <a:rPr lang="en-GB" smtClean="0"/>
              <a:t>21/06/2019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177492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7DFA819-BF57-401C-9350-5D5091718C8C}" type="datetimeFigureOut">
              <a:rPr lang="en-GB" smtClean="0"/>
              <a:t>21/06/2019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209491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7DFA819-BF57-401C-9350-5D5091718C8C}" type="datetimeFigureOut">
              <a:rPr lang="en-GB" smtClean="0"/>
              <a:t>21/06/2019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378485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FA819-BF57-401C-9350-5D5091718C8C}" type="datetimeFigureOut">
              <a:rPr lang="en-GB" smtClean="0"/>
              <a:t>21/06/2019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228855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FA819-BF57-401C-9350-5D5091718C8C}" type="datetimeFigureOut">
              <a:rPr lang="en-GB" smtClean="0"/>
              <a:t>21/06/2019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266170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FA819-BF57-401C-9350-5D5091718C8C}" type="datetimeFigureOut">
              <a:rPr lang="en-GB" smtClean="0"/>
              <a:t>21/06/2019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D830D5-C5B5-4A22-A463-9AAF13C34DCA}" type="slidenum">
              <a:rPr lang="en-GB" smtClean="0"/>
              <a:t>‹#›</a:t>
            </a:fld>
            <a:endParaRPr lang="en-GB"/>
          </a:p>
        </p:txBody>
      </p:sp>
    </p:spTree>
    <p:extLst>
      <p:ext uri="{BB962C8B-B14F-4D97-AF65-F5344CB8AC3E}">
        <p14:creationId xmlns:p14="http://schemas.microsoft.com/office/powerpoint/2010/main" val="63906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FA819-BF57-401C-9350-5D5091718C8C}" type="datetimeFigureOut">
              <a:rPr lang="en-GB" smtClean="0"/>
              <a:t>21/06/2019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830D5-C5B5-4A22-A463-9AAF13C34DCA}" type="slidenum">
              <a:rPr lang="en-GB" smtClean="0"/>
              <a:t>‹#›</a:t>
            </a:fld>
            <a:endParaRPr lang="en-GB"/>
          </a:p>
        </p:txBody>
      </p:sp>
    </p:spTree>
    <p:extLst>
      <p:ext uri="{BB962C8B-B14F-4D97-AF65-F5344CB8AC3E}">
        <p14:creationId xmlns:p14="http://schemas.microsoft.com/office/powerpoint/2010/main" val="252447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8.png"/><Relationship Id="rId2" Type="http://schemas.openxmlformats.org/officeDocument/2006/relationships/tags" Target="../tags/tag36.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ags" Target="../tags/tag39.xml"/><Relationship Id="rId7" Type="http://schemas.openxmlformats.org/officeDocument/2006/relationships/image" Target="../media/image8.png"/><Relationship Id="rId2" Type="http://schemas.openxmlformats.org/officeDocument/2006/relationships/tags" Target="../tags/tag38.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5.xml"/><Relationship Id="rId7" Type="http://schemas.openxmlformats.org/officeDocument/2006/relationships/notesSlide" Target="../notesSlides/notesSlide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slideLayout" Target="../slideLayouts/slideLayout2.xml"/><Relationship Id="rId11" Type="http://schemas.openxmlformats.org/officeDocument/2006/relationships/image" Target="../media/image5.png"/><Relationship Id="rId5" Type="http://schemas.openxmlformats.org/officeDocument/2006/relationships/tags" Target="../tags/tag7.xml"/><Relationship Id="rId10" Type="http://schemas.openxmlformats.org/officeDocument/2006/relationships/image" Target="../media/image4.png"/><Relationship Id="rId4" Type="http://schemas.openxmlformats.org/officeDocument/2006/relationships/tags" Target="../tags/tag6.xml"/><Relationship Id="rId9"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3.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1"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8194" name="Picture 2" descr="https://cdn.pixabay.com/photo/2017/06/23/10/44/map-of-switzerland-2434255_960_72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067" y="-40640"/>
            <a:ext cx="10857866" cy="679747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157720" y="782320"/>
            <a:ext cx="233680" cy="23368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323080" y="1666240"/>
            <a:ext cx="233680" cy="23368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1945640" y="3647440"/>
            <a:ext cx="233680" cy="23368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763000" y="3109178"/>
            <a:ext cx="233680" cy="23368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8752840" y="3561080"/>
            <a:ext cx="233680" cy="233680"/>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391401" y="335280"/>
            <a:ext cx="1214120" cy="32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Frauenfeld</a:t>
            </a:r>
            <a:endParaRPr lang="en-GB" b="1" dirty="0">
              <a:solidFill>
                <a:schemeClr val="tx1"/>
              </a:solidFill>
            </a:endParaRPr>
          </a:p>
        </p:txBody>
      </p:sp>
      <p:sp>
        <p:nvSpPr>
          <p:cNvPr id="19" name="Rectangle 18"/>
          <p:cNvSpPr/>
          <p:nvPr/>
        </p:nvSpPr>
        <p:spPr>
          <a:xfrm>
            <a:off x="3814286" y="1162227"/>
            <a:ext cx="1251267" cy="32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smtClean="0">
                <a:solidFill>
                  <a:schemeClr val="tx1"/>
                </a:solidFill>
              </a:rPr>
              <a:t>Härkingen</a:t>
            </a:r>
            <a:endParaRPr lang="en-GB" b="1" dirty="0">
              <a:solidFill>
                <a:schemeClr val="tx1"/>
              </a:solidFill>
            </a:endParaRPr>
          </a:p>
        </p:txBody>
      </p:sp>
      <p:sp>
        <p:nvSpPr>
          <p:cNvPr id="20" name="Rectangle 19"/>
          <p:cNvSpPr/>
          <p:nvPr/>
        </p:nvSpPr>
        <p:spPr>
          <a:xfrm>
            <a:off x="1592183" y="3184067"/>
            <a:ext cx="940594" cy="32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smtClean="0">
                <a:solidFill>
                  <a:schemeClr val="tx1"/>
                </a:solidFill>
              </a:rPr>
              <a:t>Daillens</a:t>
            </a:r>
            <a:endParaRPr lang="en-GB" b="1" dirty="0">
              <a:solidFill>
                <a:schemeClr val="tx1"/>
              </a:solidFill>
            </a:endParaRPr>
          </a:p>
        </p:txBody>
      </p:sp>
      <p:sp>
        <p:nvSpPr>
          <p:cNvPr id="21" name="Rectangle 20"/>
          <p:cNvSpPr/>
          <p:nvPr/>
        </p:nvSpPr>
        <p:spPr>
          <a:xfrm>
            <a:off x="9027319" y="3064018"/>
            <a:ext cx="772001" cy="32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Chur</a:t>
            </a:r>
            <a:endParaRPr lang="en-GB" b="1" dirty="0">
              <a:solidFill>
                <a:schemeClr val="tx1"/>
              </a:solidFill>
            </a:endParaRPr>
          </a:p>
        </p:txBody>
      </p:sp>
      <p:cxnSp>
        <p:nvCxnSpPr>
          <p:cNvPr id="30" name="Curved Connector 29"/>
          <p:cNvCxnSpPr>
            <a:stCxn id="12" idx="2"/>
            <a:endCxn id="5" idx="3"/>
          </p:cNvCxnSpPr>
          <p:nvPr/>
        </p:nvCxnSpPr>
        <p:spPr>
          <a:xfrm rot="10800000">
            <a:off x="7191942" y="981778"/>
            <a:ext cx="1560898" cy="2696142"/>
          </a:xfrm>
          <a:prstGeom prst="curvedConnector2">
            <a:avLst/>
          </a:prstGeom>
          <a:ln w="38100">
            <a:solidFill>
              <a:schemeClr val="accent6"/>
            </a:solidFill>
            <a:tailEnd type="triangle"/>
          </a:ln>
        </p:spPr>
        <p:style>
          <a:lnRef idx="1">
            <a:schemeClr val="dk1"/>
          </a:lnRef>
          <a:fillRef idx="0">
            <a:schemeClr val="dk1"/>
          </a:fillRef>
          <a:effectRef idx="0">
            <a:schemeClr val="dk1"/>
          </a:effectRef>
          <a:fontRef idx="minor">
            <a:schemeClr val="tx1"/>
          </a:fontRef>
        </p:style>
      </p:cxnSp>
      <p:cxnSp>
        <p:nvCxnSpPr>
          <p:cNvPr id="32" name="Curved Connector 31"/>
          <p:cNvCxnSpPr>
            <a:stCxn id="5" idx="6"/>
          </p:cNvCxnSpPr>
          <p:nvPr/>
        </p:nvCxnSpPr>
        <p:spPr>
          <a:xfrm>
            <a:off x="7391400" y="899160"/>
            <a:ext cx="1478280" cy="2230338"/>
          </a:xfrm>
          <a:prstGeom prst="curvedConnector2">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6299201" y="2568486"/>
            <a:ext cx="1092200" cy="79469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Route A</a:t>
            </a:r>
            <a:endParaRPr lang="en-GB" dirty="0" smtClean="0">
              <a:solidFill>
                <a:schemeClr val="tx1"/>
              </a:solidFill>
            </a:endParaRPr>
          </a:p>
          <a:p>
            <a:pPr algn="ctr"/>
            <a:r>
              <a:rPr lang="en-GB" dirty="0" smtClean="0">
                <a:solidFill>
                  <a:schemeClr val="tx1"/>
                </a:solidFill>
              </a:rPr>
              <a:t>163km</a:t>
            </a:r>
            <a:endParaRPr lang="en-GB" dirty="0">
              <a:solidFill>
                <a:schemeClr val="tx1"/>
              </a:solidFill>
            </a:endParaRPr>
          </a:p>
          <a:p>
            <a:pPr algn="ctr"/>
            <a:r>
              <a:rPr lang="en-GB" dirty="0" smtClean="0">
                <a:solidFill>
                  <a:schemeClr val="tx1"/>
                </a:solidFill>
              </a:rPr>
              <a:t>~1.75h</a:t>
            </a:r>
          </a:p>
        </p:txBody>
      </p:sp>
      <p:sp>
        <p:nvSpPr>
          <p:cNvPr id="37" name="Rectangle 36"/>
          <p:cNvSpPr/>
          <p:nvPr/>
        </p:nvSpPr>
        <p:spPr>
          <a:xfrm>
            <a:off x="8682265" y="1166419"/>
            <a:ext cx="1042453" cy="79469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Route B</a:t>
            </a:r>
            <a:endParaRPr lang="en-GB" dirty="0" smtClean="0">
              <a:solidFill>
                <a:schemeClr val="tx1"/>
              </a:solidFill>
            </a:endParaRPr>
          </a:p>
          <a:p>
            <a:pPr algn="ctr"/>
            <a:r>
              <a:rPr lang="en-GB" dirty="0" smtClean="0">
                <a:solidFill>
                  <a:schemeClr val="tx1"/>
                </a:solidFill>
              </a:rPr>
              <a:t>151km</a:t>
            </a:r>
          </a:p>
          <a:p>
            <a:pPr algn="ctr"/>
            <a:r>
              <a:rPr lang="en-GB" dirty="0" smtClean="0">
                <a:solidFill>
                  <a:schemeClr val="tx1"/>
                </a:solidFill>
              </a:rPr>
              <a:t>~1.5h</a:t>
            </a:r>
          </a:p>
        </p:txBody>
      </p:sp>
      <p:sp>
        <p:nvSpPr>
          <p:cNvPr id="38" name="Rectangle 37"/>
          <p:cNvSpPr/>
          <p:nvPr/>
        </p:nvSpPr>
        <p:spPr>
          <a:xfrm>
            <a:off x="8130540" y="4263793"/>
            <a:ext cx="2327638" cy="1038286"/>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1"/>
                </a:solidFill>
              </a:rPr>
              <a:t>Total</a:t>
            </a:r>
            <a:endParaRPr lang="en-GB" dirty="0" smtClean="0">
              <a:solidFill>
                <a:schemeClr val="bg1"/>
              </a:solidFill>
            </a:endParaRPr>
          </a:p>
          <a:p>
            <a:pPr algn="ctr"/>
            <a:r>
              <a:rPr lang="en-GB" dirty="0" smtClean="0">
                <a:solidFill>
                  <a:schemeClr val="bg1"/>
                </a:solidFill>
              </a:rPr>
              <a:t>314km</a:t>
            </a:r>
          </a:p>
          <a:p>
            <a:pPr algn="ctr"/>
            <a:r>
              <a:rPr lang="en-GB" dirty="0" smtClean="0">
                <a:solidFill>
                  <a:schemeClr val="bg1"/>
                </a:solidFill>
              </a:rPr>
              <a:t>~3.25h</a:t>
            </a:r>
            <a:endParaRPr lang="en-GB" dirty="0">
              <a:solidFill>
                <a:schemeClr val="bg1"/>
              </a:solidFill>
            </a:endParaRPr>
          </a:p>
        </p:txBody>
      </p:sp>
      <p:sp>
        <p:nvSpPr>
          <p:cNvPr id="39" name="Rectangle 38"/>
          <p:cNvSpPr/>
          <p:nvPr/>
        </p:nvSpPr>
        <p:spPr>
          <a:xfrm>
            <a:off x="9027319" y="3508067"/>
            <a:ext cx="1386681" cy="324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Churwalden</a:t>
            </a:r>
            <a:endParaRPr lang="en-GB" b="1" dirty="0" smtClean="0">
              <a:solidFill>
                <a:schemeClr val="tx1"/>
              </a:solidFill>
            </a:endParaRPr>
          </a:p>
        </p:txBody>
      </p:sp>
      <p:grpSp>
        <p:nvGrpSpPr>
          <p:cNvPr id="41" name="Group 40"/>
          <p:cNvGrpSpPr/>
          <p:nvPr/>
        </p:nvGrpSpPr>
        <p:grpSpPr>
          <a:xfrm>
            <a:off x="2771139" y="6306273"/>
            <a:ext cx="6649721" cy="422733"/>
            <a:chOff x="919480" y="5970993"/>
            <a:chExt cx="6649721" cy="422733"/>
          </a:xfrm>
        </p:grpSpPr>
        <p:grpSp>
          <p:nvGrpSpPr>
            <p:cNvPr id="42" name="Group 41"/>
            <p:cNvGrpSpPr/>
            <p:nvPr/>
          </p:nvGrpSpPr>
          <p:grpSpPr>
            <a:xfrm>
              <a:off x="919480" y="5970993"/>
              <a:ext cx="1701800" cy="422733"/>
              <a:chOff x="919480" y="5970993"/>
              <a:chExt cx="1701800" cy="422733"/>
            </a:xfrm>
          </p:grpSpPr>
          <p:sp>
            <p:nvSpPr>
              <p:cNvPr id="49" name="Oval 48"/>
              <p:cNvSpPr/>
              <p:nvPr/>
            </p:nvSpPr>
            <p:spPr>
              <a:xfrm>
                <a:off x="919480" y="6065520"/>
                <a:ext cx="233680" cy="23368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1178239" y="5970993"/>
                <a:ext cx="1443041" cy="422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Parcel Center</a:t>
                </a:r>
                <a:endParaRPr lang="en-GB" dirty="0">
                  <a:solidFill>
                    <a:schemeClr val="tx1"/>
                  </a:solidFill>
                </a:endParaRPr>
              </a:p>
            </p:txBody>
          </p:sp>
        </p:grpSp>
        <p:grpSp>
          <p:nvGrpSpPr>
            <p:cNvPr id="43" name="Group 42"/>
            <p:cNvGrpSpPr/>
            <p:nvPr/>
          </p:nvGrpSpPr>
          <p:grpSpPr>
            <a:xfrm>
              <a:off x="3045696" y="5970993"/>
              <a:ext cx="1972154" cy="422733"/>
              <a:chOff x="3012440" y="5970993"/>
              <a:chExt cx="1972154" cy="422733"/>
            </a:xfrm>
          </p:grpSpPr>
          <p:sp>
            <p:nvSpPr>
              <p:cNvPr id="47" name="Oval 46"/>
              <p:cNvSpPr/>
              <p:nvPr/>
            </p:nvSpPr>
            <p:spPr>
              <a:xfrm>
                <a:off x="3012440" y="6065520"/>
                <a:ext cx="233680" cy="233680"/>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p:cNvSpPr/>
              <p:nvPr/>
            </p:nvSpPr>
            <p:spPr>
              <a:xfrm>
                <a:off x="3246121" y="5970993"/>
                <a:ext cx="1738473" cy="422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Sending Address</a:t>
                </a:r>
                <a:endParaRPr lang="en-GB" dirty="0">
                  <a:solidFill>
                    <a:schemeClr val="tx1"/>
                  </a:solidFill>
                </a:endParaRPr>
              </a:p>
            </p:txBody>
          </p:sp>
        </p:grpSp>
        <p:grpSp>
          <p:nvGrpSpPr>
            <p:cNvPr id="44" name="Group 43"/>
            <p:cNvGrpSpPr/>
            <p:nvPr/>
          </p:nvGrpSpPr>
          <p:grpSpPr>
            <a:xfrm>
              <a:off x="5442267" y="5970993"/>
              <a:ext cx="2126934" cy="422733"/>
              <a:chOff x="5442267" y="5970993"/>
              <a:chExt cx="2126934" cy="422733"/>
            </a:xfrm>
          </p:grpSpPr>
          <p:sp>
            <p:nvSpPr>
              <p:cNvPr id="45" name="Oval 44"/>
              <p:cNvSpPr/>
              <p:nvPr/>
            </p:nvSpPr>
            <p:spPr>
              <a:xfrm>
                <a:off x="5442267" y="6065520"/>
                <a:ext cx="233680" cy="23368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5699441" y="5970993"/>
                <a:ext cx="1869760" cy="422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Receiving Address</a:t>
                </a:r>
                <a:endParaRPr lang="en-GB" dirty="0">
                  <a:solidFill>
                    <a:schemeClr val="tx1"/>
                  </a:solidFill>
                </a:endParaRPr>
              </a:p>
            </p:txBody>
          </p:sp>
        </p:grpSp>
      </p:grpSp>
      <p:pic>
        <p:nvPicPr>
          <p:cNvPr id="29" name="Picture 28"/>
          <p:cNvPicPr>
            <a:picLocks noChangeAspect="1"/>
          </p:cNvPicPr>
          <p:nvPr/>
        </p:nvPicPr>
        <p:blipFill rotWithShape="1">
          <a:blip r:embed="rId8" cstate="print">
            <a:extLst>
              <a:ext uri="{28A0092B-C50C-407E-A947-70E740481C1C}">
                <a14:useLocalDpi xmlns:a14="http://schemas.microsoft.com/office/drawing/2010/main" val="0"/>
              </a:ext>
            </a:extLst>
          </a:blip>
          <a:srcRect l="18209" t="24896" r="18525" b="25120"/>
          <a:stretch/>
        </p:blipFill>
        <p:spPr>
          <a:xfrm>
            <a:off x="8354047" y="3484274"/>
            <a:ext cx="632473" cy="347793"/>
          </a:xfrm>
          <a:prstGeom prst="rect">
            <a:avLst/>
          </a:prstGeom>
        </p:spPr>
      </p:pic>
    </p:spTree>
    <p:extLst>
      <p:ext uri="{BB962C8B-B14F-4D97-AF65-F5344CB8AC3E}">
        <p14:creationId xmlns:p14="http://schemas.microsoft.com/office/powerpoint/2010/main" val="343194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44" presetClass="path" presetSubtype="0" accel="50000" decel="50000" fill="hold" nodeType="afterEffect">
                                  <p:stCondLst>
                                    <p:cond delay="0"/>
                                  </p:stCondLst>
                                  <p:childTnLst>
                                    <p:animMotion origin="layout" path="M -1.45833E-6 2.59259E-6 L -0.05469 -0.0831 C -0.06536 -0.09815 -0.0789 -0.12824 -0.08984 -0.16111 C -0.10273 -0.19931 -0.11094 -0.23287 -0.11406 -0.25903 L -0.12877 -0.38102 " pathEditMode="relative" rAng="14340000" ptsTypes="AAAAA">
                                      <p:cBhvr>
                                        <p:cTn id="9" dur="1000" fill="hold"/>
                                        <p:tgtEl>
                                          <p:spTgt spid="29"/>
                                        </p:tgtEl>
                                        <p:attrNameLst>
                                          <p:attrName>ppt_x</p:attrName>
                                          <p:attrName>ppt_y</p:attrName>
                                        </p:attrNameLst>
                                      </p:cBhvr>
                                      <p:rCtr x="-7747" y="-17662"/>
                                    </p:animMotion>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par>
                          <p:cTn id="15" fill="hold">
                            <p:stCondLst>
                              <p:cond delay="1000"/>
                            </p:stCondLst>
                            <p:childTnLst>
                              <p:par>
                                <p:cTn id="16" presetID="58" presetClass="path" presetSubtype="0" accel="50000" decel="50000" fill="hold" nodeType="afterEffect">
                                  <p:stCondLst>
                                    <p:cond delay="0"/>
                                  </p:stCondLst>
                                  <p:childTnLst>
                                    <p:animMotion origin="layout" path="M -0.12903 -0.38079 L -0.06796 -0.3382 C -0.05429 -0.3294 -0.03945 -0.31042 -0.0289 -0.2838 C -0.01692 -0.25371 -0.0108 -0.225 -0.01106 -0.19838 L -0.0069 -0.08102 " pathEditMode="relative" rAng="19440000" ptsTypes="AAAAA">
                                      <p:cBhvr>
                                        <p:cTn id="17" dur="1000" fill="hold"/>
                                        <p:tgtEl>
                                          <p:spTgt spid="29"/>
                                        </p:tgtEl>
                                        <p:attrNameLst>
                                          <p:attrName>ppt_x</p:attrName>
                                          <p:attrName>ppt_y</p:attrName>
                                        </p:attrNameLst>
                                      </p:cBhvr>
                                      <p:rCtr x="8086" y="12431"/>
                                    </p:animMotion>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595145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2"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4. </a:t>
            </a:r>
            <a:r>
              <a:rPr lang="en-GB" dirty="0" smtClean="0"/>
              <a:t>User to put stake into the network</a:t>
            </a:r>
            <a:endParaRPr lang="en-GB" dirty="0"/>
          </a:p>
        </p:txBody>
      </p:sp>
      <p:sp>
        <p:nvSpPr>
          <p:cNvPr id="3" name="Content Placeholder 2"/>
          <p:cNvSpPr>
            <a:spLocks noGrp="1"/>
          </p:cNvSpPr>
          <p:nvPr>
            <p:ph idx="1"/>
          </p:nvPr>
        </p:nvSpPr>
        <p:spPr>
          <a:xfrm>
            <a:off x="838200" y="1459832"/>
            <a:ext cx="10515600" cy="4717131"/>
          </a:xfrm>
        </p:spPr>
        <p:txBody>
          <a:bodyPr>
            <a:normAutofit fontScale="92500"/>
          </a:bodyPr>
          <a:lstStyle/>
          <a:p>
            <a:r>
              <a:rPr lang="en-GB" dirty="0" smtClean="0"/>
              <a:t>Assuming in our case, the KYC was successful, the user needs to transfer a defined amount into an ‘Escrow Account’ for security reasons. </a:t>
            </a:r>
          </a:p>
          <a:p>
            <a:r>
              <a:rPr lang="en-GB" dirty="0" smtClean="0"/>
              <a:t>The amount might increase or decrease based on the users rating (i.e. delivery history and feedback received by the customers). A higher rating also allows </a:t>
            </a:r>
            <a:r>
              <a:rPr lang="en-GB" dirty="0" err="1" smtClean="0"/>
              <a:t>padelees</a:t>
            </a:r>
            <a:r>
              <a:rPr lang="en-GB" dirty="0" smtClean="0"/>
              <a:t> to pick-up more parcels at once</a:t>
            </a:r>
          </a:p>
          <a:p>
            <a:r>
              <a:rPr lang="en-GB" dirty="0" smtClean="0"/>
              <a:t>This can be done by </a:t>
            </a:r>
          </a:p>
          <a:p>
            <a:pPr marL="0" indent="0">
              <a:buNone/>
            </a:pPr>
            <a:r>
              <a:rPr lang="en-GB" dirty="0" smtClean="0"/>
              <a:t>	1) entering the </a:t>
            </a:r>
            <a:r>
              <a:rPr lang="en-GB" dirty="0" err="1" smtClean="0"/>
              <a:t>Ethereum</a:t>
            </a:r>
            <a:r>
              <a:rPr lang="en-GB" dirty="0" smtClean="0"/>
              <a:t> public address or </a:t>
            </a:r>
          </a:p>
          <a:p>
            <a:pPr marL="0" indent="0">
              <a:buNone/>
            </a:pPr>
            <a:r>
              <a:rPr lang="en-GB" dirty="0" smtClean="0"/>
              <a:t>	2) alternatively, doing a simple account transfer via XYZ which 	will then be exchanged into Ether</a:t>
            </a:r>
          </a:p>
          <a:p>
            <a:r>
              <a:rPr lang="en-GB" dirty="0" smtClean="0"/>
              <a:t>Once the amount was received, the profile will be activated and the user can start selecting parcels for pick-up</a:t>
            </a: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392638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02956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62"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5. </a:t>
            </a:r>
            <a:r>
              <a:rPr lang="en-GB" dirty="0" err="1" smtClean="0"/>
              <a:t>Padelee</a:t>
            </a:r>
            <a:r>
              <a:rPr lang="en-GB" dirty="0" smtClean="0"/>
              <a:t> search for parcels</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dirty="0" smtClean="0"/>
              <a:t>The </a:t>
            </a:r>
            <a:r>
              <a:rPr lang="en-GB" dirty="0" err="1" smtClean="0"/>
              <a:t>padelee</a:t>
            </a:r>
            <a:r>
              <a:rPr lang="en-GB" dirty="0" smtClean="0"/>
              <a:t> enters the current location and destiny and all available parcels which are on or close to the users route, will be displayed</a:t>
            </a:r>
          </a:p>
          <a:p>
            <a:r>
              <a:rPr lang="en-GB" baseline="0" dirty="0" smtClean="0"/>
              <a:t>We intend to deploy an ML algorithm to predict the likelihood of a parcel being picked-up and to improve the parameters that define whether a parcel should be added to the ‘marketplace’</a:t>
            </a:r>
            <a:endParaRPr lang="en-GB" dirty="0" smtClean="0"/>
          </a:p>
          <a:p>
            <a:endParaRPr lang="en-GB" dirty="0" smtClean="0"/>
          </a:p>
          <a:p>
            <a:endParaRPr lang="en-GB" dirty="0"/>
          </a:p>
        </p:txBody>
      </p:sp>
    </p:spTree>
    <p:extLst>
      <p:ext uri="{BB962C8B-B14F-4D97-AF65-F5344CB8AC3E}">
        <p14:creationId xmlns:p14="http://schemas.microsoft.com/office/powerpoint/2010/main" val="3139061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057804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85"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6. </a:t>
            </a:r>
            <a:r>
              <a:rPr lang="en-GB" dirty="0" smtClean="0"/>
              <a:t>Select the parcel</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dirty="0" smtClean="0"/>
              <a:t>The user can select the parcel(s) he or she wants to deliver and confirms to pick them up at the post office during opening hours</a:t>
            </a:r>
          </a:p>
          <a:p>
            <a:r>
              <a:rPr lang="en-GB" dirty="0" smtClean="0"/>
              <a:t>Thanks to a route optimisation algorithm (not yet deployed) the </a:t>
            </a:r>
            <a:r>
              <a:rPr lang="en-GB" dirty="0" err="1" smtClean="0"/>
              <a:t>padelee</a:t>
            </a:r>
            <a:r>
              <a:rPr lang="en-GB" dirty="0" smtClean="0"/>
              <a:t> can immediately see the impact on his journey in terms of detour time and kilometres as well as the money he / she will earn when delivering these parcels</a:t>
            </a:r>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357309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902437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09"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7. Parcel pick-up (QR Code)</a:t>
            </a:r>
            <a:endParaRPr lang="en-GB" dirty="0"/>
          </a:p>
        </p:txBody>
      </p:sp>
      <p:sp>
        <p:nvSpPr>
          <p:cNvPr id="3" name="Content Placeholder 2"/>
          <p:cNvSpPr>
            <a:spLocks noGrp="1"/>
          </p:cNvSpPr>
          <p:nvPr>
            <p:ph idx="1"/>
          </p:nvPr>
        </p:nvSpPr>
        <p:spPr>
          <a:xfrm>
            <a:off x="838200" y="1459832"/>
            <a:ext cx="10515600" cy="4957010"/>
          </a:xfrm>
        </p:spPr>
        <p:txBody>
          <a:bodyPr>
            <a:normAutofit lnSpcReduction="10000"/>
          </a:bodyPr>
          <a:lstStyle/>
          <a:p>
            <a:r>
              <a:rPr lang="en-GB" dirty="0" smtClean="0"/>
              <a:t>Upon reservation, a QR code will be generated and displayed in the app of the </a:t>
            </a:r>
            <a:r>
              <a:rPr lang="en-GB" dirty="0" err="1" smtClean="0"/>
              <a:t>padelee</a:t>
            </a:r>
            <a:endParaRPr lang="en-GB" dirty="0"/>
          </a:p>
          <a:p>
            <a:r>
              <a:rPr lang="en-GB" dirty="0" smtClean="0"/>
              <a:t>When arriving at the post office, the delivery person shows the QR code which will be scanned by the carriers/Post employee and if OK, the selected parcels will be handed-over to the </a:t>
            </a:r>
            <a:r>
              <a:rPr lang="en-GB" dirty="0" err="1" smtClean="0"/>
              <a:t>padelee</a:t>
            </a:r>
            <a:endParaRPr lang="en-GB" dirty="0" smtClean="0"/>
          </a:p>
          <a:p>
            <a:r>
              <a:rPr lang="en-GB" dirty="0" smtClean="0"/>
              <a:t>At the same time, the change of ownership of the parcels is recorded on the </a:t>
            </a:r>
            <a:r>
              <a:rPr lang="en-GB" dirty="0" err="1" smtClean="0"/>
              <a:t>Blockchain</a:t>
            </a:r>
            <a:r>
              <a:rPr lang="en-GB" dirty="0" smtClean="0"/>
              <a:t> and the recipient will receive a notification including a link to track the live location of the package (given that the recipient has an account)</a:t>
            </a:r>
          </a:p>
          <a:p>
            <a:r>
              <a:rPr lang="en-GB" dirty="0" smtClean="0"/>
              <a:t>In case, the </a:t>
            </a:r>
            <a:r>
              <a:rPr lang="en-GB" dirty="0" err="1" smtClean="0"/>
              <a:t>padelee</a:t>
            </a:r>
            <a:r>
              <a:rPr lang="en-GB" dirty="0" smtClean="0"/>
              <a:t> does not collect the parcels during the opening hours of the post office, the packages will follow the “standard“ process</a:t>
            </a:r>
            <a:r>
              <a:rPr lang="en-GB" dirty="0"/>
              <a:t> </a:t>
            </a:r>
            <a:r>
              <a:rPr lang="en-GB" dirty="0" smtClean="0"/>
              <a:t>to the parcel centre to ensure promised delivery times can be satisfied</a:t>
            </a:r>
          </a:p>
          <a:p>
            <a:endParaRPr lang="en-GB" dirty="0" smtClean="0"/>
          </a:p>
          <a:p>
            <a:endParaRPr lang="en-GB" dirty="0"/>
          </a:p>
        </p:txBody>
      </p:sp>
    </p:spTree>
    <p:extLst>
      <p:ext uri="{BB962C8B-B14F-4D97-AF65-F5344CB8AC3E}">
        <p14:creationId xmlns:p14="http://schemas.microsoft.com/office/powerpoint/2010/main" val="3665527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67561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33"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8. </a:t>
            </a:r>
            <a:r>
              <a:rPr lang="en-GB" dirty="0" smtClean="0"/>
              <a:t>In-transit (Show route)</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dirty="0" smtClean="0"/>
              <a:t>The delivery person can start the navigation that was suggested by the route optimisation algorithm</a:t>
            </a:r>
          </a:p>
          <a:p>
            <a:endParaRPr lang="en-GB" dirty="0" smtClean="0"/>
          </a:p>
          <a:p>
            <a:endParaRPr lang="en-GB" dirty="0"/>
          </a:p>
        </p:txBody>
      </p:sp>
    </p:spTree>
    <p:extLst>
      <p:ext uri="{BB962C8B-B14F-4D97-AF65-F5344CB8AC3E}">
        <p14:creationId xmlns:p14="http://schemas.microsoft.com/office/powerpoint/2010/main" val="3481157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8404605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60"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9. </a:t>
            </a:r>
            <a:r>
              <a:rPr lang="en-GB" dirty="0" smtClean="0"/>
              <a:t>Recipient signs for acceptance</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dirty="0" smtClean="0"/>
              <a:t>On receipt, the customer signs on the app and triggers the change of ownership on the </a:t>
            </a:r>
            <a:r>
              <a:rPr lang="en-GB" dirty="0" err="1" smtClean="0"/>
              <a:t>Blockchain</a:t>
            </a:r>
            <a:r>
              <a:rPr lang="en-GB" dirty="0" smtClean="0"/>
              <a:t> from the delivery person to the recipient</a:t>
            </a:r>
          </a:p>
          <a:p>
            <a:r>
              <a:rPr lang="en-GB" dirty="0" smtClean="0"/>
              <a:t>This triggers the smart contract on the </a:t>
            </a:r>
            <a:r>
              <a:rPr lang="en-GB" dirty="0" err="1" smtClean="0"/>
              <a:t>Blockchain</a:t>
            </a:r>
            <a:r>
              <a:rPr lang="en-GB" dirty="0" smtClean="0"/>
              <a:t> to release the payment to the delivery person</a:t>
            </a:r>
          </a:p>
          <a:p>
            <a:r>
              <a:rPr lang="en-GB" dirty="0" smtClean="0"/>
              <a:t>The recipient receives a notification that the parcel was successfully delivered and the option to rate the </a:t>
            </a:r>
            <a:r>
              <a:rPr lang="en-GB" dirty="0" err="1" smtClean="0"/>
              <a:t>padelee</a:t>
            </a:r>
            <a:r>
              <a:rPr lang="en-GB" dirty="0" smtClean="0"/>
              <a:t> in terms of time, condition of the parcel and other factors</a:t>
            </a:r>
          </a:p>
          <a:p>
            <a:r>
              <a:rPr lang="en-GB" dirty="0" smtClean="0"/>
              <a:t>The </a:t>
            </a:r>
            <a:r>
              <a:rPr lang="en-GB" dirty="0" err="1" smtClean="0"/>
              <a:t>padelee</a:t>
            </a:r>
            <a:r>
              <a:rPr lang="en-GB" dirty="0" smtClean="0"/>
              <a:t> can continue on the suggested route to deliver the next parcel or if all parcels have been delivered, to the final destination</a:t>
            </a:r>
          </a:p>
          <a:p>
            <a:endParaRPr lang="en-GB" dirty="0" smtClean="0"/>
          </a:p>
          <a:p>
            <a:endParaRPr lang="en-GB" dirty="0" smtClean="0"/>
          </a:p>
          <a:p>
            <a:endParaRPr lang="en-GB" dirty="0"/>
          </a:p>
        </p:txBody>
      </p:sp>
    </p:spTree>
    <p:extLst>
      <p:ext uri="{BB962C8B-B14F-4D97-AF65-F5344CB8AC3E}">
        <p14:creationId xmlns:p14="http://schemas.microsoft.com/office/powerpoint/2010/main" val="435943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147085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9"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10. </a:t>
            </a:r>
            <a:r>
              <a:rPr lang="en-GB" dirty="0" smtClean="0"/>
              <a:t>Payment / </a:t>
            </a:r>
            <a:r>
              <a:rPr lang="en-GB" dirty="0" err="1" smtClean="0"/>
              <a:t>Cashout</a:t>
            </a:r>
            <a:r>
              <a:rPr lang="en-GB" dirty="0" smtClean="0"/>
              <a:t>?</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dirty="0" smtClean="0"/>
              <a:t>XX</a:t>
            </a:r>
          </a:p>
          <a:p>
            <a:endParaRPr lang="en-GB" dirty="0" smtClean="0"/>
          </a:p>
          <a:p>
            <a:endParaRPr lang="en-GB" dirty="0"/>
          </a:p>
        </p:txBody>
      </p:sp>
    </p:spTree>
    <p:extLst>
      <p:ext uri="{BB962C8B-B14F-4D97-AF65-F5344CB8AC3E}">
        <p14:creationId xmlns:p14="http://schemas.microsoft.com/office/powerpoint/2010/main" val="290333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8488396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03"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11. Explorer?</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dirty="0" smtClean="0"/>
              <a:t>XX</a:t>
            </a:r>
          </a:p>
          <a:p>
            <a:endParaRPr lang="en-GB" dirty="0" smtClean="0"/>
          </a:p>
          <a:p>
            <a:endParaRPr lang="en-GB" dirty="0"/>
          </a:p>
        </p:txBody>
      </p:sp>
    </p:spTree>
    <p:extLst>
      <p:ext uri="{BB962C8B-B14F-4D97-AF65-F5344CB8AC3E}">
        <p14:creationId xmlns:p14="http://schemas.microsoft.com/office/powerpoint/2010/main" val="730113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5852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28"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12. </a:t>
            </a:r>
            <a:r>
              <a:rPr lang="en-GB" dirty="0" smtClean="0"/>
              <a:t>Summary</a:t>
            </a:r>
            <a:endParaRPr lang="en-GB" dirty="0"/>
          </a:p>
        </p:txBody>
      </p:sp>
    </p:spTree>
    <p:extLst>
      <p:ext uri="{BB962C8B-B14F-4D97-AF65-F5344CB8AC3E}">
        <p14:creationId xmlns:p14="http://schemas.microsoft.com/office/powerpoint/2010/main" val="3696054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5849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10"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Team</a:t>
            </a:r>
            <a:endParaRPr lang="en-GB" dirty="0"/>
          </a:p>
        </p:txBody>
      </p:sp>
      <p:sp>
        <p:nvSpPr>
          <p:cNvPr id="6" name="Oval 5"/>
          <p:cNvSpPr/>
          <p:nvPr/>
        </p:nvSpPr>
        <p:spPr>
          <a:xfrm>
            <a:off x="838200" y="2101516"/>
            <a:ext cx="1263316" cy="12633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7453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39621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7" name="think-cell Slide" r:id="rId4" imgW="415" imgH="416" progId="TCLayout.ActiveDocument.1">
                  <p:embed/>
                </p:oleObj>
              </mc:Choice>
              <mc:Fallback>
                <p:oleObj name="think-cell Slide" r:id="rId4" imgW="415"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838200" y="898358"/>
            <a:ext cx="10515600" cy="5775157"/>
          </a:xfrm>
        </p:spPr>
        <p:txBody>
          <a:bodyPr>
            <a:normAutofit/>
          </a:bodyPr>
          <a:lstStyle/>
          <a:p>
            <a:pPr marL="0" lvl="0" indent="0">
              <a:lnSpc>
                <a:spcPct val="100000"/>
              </a:lnSpc>
              <a:spcBef>
                <a:spcPts val="0"/>
              </a:spcBef>
              <a:buNone/>
              <a:defRPr/>
            </a:pPr>
            <a:r>
              <a:rPr lang="en-GB" dirty="0" smtClean="0"/>
              <a:t>So we created </a:t>
            </a:r>
            <a:r>
              <a:rPr lang="en-GB" dirty="0" err="1" smtClean="0"/>
              <a:t>padely</a:t>
            </a:r>
            <a:r>
              <a:rPr lang="en-GB" dirty="0" smtClean="0"/>
              <a:t>.  </a:t>
            </a:r>
            <a:r>
              <a:rPr lang="en-GB" dirty="0" err="1" smtClean="0"/>
              <a:t>Padely</a:t>
            </a:r>
            <a:r>
              <a:rPr lang="en-GB" dirty="0" smtClean="0"/>
              <a:t> allows us to deliver packages within 30km of the origin address substantially faster and cheaper than today!</a:t>
            </a:r>
          </a:p>
          <a:p>
            <a:pPr marL="0" lvl="0" indent="0">
              <a:lnSpc>
                <a:spcPct val="100000"/>
              </a:lnSpc>
              <a:spcBef>
                <a:spcPts val="0"/>
              </a:spcBef>
              <a:buNone/>
              <a:defRPr/>
            </a:pPr>
            <a:endParaRPr lang="en-GB" dirty="0"/>
          </a:p>
          <a:p>
            <a:pPr marL="0" lvl="0" indent="0">
              <a:lnSpc>
                <a:spcPct val="100000"/>
              </a:lnSpc>
              <a:spcBef>
                <a:spcPts val="0"/>
              </a:spcBef>
              <a:buNone/>
              <a:defRPr/>
            </a:pPr>
            <a:r>
              <a:rPr lang="en-GB" dirty="0" err="1" smtClean="0"/>
              <a:t>Padely</a:t>
            </a:r>
            <a:r>
              <a:rPr lang="en-GB" dirty="0" smtClean="0"/>
              <a:t> utilizes a network of people and companies to deliver packages. Trust is established with the delivery parties through </a:t>
            </a:r>
            <a:r>
              <a:rPr lang="en-GB" dirty="0" err="1" smtClean="0"/>
              <a:t>Blockchain</a:t>
            </a:r>
            <a:r>
              <a:rPr lang="en-GB" dirty="0" smtClean="0"/>
              <a:t> technologies, specifically by using staking on the </a:t>
            </a:r>
            <a:r>
              <a:rPr lang="en-GB" dirty="0" err="1" smtClean="0"/>
              <a:t>Ethereum</a:t>
            </a:r>
            <a:r>
              <a:rPr lang="en-GB" dirty="0" smtClean="0"/>
              <a:t> network, an immutable record history and a thorough KYC </a:t>
            </a:r>
            <a:r>
              <a:rPr lang="en-GB" dirty="0" err="1" smtClean="0"/>
              <a:t>onboarding</a:t>
            </a:r>
            <a:r>
              <a:rPr lang="en-GB" dirty="0" smtClean="0"/>
              <a:t> process.</a:t>
            </a:r>
          </a:p>
          <a:p>
            <a:pPr marL="0" lvl="0" indent="0">
              <a:lnSpc>
                <a:spcPct val="100000"/>
              </a:lnSpc>
              <a:spcBef>
                <a:spcPts val="0"/>
              </a:spcBef>
              <a:buNone/>
              <a:defRPr/>
            </a:pPr>
            <a:endParaRPr lang="en-GB" dirty="0"/>
          </a:p>
          <a:p>
            <a:pPr marL="0" indent="0">
              <a:lnSpc>
                <a:spcPct val="100000"/>
              </a:lnSpc>
              <a:spcBef>
                <a:spcPts val="0"/>
              </a:spcBef>
              <a:buNone/>
              <a:defRPr/>
            </a:pPr>
            <a:r>
              <a:rPr lang="en-GB" dirty="0"/>
              <a:t>So let’s </a:t>
            </a:r>
            <a:r>
              <a:rPr lang="en-GB" dirty="0" smtClean="0"/>
              <a:t>look at our initial example again.</a:t>
            </a:r>
            <a:endParaRPr lang="en-GB" dirty="0"/>
          </a:p>
        </p:txBody>
      </p:sp>
    </p:spTree>
    <p:extLst>
      <p:ext uri="{BB962C8B-B14F-4D97-AF65-F5344CB8AC3E}">
        <p14:creationId xmlns:p14="http://schemas.microsoft.com/office/powerpoint/2010/main" val="347938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95487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6"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1600" y="329197"/>
            <a:ext cx="2662859" cy="1985161"/>
          </a:xfrm>
          <a:prstGeom prst="rect">
            <a:avLst/>
          </a:prstGeom>
        </p:spPr>
      </p:pic>
      <p:sp>
        <p:nvSpPr>
          <p:cNvPr id="2" name="Title 1"/>
          <p:cNvSpPr>
            <a:spLocks noGrp="1"/>
          </p:cNvSpPr>
          <p:nvPr>
            <p:ph type="title"/>
          </p:nvPr>
        </p:nvSpPr>
        <p:spPr>
          <a:xfrm>
            <a:off x="838200" y="2103437"/>
            <a:ext cx="10515600" cy="1325563"/>
          </a:xfrm>
        </p:spPr>
        <p:txBody>
          <a:bodyPr/>
          <a:lstStyle/>
          <a:p>
            <a:pPr algn="ctr"/>
            <a:r>
              <a:rPr lang="en-GB" dirty="0" smtClean="0"/>
              <a:t>Thank you for your attention!</a:t>
            </a:r>
            <a:endParaRPr lang="en-GB" dirty="0"/>
          </a:p>
        </p:txBody>
      </p:sp>
      <p:sp>
        <p:nvSpPr>
          <p:cNvPr id="3" name="Content Placeholder 2"/>
          <p:cNvSpPr>
            <a:spLocks noGrp="1"/>
          </p:cNvSpPr>
          <p:nvPr>
            <p:ph idx="1"/>
          </p:nvPr>
        </p:nvSpPr>
        <p:spPr>
          <a:xfrm>
            <a:off x="838200" y="3433012"/>
            <a:ext cx="10515600" cy="3112168"/>
          </a:xfrm>
        </p:spPr>
        <p:txBody>
          <a:bodyPr>
            <a:normAutofit/>
          </a:bodyPr>
          <a:lstStyle/>
          <a:p>
            <a:r>
              <a:rPr lang="en-GB" dirty="0" smtClean="0"/>
              <a:t>Front-end: [LINK]</a:t>
            </a:r>
          </a:p>
          <a:p>
            <a:pPr lvl="1"/>
            <a:r>
              <a:rPr lang="en-GB" dirty="0" smtClean="0"/>
              <a:t>Username: [TBD] / PW: [TBD]</a:t>
            </a:r>
          </a:p>
          <a:p>
            <a:r>
              <a:rPr lang="en-GB" dirty="0" smtClean="0"/>
              <a:t>TBD: [LINK]</a:t>
            </a:r>
          </a:p>
          <a:p>
            <a:pPr lvl="1"/>
            <a:r>
              <a:rPr lang="en-GB" dirty="0" smtClean="0"/>
              <a:t>Username: [TBD] / PW: [TBD]</a:t>
            </a:r>
          </a:p>
          <a:p>
            <a:r>
              <a:rPr lang="en-GB" dirty="0" smtClean="0"/>
              <a:t>TBD: [LINK]</a:t>
            </a:r>
          </a:p>
          <a:p>
            <a:pPr lvl="1"/>
            <a:r>
              <a:rPr lang="en-GB" dirty="0" smtClean="0"/>
              <a:t>Username: [TBD] / PW: [TBD]</a:t>
            </a:r>
            <a:endParaRPr lang="en-GB" dirty="0" smtClean="0"/>
          </a:p>
          <a:p>
            <a:endParaRPr lang="en-GB" dirty="0"/>
          </a:p>
        </p:txBody>
      </p:sp>
      <p:sp>
        <p:nvSpPr>
          <p:cNvPr id="8" name="Rectangle 7"/>
          <p:cNvSpPr/>
          <p:nvPr/>
        </p:nvSpPr>
        <p:spPr>
          <a:xfrm>
            <a:off x="6807835" y="744260"/>
            <a:ext cx="2207829" cy="115503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chemeClr val="bg1"/>
                </a:solidFill>
              </a:rPr>
              <a:t>Sign up now!</a:t>
            </a:r>
            <a:endParaRPr lang="en-GB" sz="2800" b="1" dirty="0">
              <a:solidFill>
                <a:schemeClr val="bg1"/>
              </a:solidFill>
            </a:endParaRPr>
          </a:p>
        </p:txBody>
      </p:sp>
    </p:spTree>
    <p:extLst>
      <p:ext uri="{BB962C8B-B14F-4D97-AF65-F5344CB8AC3E}">
        <p14:creationId xmlns:p14="http://schemas.microsoft.com/office/powerpoint/2010/main" val="2998609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799456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90"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8" name="Rectangle 7"/>
          <p:cNvSpPr/>
          <p:nvPr/>
        </p:nvSpPr>
        <p:spPr>
          <a:xfrm>
            <a:off x="5151011" y="2760510"/>
            <a:ext cx="1889977" cy="1155033"/>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chemeClr val="bg1"/>
                </a:solidFill>
              </a:rPr>
              <a:t>Sign up now!</a:t>
            </a:r>
            <a:endParaRPr lang="en-GB" sz="2800" b="1" dirty="0">
              <a:solidFill>
                <a:schemeClr val="bg1"/>
              </a:solidFill>
            </a:endParaRPr>
          </a:p>
        </p:txBody>
      </p:sp>
      <p:cxnSp>
        <p:nvCxnSpPr>
          <p:cNvPr id="10" name="Straight Arrow Connector 9"/>
          <p:cNvCxnSpPr/>
          <p:nvPr/>
        </p:nvCxnSpPr>
        <p:spPr>
          <a:xfrm>
            <a:off x="3064042" y="3338025"/>
            <a:ext cx="19250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017118" y="2917057"/>
            <a:ext cx="879692" cy="1568494"/>
            <a:chOff x="3186329" y="1296804"/>
            <a:chExt cx="879692" cy="1568494"/>
          </a:xfrm>
        </p:grpSpPr>
        <p:sp>
          <p:nvSpPr>
            <p:cNvPr id="11" name="Freeform 10"/>
            <p:cNvSpPr>
              <a:spLocks/>
            </p:cNvSpPr>
            <p:nvPr/>
          </p:nvSpPr>
          <p:spPr bwMode="auto">
            <a:xfrm>
              <a:off x="3186329" y="1296804"/>
              <a:ext cx="879692" cy="841937"/>
            </a:xfrm>
            <a:custGeom>
              <a:avLst/>
              <a:gdLst>
                <a:gd name="T0" fmla="*/ 344 w 466"/>
                <a:gd name="T1" fmla="*/ 325 h 446"/>
                <a:gd name="T2" fmla="*/ 307 w 466"/>
                <a:gd name="T3" fmla="*/ 303 h 446"/>
                <a:gd name="T4" fmla="*/ 294 w 466"/>
                <a:gd name="T5" fmla="*/ 289 h 446"/>
                <a:gd name="T6" fmla="*/ 287 w 466"/>
                <a:gd name="T7" fmla="*/ 272 h 446"/>
                <a:gd name="T8" fmla="*/ 284 w 466"/>
                <a:gd name="T9" fmla="*/ 252 h 446"/>
                <a:gd name="T10" fmla="*/ 291 w 466"/>
                <a:gd name="T11" fmla="*/ 233 h 446"/>
                <a:gd name="T12" fmla="*/ 304 w 466"/>
                <a:gd name="T13" fmla="*/ 216 h 446"/>
                <a:gd name="T14" fmla="*/ 311 w 466"/>
                <a:gd name="T15" fmla="*/ 191 h 446"/>
                <a:gd name="T16" fmla="*/ 323 w 466"/>
                <a:gd name="T17" fmla="*/ 178 h 446"/>
                <a:gd name="T18" fmla="*/ 332 w 466"/>
                <a:gd name="T19" fmla="*/ 162 h 446"/>
                <a:gd name="T20" fmla="*/ 334 w 466"/>
                <a:gd name="T21" fmla="*/ 143 h 446"/>
                <a:gd name="T22" fmla="*/ 330 w 466"/>
                <a:gd name="T23" fmla="*/ 132 h 446"/>
                <a:gd name="T24" fmla="*/ 325 w 466"/>
                <a:gd name="T25" fmla="*/ 128 h 446"/>
                <a:gd name="T26" fmla="*/ 332 w 466"/>
                <a:gd name="T27" fmla="*/ 84 h 446"/>
                <a:gd name="T28" fmla="*/ 327 w 466"/>
                <a:gd name="T29" fmla="*/ 54 h 446"/>
                <a:gd name="T30" fmla="*/ 315 w 466"/>
                <a:gd name="T31" fmla="*/ 33 h 446"/>
                <a:gd name="T32" fmla="*/ 295 w 466"/>
                <a:gd name="T33" fmla="*/ 14 h 446"/>
                <a:gd name="T34" fmla="*/ 262 w 466"/>
                <a:gd name="T35" fmla="*/ 2 h 446"/>
                <a:gd name="T36" fmla="*/ 234 w 466"/>
                <a:gd name="T37" fmla="*/ 0 h 446"/>
                <a:gd name="T38" fmla="*/ 192 w 466"/>
                <a:gd name="T39" fmla="*/ 5 h 446"/>
                <a:gd name="T40" fmla="*/ 165 w 466"/>
                <a:gd name="T41" fmla="*/ 20 h 446"/>
                <a:gd name="T42" fmla="*/ 146 w 466"/>
                <a:gd name="T43" fmla="*/ 40 h 446"/>
                <a:gd name="T44" fmla="*/ 137 w 466"/>
                <a:gd name="T45" fmla="*/ 61 h 446"/>
                <a:gd name="T46" fmla="*/ 135 w 466"/>
                <a:gd name="T47" fmla="*/ 84 h 446"/>
                <a:gd name="T48" fmla="*/ 141 w 466"/>
                <a:gd name="T49" fmla="*/ 128 h 446"/>
                <a:gd name="T50" fmla="*/ 135 w 466"/>
                <a:gd name="T51" fmla="*/ 135 h 446"/>
                <a:gd name="T52" fmla="*/ 132 w 466"/>
                <a:gd name="T53" fmla="*/ 149 h 446"/>
                <a:gd name="T54" fmla="*/ 136 w 466"/>
                <a:gd name="T55" fmla="*/ 170 h 446"/>
                <a:gd name="T56" fmla="*/ 150 w 466"/>
                <a:gd name="T57" fmla="*/ 182 h 446"/>
                <a:gd name="T58" fmla="*/ 155 w 466"/>
                <a:gd name="T59" fmla="*/ 191 h 446"/>
                <a:gd name="T60" fmla="*/ 168 w 466"/>
                <a:gd name="T61" fmla="*/ 223 h 446"/>
                <a:gd name="T62" fmla="*/ 179 w 466"/>
                <a:gd name="T63" fmla="*/ 238 h 446"/>
                <a:gd name="T64" fmla="*/ 182 w 466"/>
                <a:gd name="T65" fmla="*/ 252 h 446"/>
                <a:gd name="T66" fmla="*/ 178 w 466"/>
                <a:gd name="T67" fmla="*/ 278 h 446"/>
                <a:gd name="T68" fmla="*/ 169 w 466"/>
                <a:gd name="T69" fmla="*/ 294 h 446"/>
                <a:gd name="T70" fmla="*/ 153 w 466"/>
                <a:gd name="T71" fmla="*/ 307 h 446"/>
                <a:gd name="T72" fmla="*/ 102 w 466"/>
                <a:gd name="T73" fmla="*/ 333 h 446"/>
                <a:gd name="T74" fmla="*/ 60 w 466"/>
                <a:gd name="T75" fmla="*/ 349 h 446"/>
                <a:gd name="T76" fmla="*/ 16 w 466"/>
                <a:gd name="T77" fmla="*/ 374 h 446"/>
                <a:gd name="T78" fmla="*/ 1 w 466"/>
                <a:gd name="T79" fmla="*/ 391 h 446"/>
                <a:gd name="T80" fmla="*/ 0 w 466"/>
                <a:gd name="T81" fmla="*/ 446 h 446"/>
                <a:gd name="T82" fmla="*/ 466 w 466"/>
                <a:gd name="T83" fmla="*/ 446 h 446"/>
                <a:gd name="T84" fmla="*/ 465 w 466"/>
                <a:gd name="T85" fmla="*/ 391 h 446"/>
                <a:gd name="T86" fmla="*/ 450 w 466"/>
                <a:gd name="T87" fmla="*/ 374 h 446"/>
                <a:gd name="T88" fmla="*/ 406 w 466"/>
                <a:gd name="T89" fmla="*/ 349 h 446"/>
                <a:gd name="T90" fmla="*/ 365 w 466"/>
                <a:gd name="T91" fmla="*/ 33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6" h="446">
                  <a:moveTo>
                    <a:pt x="365" y="333"/>
                  </a:moveTo>
                  <a:lnTo>
                    <a:pt x="365" y="333"/>
                  </a:lnTo>
                  <a:lnTo>
                    <a:pt x="344" y="325"/>
                  </a:lnTo>
                  <a:lnTo>
                    <a:pt x="327" y="317"/>
                  </a:lnTo>
                  <a:lnTo>
                    <a:pt x="313" y="307"/>
                  </a:lnTo>
                  <a:lnTo>
                    <a:pt x="307" y="303"/>
                  </a:lnTo>
                  <a:lnTo>
                    <a:pt x="302" y="299"/>
                  </a:lnTo>
                  <a:lnTo>
                    <a:pt x="298" y="294"/>
                  </a:lnTo>
                  <a:lnTo>
                    <a:pt x="294" y="289"/>
                  </a:lnTo>
                  <a:lnTo>
                    <a:pt x="291" y="284"/>
                  </a:lnTo>
                  <a:lnTo>
                    <a:pt x="289" y="278"/>
                  </a:lnTo>
                  <a:lnTo>
                    <a:pt x="287" y="272"/>
                  </a:lnTo>
                  <a:lnTo>
                    <a:pt x="285" y="266"/>
                  </a:lnTo>
                  <a:lnTo>
                    <a:pt x="284" y="252"/>
                  </a:lnTo>
                  <a:lnTo>
                    <a:pt x="284" y="252"/>
                  </a:lnTo>
                  <a:lnTo>
                    <a:pt x="285" y="243"/>
                  </a:lnTo>
                  <a:lnTo>
                    <a:pt x="288" y="238"/>
                  </a:lnTo>
                  <a:lnTo>
                    <a:pt x="291" y="233"/>
                  </a:lnTo>
                  <a:lnTo>
                    <a:pt x="295" y="229"/>
                  </a:lnTo>
                  <a:lnTo>
                    <a:pt x="300" y="223"/>
                  </a:lnTo>
                  <a:lnTo>
                    <a:pt x="304" y="216"/>
                  </a:lnTo>
                  <a:lnTo>
                    <a:pt x="308" y="205"/>
                  </a:lnTo>
                  <a:lnTo>
                    <a:pt x="311" y="191"/>
                  </a:lnTo>
                  <a:lnTo>
                    <a:pt x="311" y="191"/>
                  </a:lnTo>
                  <a:lnTo>
                    <a:pt x="313" y="186"/>
                  </a:lnTo>
                  <a:lnTo>
                    <a:pt x="316" y="182"/>
                  </a:lnTo>
                  <a:lnTo>
                    <a:pt x="323" y="178"/>
                  </a:lnTo>
                  <a:lnTo>
                    <a:pt x="326" y="175"/>
                  </a:lnTo>
                  <a:lnTo>
                    <a:pt x="330" y="170"/>
                  </a:lnTo>
                  <a:lnTo>
                    <a:pt x="332" y="162"/>
                  </a:lnTo>
                  <a:lnTo>
                    <a:pt x="334" y="149"/>
                  </a:lnTo>
                  <a:lnTo>
                    <a:pt x="334" y="149"/>
                  </a:lnTo>
                  <a:lnTo>
                    <a:pt x="334" y="143"/>
                  </a:lnTo>
                  <a:lnTo>
                    <a:pt x="333" y="139"/>
                  </a:lnTo>
                  <a:lnTo>
                    <a:pt x="331" y="135"/>
                  </a:lnTo>
                  <a:lnTo>
                    <a:pt x="330" y="132"/>
                  </a:lnTo>
                  <a:lnTo>
                    <a:pt x="327" y="129"/>
                  </a:lnTo>
                  <a:lnTo>
                    <a:pt x="325" y="128"/>
                  </a:lnTo>
                  <a:lnTo>
                    <a:pt x="325" y="128"/>
                  </a:lnTo>
                  <a:lnTo>
                    <a:pt x="328" y="113"/>
                  </a:lnTo>
                  <a:lnTo>
                    <a:pt x="332" y="84"/>
                  </a:lnTo>
                  <a:lnTo>
                    <a:pt x="332" y="84"/>
                  </a:lnTo>
                  <a:lnTo>
                    <a:pt x="331" y="74"/>
                  </a:lnTo>
                  <a:lnTo>
                    <a:pt x="329" y="61"/>
                  </a:lnTo>
                  <a:lnTo>
                    <a:pt x="327" y="54"/>
                  </a:lnTo>
                  <a:lnTo>
                    <a:pt x="324" y="47"/>
                  </a:lnTo>
                  <a:lnTo>
                    <a:pt x="320" y="40"/>
                  </a:lnTo>
                  <a:lnTo>
                    <a:pt x="315" y="33"/>
                  </a:lnTo>
                  <a:lnTo>
                    <a:pt x="309" y="26"/>
                  </a:lnTo>
                  <a:lnTo>
                    <a:pt x="303" y="20"/>
                  </a:lnTo>
                  <a:lnTo>
                    <a:pt x="295" y="14"/>
                  </a:lnTo>
                  <a:lnTo>
                    <a:pt x="284" y="10"/>
                  </a:lnTo>
                  <a:lnTo>
                    <a:pt x="274" y="5"/>
                  </a:lnTo>
                  <a:lnTo>
                    <a:pt x="262" y="2"/>
                  </a:lnTo>
                  <a:lnTo>
                    <a:pt x="248" y="0"/>
                  </a:lnTo>
                  <a:lnTo>
                    <a:pt x="234" y="0"/>
                  </a:lnTo>
                  <a:lnTo>
                    <a:pt x="234" y="0"/>
                  </a:lnTo>
                  <a:lnTo>
                    <a:pt x="218" y="0"/>
                  </a:lnTo>
                  <a:lnTo>
                    <a:pt x="204" y="2"/>
                  </a:lnTo>
                  <a:lnTo>
                    <a:pt x="192" y="5"/>
                  </a:lnTo>
                  <a:lnTo>
                    <a:pt x="182" y="10"/>
                  </a:lnTo>
                  <a:lnTo>
                    <a:pt x="173" y="14"/>
                  </a:lnTo>
                  <a:lnTo>
                    <a:pt x="165" y="20"/>
                  </a:lnTo>
                  <a:lnTo>
                    <a:pt x="157" y="26"/>
                  </a:lnTo>
                  <a:lnTo>
                    <a:pt x="151" y="33"/>
                  </a:lnTo>
                  <a:lnTo>
                    <a:pt x="146" y="40"/>
                  </a:lnTo>
                  <a:lnTo>
                    <a:pt x="142" y="47"/>
                  </a:lnTo>
                  <a:lnTo>
                    <a:pt x="139" y="54"/>
                  </a:lnTo>
                  <a:lnTo>
                    <a:pt x="137" y="61"/>
                  </a:lnTo>
                  <a:lnTo>
                    <a:pt x="135" y="74"/>
                  </a:lnTo>
                  <a:lnTo>
                    <a:pt x="135" y="84"/>
                  </a:lnTo>
                  <a:lnTo>
                    <a:pt x="135" y="84"/>
                  </a:lnTo>
                  <a:lnTo>
                    <a:pt x="138" y="113"/>
                  </a:lnTo>
                  <a:lnTo>
                    <a:pt x="141" y="128"/>
                  </a:lnTo>
                  <a:lnTo>
                    <a:pt x="141" y="128"/>
                  </a:lnTo>
                  <a:lnTo>
                    <a:pt x="140" y="129"/>
                  </a:lnTo>
                  <a:lnTo>
                    <a:pt x="136" y="132"/>
                  </a:lnTo>
                  <a:lnTo>
                    <a:pt x="135" y="135"/>
                  </a:lnTo>
                  <a:lnTo>
                    <a:pt x="133" y="139"/>
                  </a:lnTo>
                  <a:lnTo>
                    <a:pt x="132" y="143"/>
                  </a:lnTo>
                  <a:lnTo>
                    <a:pt x="132" y="149"/>
                  </a:lnTo>
                  <a:lnTo>
                    <a:pt x="132" y="149"/>
                  </a:lnTo>
                  <a:lnTo>
                    <a:pt x="134" y="162"/>
                  </a:lnTo>
                  <a:lnTo>
                    <a:pt x="136" y="170"/>
                  </a:lnTo>
                  <a:lnTo>
                    <a:pt x="140" y="175"/>
                  </a:lnTo>
                  <a:lnTo>
                    <a:pt x="143" y="178"/>
                  </a:lnTo>
                  <a:lnTo>
                    <a:pt x="150" y="182"/>
                  </a:lnTo>
                  <a:lnTo>
                    <a:pt x="153" y="186"/>
                  </a:lnTo>
                  <a:lnTo>
                    <a:pt x="155" y="191"/>
                  </a:lnTo>
                  <a:lnTo>
                    <a:pt x="155" y="191"/>
                  </a:lnTo>
                  <a:lnTo>
                    <a:pt x="158" y="205"/>
                  </a:lnTo>
                  <a:lnTo>
                    <a:pt x="163" y="216"/>
                  </a:lnTo>
                  <a:lnTo>
                    <a:pt x="168" y="223"/>
                  </a:lnTo>
                  <a:lnTo>
                    <a:pt x="172" y="229"/>
                  </a:lnTo>
                  <a:lnTo>
                    <a:pt x="176" y="233"/>
                  </a:lnTo>
                  <a:lnTo>
                    <a:pt x="179" y="238"/>
                  </a:lnTo>
                  <a:lnTo>
                    <a:pt x="181" y="243"/>
                  </a:lnTo>
                  <a:lnTo>
                    <a:pt x="182" y="252"/>
                  </a:lnTo>
                  <a:lnTo>
                    <a:pt x="182" y="252"/>
                  </a:lnTo>
                  <a:lnTo>
                    <a:pt x="181" y="266"/>
                  </a:lnTo>
                  <a:lnTo>
                    <a:pt x="180" y="272"/>
                  </a:lnTo>
                  <a:lnTo>
                    <a:pt x="178" y="278"/>
                  </a:lnTo>
                  <a:lnTo>
                    <a:pt x="176" y="284"/>
                  </a:lnTo>
                  <a:lnTo>
                    <a:pt x="173" y="289"/>
                  </a:lnTo>
                  <a:lnTo>
                    <a:pt x="169" y="294"/>
                  </a:lnTo>
                  <a:lnTo>
                    <a:pt x="165" y="299"/>
                  </a:lnTo>
                  <a:lnTo>
                    <a:pt x="159" y="303"/>
                  </a:lnTo>
                  <a:lnTo>
                    <a:pt x="153" y="307"/>
                  </a:lnTo>
                  <a:lnTo>
                    <a:pt x="140" y="317"/>
                  </a:lnTo>
                  <a:lnTo>
                    <a:pt x="122" y="325"/>
                  </a:lnTo>
                  <a:lnTo>
                    <a:pt x="102" y="333"/>
                  </a:lnTo>
                  <a:lnTo>
                    <a:pt x="102" y="333"/>
                  </a:lnTo>
                  <a:lnTo>
                    <a:pt x="79" y="341"/>
                  </a:lnTo>
                  <a:lnTo>
                    <a:pt x="60" y="349"/>
                  </a:lnTo>
                  <a:lnTo>
                    <a:pt x="43" y="357"/>
                  </a:lnTo>
                  <a:lnTo>
                    <a:pt x="27" y="365"/>
                  </a:lnTo>
                  <a:lnTo>
                    <a:pt x="16" y="374"/>
                  </a:lnTo>
                  <a:lnTo>
                    <a:pt x="7" y="381"/>
                  </a:lnTo>
                  <a:lnTo>
                    <a:pt x="2" y="388"/>
                  </a:lnTo>
                  <a:lnTo>
                    <a:pt x="1" y="391"/>
                  </a:lnTo>
                  <a:lnTo>
                    <a:pt x="0" y="394"/>
                  </a:lnTo>
                  <a:lnTo>
                    <a:pt x="0" y="394"/>
                  </a:lnTo>
                  <a:lnTo>
                    <a:pt x="0" y="446"/>
                  </a:lnTo>
                  <a:lnTo>
                    <a:pt x="234" y="446"/>
                  </a:lnTo>
                  <a:lnTo>
                    <a:pt x="466" y="446"/>
                  </a:lnTo>
                  <a:lnTo>
                    <a:pt x="466" y="446"/>
                  </a:lnTo>
                  <a:lnTo>
                    <a:pt x="466" y="394"/>
                  </a:lnTo>
                  <a:lnTo>
                    <a:pt x="466" y="394"/>
                  </a:lnTo>
                  <a:lnTo>
                    <a:pt x="465" y="391"/>
                  </a:lnTo>
                  <a:lnTo>
                    <a:pt x="464" y="388"/>
                  </a:lnTo>
                  <a:lnTo>
                    <a:pt x="459" y="381"/>
                  </a:lnTo>
                  <a:lnTo>
                    <a:pt x="450" y="374"/>
                  </a:lnTo>
                  <a:lnTo>
                    <a:pt x="439" y="365"/>
                  </a:lnTo>
                  <a:lnTo>
                    <a:pt x="424" y="357"/>
                  </a:lnTo>
                  <a:lnTo>
                    <a:pt x="406" y="349"/>
                  </a:lnTo>
                  <a:lnTo>
                    <a:pt x="387" y="341"/>
                  </a:lnTo>
                  <a:lnTo>
                    <a:pt x="365" y="333"/>
                  </a:lnTo>
                  <a:lnTo>
                    <a:pt x="365" y="3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2" name="Content Placeholder 2"/>
            <p:cNvSpPr txBox="1">
              <a:spLocks/>
            </p:cNvSpPr>
            <p:nvPr/>
          </p:nvSpPr>
          <p:spPr>
            <a:xfrm>
              <a:off x="3262203" y="2270713"/>
              <a:ext cx="727945" cy="594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t>You</a:t>
              </a:r>
              <a:endParaRPr lang="en-GB" dirty="0"/>
            </a:p>
          </p:txBody>
        </p:sp>
      </p:grpSp>
      <p:sp>
        <p:nvSpPr>
          <p:cNvPr id="17" name="Content Placeholder 2"/>
          <p:cNvSpPr txBox="1">
            <a:spLocks/>
          </p:cNvSpPr>
          <p:nvPr/>
        </p:nvSpPr>
        <p:spPr>
          <a:xfrm>
            <a:off x="3463826" y="2917057"/>
            <a:ext cx="1125484" cy="475263"/>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t>CHF 200</a:t>
            </a:r>
            <a:endParaRPr lang="en-GB" dirty="0"/>
          </a:p>
        </p:txBody>
      </p:sp>
      <p:sp>
        <p:nvSpPr>
          <p:cNvPr id="18" name="Content Placeholder 2"/>
          <p:cNvSpPr txBox="1">
            <a:spLocks/>
          </p:cNvSpPr>
          <p:nvPr/>
        </p:nvSpPr>
        <p:spPr>
          <a:xfrm>
            <a:off x="5151010" y="4053102"/>
            <a:ext cx="1889977" cy="8799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t>Escrow Account</a:t>
            </a:r>
            <a:endParaRPr lang="en-GB" dirty="0"/>
          </a:p>
        </p:txBody>
      </p:sp>
      <p:cxnSp>
        <p:nvCxnSpPr>
          <p:cNvPr id="20" name="Straight Arrow Connector 19"/>
          <p:cNvCxnSpPr/>
          <p:nvPr/>
        </p:nvCxnSpPr>
        <p:spPr>
          <a:xfrm>
            <a:off x="7315200" y="3338025"/>
            <a:ext cx="19250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7714984" y="2917057"/>
            <a:ext cx="1125484" cy="475263"/>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t>CHF 200</a:t>
            </a:r>
            <a:endParaRPr lang="en-GB" dirty="0"/>
          </a:p>
        </p:txBody>
      </p:sp>
      <p:pic>
        <p:nvPicPr>
          <p:cNvPr id="23" name="Picture 22"/>
          <p:cNvPicPr>
            <a:picLocks noChangeAspect="1"/>
          </p:cNvPicPr>
          <p:nvPr/>
        </p:nvPicPr>
        <p:blipFill rotWithShape="1">
          <a:blip r:embed="rId7" cstate="print">
            <a:extLst>
              <a:ext uri="{28A0092B-C50C-407E-A947-70E740481C1C}">
                <a14:useLocalDpi xmlns:a14="http://schemas.microsoft.com/office/drawing/2010/main" val="0"/>
              </a:ext>
            </a:extLst>
          </a:blip>
          <a:srcRect l="19999" t="9888" r="18571" b="26234"/>
          <a:stretch/>
        </p:blipFill>
        <p:spPr>
          <a:xfrm>
            <a:off x="5070800" y="310971"/>
            <a:ext cx="2069432" cy="1604211"/>
          </a:xfrm>
          <a:prstGeom prst="rect">
            <a:avLst/>
          </a:prstGeom>
        </p:spPr>
      </p:pic>
      <p:cxnSp>
        <p:nvCxnSpPr>
          <p:cNvPr id="24" name="Straight Arrow Connector 23"/>
          <p:cNvCxnSpPr/>
          <p:nvPr/>
        </p:nvCxnSpPr>
        <p:spPr>
          <a:xfrm>
            <a:off x="6100010" y="1869495"/>
            <a:ext cx="12030" cy="7920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46084" name="Picture 4" descr="Bildergebnis fÃ¼r ether coi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10681"/>
          <a:stretch/>
        </p:blipFill>
        <p:spPr bwMode="auto">
          <a:xfrm>
            <a:off x="5695061" y="2951261"/>
            <a:ext cx="801877" cy="77353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p:cNvGrpSpPr/>
          <p:nvPr/>
        </p:nvGrpSpPr>
        <p:grpSpPr>
          <a:xfrm>
            <a:off x="9457904" y="2917057"/>
            <a:ext cx="879692" cy="1568494"/>
            <a:chOff x="3186329" y="1296804"/>
            <a:chExt cx="879692" cy="1568494"/>
          </a:xfrm>
        </p:grpSpPr>
        <p:sp>
          <p:nvSpPr>
            <p:cNvPr id="30" name="Freeform 29"/>
            <p:cNvSpPr>
              <a:spLocks/>
            </p:cNvSpPr>
            <p:nvPr/>
          </p:nvSpPr>
          <p:spPr bwMode="auto">
            <a:xfrm>
              <a:off x="3186329" y="1296804"/>
              <a:ext cx="879692" cy="841937"/>
            </a:xfrm>
            <a:custGeom>
              <a:avLst/>
              <a:gdLst>
                <a:gd name="T0" fmla="*/ 344 w 466"/>
                <a:gd name="T1" fmla="*/ 325 h 446"/>
                <a:gd name="T2" fmla="*/ 307 w 466"/>
                <a:gd name="T3" fmla="*/ 303 h 446"/>
                <a:gd name="T4" fmla="*/ 294 w 466"/>
                <a:gd name="T5" fmla="*/ 289 h 446"/>
                <a:gd name="T6" fmla="*/ 287 w 466"/>
                <a:gd name="T7" fmla="*/ 272 h 446"/>
                <a:gd name="T8" fmla="*/ 284 w 466"/>
                <a:gd name="T9" fmla="*/ 252 h 446"/>
                <a:gd name="T10" fmla="*/ 291 w 466"/>
                <a:gd name="T11" fmla="*/ 233 h 446"/>
                <a:gd name="T12" fmla="*/ 304 w 466"/>
                <a:gd name="T13" fmla="*/ 216 h 446"/>
                <a:gd name="T14" fmla="*/ 311 w 466"/>
                <a:gd name="T15" fmla="*/ 191 h 446"/>
                <a:gd name="T16" fmla="*/ 323 w 466"/>
                <a:gd name="T17" fmla="*/ 178 h 446"/>
                <a:gd name="T18" fmla="*/ 332 w 466"/>
                <a:gd name="T19" fmla="*/ 162 h 446"/>
                <a:gd name="T20" fmla="*/ 334 w 466"/>
                <a:gd name="T21" fmla="*/ 143 h 446"/>
                <a:gd name="T22" fmla="*/ 330 w 466"/>
                <a:gd name="T23" fmla="*/ 132 h 446"/>
                <a:gd name="T24" fmla="*/ 325 w 466"/>
                <a:gd name="T25" fmla="*/ 128 h 446"/>
                <a:gd name="T26" fmla="*/ 332 w 466"/>
                <a:gd name="T27" fmla="*/ 84 h 446"/>
                <a:gd name="T28" fmla="*/ 327 w 466"/>
                <a:gd name="T29" fmla="*/ 54 h 446"/>
                <a:gd name="T30" fmla="*/ 315 w 466"/>
                <a:gd name="T31" fmla="*/ 33 h 446"/>
                <a:gd name="T32" fmla="*/ 295 w 466"/>
                <a:gd name="T33" fmla="*/ 14 h 446"/>
                <a:gd name="T34" fmla="*/ 262 w 466"/>
                <a:gd name="T35" fmla="*/ 2 h 446"/>
                <a:gd name="T36" fmla="*/ 234 w 466"/>
                <a:gd name="T37" fmla="*/ 0 h 446"/>
                <a:gd name="T38" fmla="*/ 192 w 466"/>
                <a:gd name="T39" fmla="*/ 5 h 446"/>
                <a:gd name="T40" fmla="*/ 165 w 466"/>
                <a:gd name="T41" fmla="*/ 20 h 446"/>
                <a:gd name="T42" fmla="*/ 146 w 466"/>
                <a:gd name="T43" fmla="*/ 40 h 446"/>
                <a:gd name="T44" fmla="*/ 137 w 466"/>
                <a:gd name="T45" fmla="*/ 61 h 446"/>
                <a:gd name="T46" fmla="*/ 135 w 466"/>
                <a:gd name="T47" fmla="*/ 84 h 446"/>
                <a:gd name="T48" fmla="*/ 141 w 466"/>
                <a:gd name="T49" fmla="*/ 128 h 446"/>
                <a:gd name="T50" fmla="*/ 135 w 466"/>
                <a:gd name="T51" fmla="*/ 135 h 446"/>
                <a:gd name="T52" fmla="*/ 132 w 466"/>
                <a:gd name="T53" fmla="*/ 149 h 446"/>
                <a:gd name="T54" fmla="*/ 136 w 466"/>
                <a:gd name="T55" fmla="*/ 170 h 446"/>
                <a:gd name="T56" fmla="*/ 150 w 466"/>
                <a:gd name="T57" fmla="*/ 182 h 446"/>
                <a:gd name="T58" fmla="*/ 155 w 466"/>
                <a:gd name="T59" fmla="*/ 191 h 446"/>
                <a:gd name="T60" fmla="*/ 168 w 466"/>
                <a:gd name="T61" fmla="*/ 223 h 446"/>
                <a:gd name="T62" fmla="*/ 179 w 466"/>
                <a:gd name="T63" fmla="*/ 238 h 446"/>
                <a:gd name="T64" fmla="*/ 182 w 466"/>
                <a:gd name="T65" fmla="*/ 252 h 446"/>
                <a:gd name="T66" fmla="*/ 178 w 466"/>
                <a:gd name="T67" fmla="*/ 278 h 446"/>
                <a:gd name="T68" fmla="*/ 169 w 466"/>
                <a:gd name="T69" fmla="*/ 294 h 446"/>
                <a:gd name="T70" fmla="*/ 153 w 466"/>
                <a:gd name="T71" fmla="*/ 307 h 446"/>
                <a:gd name="T72" fmla="*/ 102 w 466"/>
                <a:gd name="T73" fmla="*/ 333 h 446"/>
                <a:gd name="T74" fmla="*/ 60 w 466"/>
                <a:gd name="T75" fmla="*/ 349 h 446"/>
                <a:gd name="T76" fmla="*/ 16 w 466"/>
                <a:gd name="T77" fmla="*/ 374 h 446"/>
                <a:gd name="T78" fmla="*/ 1 w 466"/>
                <a:gd name="T79" fmla="*/ 391 h 446"/>
                <a:gd name="T80" fmla="*/ 0 w 466"/>
                <a:gd name="T81" fmla="*/ 446 h 446"/>
                <a:gd name="T82" fmla="*/ 466 w 466"/>
                <a:gd name="T83" fmla="*/ 446 h 446"/>
                <a:gd name="T84" fmla="*/ 465 w 466"/>
                <a:gd name="T85" fmla="*/ 391 h 446"/>
                <a:gd name="T86" fmla="*/ 450 w 466"/>
                <a:gd name="T87" fmla="*/ 374 h 446"/>
                <a:gd name="T88" fmla="*/ 406 w 466"/>
                <a:gd name="T89" fmla="*/ 349 h 446"/>
                <a:gd name="T90" fmla="*/ 365 w 466"/>
                <a:gd name="T91" fmla="*/ 33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6" h="446">
                  <a:moveTo>
                    <a:pt x="365" y="333"/>
                  </a:moveTo>
                  <a:lnTo>
                    <a:pt x="365" y="333"/>
                  </a:lnTo>
                  <a:lnTo>
                    <a:pt x="344" y="325"/>
                  </a:lnTo>
                  <a:lnTo>
                    <a:pt x="327" y="317"/>
                  </a:lnTo>
                  <a:lnTo>
                    <a:pt x="313" y="307"/>
                  </a:lnTo>
                  <a:lnTo>
                    <a:pt x="307" y="303"/>
                  </a:lnTo>
                  <a:lnTo>
                    <a:pt x="302" y="299"/>
                  </a:lnTo>
                  <a:lnTo>
                    <a:pt x="298" y="294"/>
                  </a:lnTo>
                  <a:lnTo>
                    <a:pt x="294" y="289"/>
                  </a:lnTo>
                  <a:lnTo>
                    <a:pt x="291" y="284"/>
                  </a:lnTo>
                  <a:lnTo>
                    <a:pt x="289" y="278"/>
                  </a:lnTo>
                  <a:lnTo>
                    <a:pt x="287" y="272"/>
                  </a:lnTo>
                  <a:lnTo>
                    <a:pt x="285" y="266"/>
                  </a:lnTo>
                  <a:lnTo>
                    <a:pt x="284" y="252"/>
                  </a:lnTo>
                  <a:lnTo>
                    <a:pt x="284" y="252"/>
                  </a:lnTo>
                  <a:lnTo>
                    <a:pt x="285" y="243"/>
                  </a:lnTo>
                  <a:lnTo>
                    <a:pt x="288" y="238"/>
                  </a:lnTo>
                  <a:lnTo>
                    <a:pt x="291" y="233"/>
                  </a:lnTo>
                  <a:lnTo>
                    <a:pt x="295" y="229"/>
                  </a:lnTo>
                  <a:lnTo>
                    <a:pt x="300" y="223"/>
                  </a:lnTo>
                  <a:lnTo>
                    <a:pt x="304" y="216"/>
                  </a:lnTo>
                  <a:lnTo>
                    <a:pt x="308" y="205"/>
                  </a:lnTo>
                  <a:lnTo>
                    <a:pt x="311" y="191"/>
                  </a:lnTo>
                  <a:lnTo>
                    <a:pt x="311" y="191"/>
                  </a:lnTo>
                  <a:lnTo>
                    <a:pt x="313" y="186"/>
                  </a:lnTo>
                  <a:lnTo>
                    <a:pt x="316" y="182"/>
                  </a:lnTo>
                  <a:lnTo>
                    <a:pt x="323" y="178"/>
                  </a:lnTo>
                  <a:lnTo>
                    <a:pt x="326" y="175"/>
                  </a:lnTo>
                  <a:lnTo>
                    <a:pt x="330" y="170"/>
                  </a:lnTo>
                  <a:lnTo>
                    <a:pt x="332" y="162"/>
                  </a:lnTo>
                  <a:lnTo>
                    <a:pt x="334" y="149"/>
                  </a:lnTo>
                  <a:lnTo>
                    <a:pt x="334" y="149"/>
                  </a:lnTo>
                  <a:lnTo>
                    <a:pt x="334" y="143"/>
                  </a:lnTo>
                  <a:lnTo>
                    <a:pt x="333" y="139"/>
                  </a:lnTo>
                  <a:lnTo>
                    <a:pt x="331" y="135"/>
                  </a:lnTo>
                  <a:lnTo>
                    <a:pt x="330" y="132"/>
                  </a:lnTo>
                  <a:lnTo>
                    <a:pt x="327" y="129"/>
                  </a:lnTo>
                  <a:lnTo>
                    <a:pt x="325" y="128"/>
                  </a:lnTo>
                  <a:lnTo>
                    <a:pt x="325" y="128"/>
                  </a:lnTo>
                  <a:lnTo>
                    <a:pt x="328" y="113"/>
                  </a:lnTo>
                  <a:lnTo>
                    <a:pt x="332" y="84"/>
                  </a:lnTo>
                  <a:lnTo>
                    <a:pt x="332" y="84"/>
                  </a:lnTo>
                  <a:lnTo>
                    <a:pt x="331" y="74"/>
                  </a:lnTo>
                  <a:lnTo>
                    <a:pt x="329" y="61"/>
                  </a:lnTo>
                  <a:lnTo>
                    <a:pt x="327" y="54"/>
                  </a:lnTo>
                  <a:lnTo>
                    <a:pt x="324" y="47"/>
                  </a:lnTo>
                  <a:lnTo>
                    <a:pt x="320" y="40"/>
                  </a:lnTo>
                  <a:lnTo>
                    <a:pt x="315" y="33"/>
                  </a:lnTo>
                  <a:lnTo>
                    <a:pt x="309" y="26"/>
                  </a:lnTo>
                  <a:lnTo>
                    <a:pt x="303" y="20"/>
                  </a:lnTo>
                  <a:lnTo>
                    <a:pt x="295" y="14"/>
                  </a:lnTo>
                  <a:lnTo>
                    <a:pt x="284" y="10"/>
                  </a:lnTo>
                  <a:lnTo>
                    <a:pt x="274" y="5"/>
                  </a:lnTo>
                  <a:lnTo>
                    <a:pt x="262" y="2"/>
                  </a:lnTo>
                  <a:lnTo>
                    <a:pt x="248" y="0"/>
                  </a:lnTo>
                  <a:lnTo>
                    <a:pt x="234" y="0"/>
                  </a:lnTo>
                  <a:lnTo>
                    <a:pt x="234" y="0"/>
                  </a:lnTo>
                  <a:lnTo>
                    <a:pt x="218" y="0"/>
                  </a:lnTo>
                  <a:lnTo>
                    <a:pt x="204" y="2"/>
                  </a:lnTo>
                  <a:lnTo>
                    <a:pt x="192" y="5"/>
                  </a:lnTo>
                  <a:lnTo>
                    <a:pt x="182" y="10"/>
                  </a:lnTo>
                  <a:lnTo>
                    <a:pt x="173" y="14"/>
                  </a:lnTo>
                  <a:lnTo>
                    <a:pt x="165" y="20"/>
                  </a:lnTo>
                  <a:lnTo>
                    <a:pt x="157" y="26"/>
                  </a:lnTo>
                  <a:lnTo>
                    <a:pt x="151" y="33"/>
                  </a:lnTo>
                  <a:lnTo>
                    <a:pt x="146" y="40"/>
                  </a:lnTo>
                  <a:lnTo>
                    <a:pt x="142" y="47"/>
                  </a:lnTo>
                  <a:lnTo>
                    <a:pt x="139" y="54"/>
                  </a:lnTo>
                  <a:lnTo>
                    <a:pt x="137" y="61"/>
                  </a:lnTo>
                  <a:lnTo>
                    <a:pt x="135" y="74"/>
                  </a:lnTo>
                  <a:lnTo>
                    <a:pt x="135" y="84"/>
                  </a:lnTo>
                  <a:lnTo>
                    <a:pt x="135" y="84"/>
                  </a:lnTo>
                  <a:lnTo>
                    <a:pt x="138" y="113"/>
                  </a:lnTo>
                  <a:lnTo>
                    <a:pt x="141" y="128"/>
                  </a:lnTo>
                  <a:lnTo>
                    <a:pt x="141" y="128"/>
                  </a:lnTo>
                  <a:lnTo>
                    <a:pt x="140" y="129"/>
                  </a:lnTo>
                  <a:lnTo>
                    <a:pt x="136" y="132"/>
                  </a:lnTo>
                  <a:lnTo>
                    <a:pt x="135" y="135"/>
                  </a:lnTo>
                  <a:lnTo>
                    <a:pt x="133" y="139"/>
                  </a:lnTo>
                  <a:lnTo>
                    <a:pt x="132" y="143"/>
                  </a:lnTo>
                  <a:lnTo>
                    <a:pt x="132" y="149"/>
                  </a:lnTo>
                  <a:lnTo>
                    <a:pt x="132" y="149"/>
                  </a:lnTo>
                  <a:lnTo>
                    <a:pt x="134" y="162"/>
                  </a:lnTo>
                  <a:lnTo>
                    <a:pt x="136" y="170"/>
                  </a:lnTo>
                  <a:lnTo>
                    <a:pt x="140" y="175"/>
                  </a:lnTo>
                  <a:lnTo>
                    <a:pt x="143" y="178"/>
                  </a:lnTo>
                  <a:lnTo>
                    <a:pt x="150" y="182"/>
                  </a:lnTo>
                  <a:lnTo>
                    <a:pt x="153" y="186"/>
                  </a:lnTo>
                  <a:lnTo>
                    <a:pt x="155" y="191"/>
                  </a:lnTo>
                  <a:lnTo>
                    <a:pt x="155" y="191"/>
                  </a:lnTo>
                  <a:lnTo>
                    <a:pt x="158" y="205"/>
                  </a:lnTo>
                  <a:lnTo>
                    <a:pt x="163" y="216"/>
                  </a:lnTo>
                  <a:lnTo>
                    <a:pt x="168" y="223"/>
                  </a:lnTo>
                  <a:lnTo>
                    <a:pt x="172" y="229"/>
                  </a:lnTo>
                  <a:lnTo>
                    <a:pt x="176" y="233"/>
                  </a:lnTo>
                  <a:lnTo>
                    <a:pt x="179" y="238"/>
                  </a:lnTo>
                  <a:lnTo>
                    <a:pt x="181" y="243"/>
                  </a:lnTo>
                  <a:lnTo>
                    <a:pt x="182" y="252"/>
                  </a:lnTo>
                  <a:lnTo>
                    <a:pt x="182" y="252"/>
                  </a:lnTo>
                  <a:lnTo>
                    <a:pt x="181" y="266"/>
                  </a:lnTo>
                  <a:lnTo>
                    <a:pt x="180" y="272"/>
                  </a:lnTo>
                  <a:lnTo>
                    <a:pt x="178" y="278"/>
                  </a:lnTo>
                  <a:lnTo>
                    <a:pt x="176" y="284"/>
                  </a:lnTo>
                  <a:lnTo>
                    <a:pt x="173" y="289"/>
                  </a:lnTo>
                  <a:lnTo>
                    <a:pt x="169" y="294"/>
                  </a:lnTo>
                  <a:lnTo>
                    <a:pt x="165" y="299"/>
                  </a:lnTo>
                  <a:lnTo>
                    <a:pt x="159" y="303"/>
                  </a:lnTo>
                  <a:lnTo>
                    <a:pt x="153" y="307"/>
                  </a:lnTo>
                  <a:lnTo>
                    <a:pt x="140" y="317"/>
                  </a:lnTo>
                  <a:lnTo>
                    <a:pt x="122" y="325"/>
                  </a:lnTo>
                  <a:lnTo>
                    <a:pt x="102" y="333"/>
                  </a:lnTo>
                  <a:lnTo>
                    <a:pt x="102" y="333"/>
                  </a:lnTo>
                  <a:lnTo>
                    <a:pt x="79" y="341"/>
                  </a:lnTo>
                  <a:lnTo>
                    <a:pt x="60" y="349"/>
                  </a:lnTo>
                  <a:lnTo>
                    <a:pt x="43" y="357"/>
                  </a:lnTo>
                  <a:lnTo>
                    <a:pt x="27" y="365"/>
                  </a:lnTo>
                  <a:lnTo>
                    <a:pt x="16" y="374"/>
                  </a:lnTo>
                  <a:lnTo>
                    <a:pt x="7" y="381"/>
                  </a:lnTo>
                  <a:lnTo>
                    <a:pt x="2" y="388"/>
                  </a:lnTo>
                  <a:lnTo>
                    <a:pt x="1" y="391"/>
                  </a:lnTo>
                  <a:lnTo>
                    <a:pt x="0" y="394"/>
                  </a:lnTo>
                  <a:lnTo>
                    <a:pt x="0" y="394"/>
                  </a:lnTo>
                  <a:lnTo>
                    <a:pt x="0" y="446"/>
                  </a:lnTo>
                  <a:lnTo>
                    <a:pt x="234" y="446"/>
                  </a:lnTo>
                  <a:lnTo>
                    <a:pt x="466" y="446"/>
                  </a:lnTo>
                  <a:lnTo>
                    <a:pt x="466" y="446"/>
                  </a:lnTo>
                  <a:lnTo>
                    <a:pt x="466" y="394"/>
                  </a:lnTo>
                  <a:lnTo>
                    <a:pt x="466" y="394"/>
                  </a:lnTo>
                  <a:lnTo>
                    <a:pt x="465" y="391"/>
                  </a:lnTo>
                  <a:lnTo>
                    <a:pt x="464" y="388"/>
                  </a:lnTo>
                  <a:lnTo>
                    <a:pt x="459" y="381"/>
                  </a:lnTo>
                  <a:lnTo>
                    <a:pt x="450" y="374"/>
                  </a:lnTo>
                  <a:lnTo>
                    <a:pt x="439" y="365"/>
                  </a:lnTo>
                  <a:lnTo>
                    <a:pt x="424" y="357"/>
                  </a:lnTo>
                  <a:lnTo>
                    <a:pt x="406" y="349"/>
                  </a:lnTo>
                  <a:lnTo>
                    <a:pt x="387" y="341"/>
                  </a:lnTo>
                  <a:lnTo>
                    <a:pt x="365" y="333"/>
                  </a:lnTo>
                  <a:lnTo>
                    <a:pt x="365" y="3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31" name="Content Placeholder 2"/>
            <p:cNvSpPr txBox="1">
              <a:spLocks/>
            </p:cNvSpPr>
            <p:nvPr/>
          </p:nvSpPr>
          <p:spPr>
            <a:xfrm>
              <a:off x="3262203" y="2270713"/>
              <a:ext cx="727945" cy="594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t>You</a:t>
              </a:r>
              <a:endParaRPr lang="en-GB" dirty="0"/>
            </a:p>
          </p:txBody>
        </p:sp>
      </p:grpSp>
      <p:cxnSp>
        <p:nvCxnSpPr>
          <p:cNvPr id="32" name="Straight Arrow Connector 31"/>
          <p:cNvCxnSpPr/>
          <p:nvPr/>
        </p:nvCxnSpPr>
        <p:spPr>
          <a:xfrm flipH="1">
            <a:off x="6096000" y="5094219"/>
            <a:ext cx="4010" cy="58468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5151010" y="5849751"/>
            <a:ext cx="1889977" cy="8799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solidFill>
                  <a:srgbClr val="00B050"/>
                </a:solidFill>
              </a:rPr>
              <a:t>Active Account</a:t>
            </a:r>
            <a:endParaRPr lang="en-GB" dirty="0">
              <a:solidFill>
                <a:srgbClr val="00B050"/>
              </a:solidFill>
            </a:endParaRPr>
          </a:p>
        </p:txBody>
      </p:sp>
      <p:sp>
        <p:nvSpPr>
          <p:cNvPr id="35" name="Content Placeholder 2"/>
          <p:cNvSpPr txBox="1">
            <a:spLocks/>
          </p:cNvSpPr>
          <p:nvPr/>
        </p:nvSpPr>
        <p:spPr>
          <a:xfrm>
            <a:off x="8952762" y="5849751"/>
            <a:ext cx="1889977" cy="8799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solidFill>
                  <a:schemeClr val="bg1">
                    <a:lumMod val="50000"/>
                  </a:schemeClr>
                </a:solidFill>
              </a:rPr>
              <a:t>Passive Account</a:t>
            </a:r>
            <a:endParaRPr lang="en-GB" dirty="0">
              <a:solidFill>
                <a:schemeClr val="bg1">
                  <a:lumMod val="50000"/>
                </a:schemeClr>
              </a:solidFill>
            </a:endParaRPr>
          </a:p>
        </p:txBody>
      </p:sp>
      <p:sp>
        <p:nvSpPr>
          <p:cNvPr id="38" name="Content Placeholder 2"/>
          <p:cNvSpPr txBox="1">
            <a:spLocks/>
          </p:cNvSpPr>
          <p:nvPr/>
        </p:nvSpPr>
        <p:spPr>
          <a:xfrm>
            <a:off x="1573849" y="5849751"/>
            <a:ext cx="1889977" cy="8799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solidFill>
                  <a:schemeClr val="bg1">
                    <a:lumMod val="50000"/>
                  </a:schemeClr>
                </a:solidFill>
              </a:rPr>
              <a:t>Passive Account</a:t>
            </a:r>
            <a:endParaRPr lang="en-GB" dirty="0">
              <a:solidFill>
                <a:schemeClr val="bg1">
                  <a:lumMod val="50000"/>
                </a:schemeClr>
              </a:solidFill>
            </a:endParaRPr>
          </a:p>
        </p:txBody>
      </p:sp>
      <p:cxnSp>
        <p:nvCxnSpPr>
          <p:cNvPr id="39" name="Straight Arrow Connector 38"/>
          <p:cNvCxnSpPr/>
          <p:nvPr/>
        </p:nvCxnSpPr>
        <p:spPr>
          <a:xfrm flipH="1">
            <a:off x="2518611" y="4482219"/>
            <a:ext cx="226" cy="119668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463826" y="3445450"/>
            <a:ext cx="1125484" cy="475263"/>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smtClean="0">
                <a:solidFill>
                  <a:srgbClr val="00B050"/>
                </a:solidFill>
              </a:rPr>
              <a:t>Deposit</a:t>
            </a:r>
            <a:endParaRPr lang="en-GB" dirty="0">
              <a:solidFill>
                <a:srgbClr val="00B050"/>
              </a:solidFill>
            </a:endParaRPr>
          </a:p>
        </p:txBody>
      </p:sp>
      <p:sp>
        <p:nvSpPr>
          <p:cNvPr id="41" name="Content Placeholder 2"/>
          <p:cNvSpPr txBox="1">
            <a:spLocks/>
          </p:cNvSpPr>
          <p:nvPr/>
        </p:nvSpPr>
        <p:spPr>
          <a:xfrm>
            <a:off x="7515092" y="3445450"/>
            <a:ext cx="1525268" cy="60765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200" dirty="0" smtClean="0">
                <a:solidFill>
                  <a:srgbClr val="FF0000"/>
                </a:solidFill>
              </a:rPr>
              <a:t>Deposit withdrawal</a:t>
            </a:r>
            <a:endParaRPr lang="en-GB" sz="2200" dirty="0">
              <a:solidFill>
                <a:srgbClr val="FF0000"/>
              </a:solidFill>
            </a:endParaRPr>
          </a:p>
        </p:txBody>
      </p:sp>
      <p:cxnSp>
        <p:nvCxnSpPr>
          <p:cNvPr id="43" name="Straight Arrow Connector 42"/>
          <p:cNvCxnSpPr/>
          <p:nvPr/>
        </p:nvCxnSpPr>
        <p:spPr>
          <a:xfrm flipH="1">
            <a:off x="9897750" y="4482219"/>
            <a:ext cx="226" cy="119668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009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7" name="think-cell Slide" r:id="rId8" imgW="415" imgH="416" progId="TCLayout.ActiveDocument.1">
                  <p:embed/>
                </p:oleObj>
              </mc:Choice>
              <mc:Fallback>
                <p:oleObj name="think-cell Slide" r:id="rId8" imgW="415" imgH="416" progId="TCLayout.ActiveDocument.1">
                  <p:embed/>
                  <p:pic>
                    <p:nvPicPr>
                      <p:cNvPr id="14" name="Object 13" hidden="1"/>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Rectangle 1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4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838200" y="192507"/>
            <a:ext cx="4248000" cy="396000"/>
          </a:xfrm>
          <a:solidFill>
            <a:schemeClr val="tx1"/>
          </a:solidFill>
          <a:ln>
            <a:noFill/>
          </a:ln>
        </p:spPr>
        <p:txBody>
          <a:bodyPr>
            <a:noAutofit/>
          </a:bodyPr>
          <a:lstStyle/>
          <a:p>
            <a:pPr algn="ctr"/>
            <a:r>
              <a:rPr lang="en-GB" sz="2400" b="1" dirty="0" smtClean="0">
                <a:solidFill>
                  <a:schemeClr val="bg1"/>
                </a:solidFill>
              </a:rPr>
              <a:t>Customer needs</a:t>
            </a:r>
            <a:endParaRPr lang="en-GB" sz="2400" b="1" dirty="0">
              <a:solidFill>
                <a:schemeClr val="bg1"/>
              </a:solidFill>
            </a:endParaRPr>
          </a:p>
        </p:txBody>
      </p:sp>
      <p:sp>
        <p:nvSpPr>
          <p:cNvPr id="9" name="Text Placeholder 5"/>
          <p:cNvSpPr txBox="1">
            <a:spLocks/>
          </p:cNvSpPr>
          <p:nvPr>
            <p:custDataLst>
              <p:tags r:id="rId4"/>
            </p:custDataLst>
          </p:nvPr>
        </p:nvSpPr>
        <p:spPr>
          <a:xfrm>
            <a:off x="838201" y="640009"/>
            <a:ext cx="4536000" cy="3365499"/>
          </a:xfrm>
          <a:prstGeom prst="homePlate">
            <a:avLst>
              <a:gd name="adj" fmla="val 8173"/>
            </a:avLst>
          </a:prstGeom>
          <a:solidFill>
            <a:schemeClr val="bg1"/>
          </a:solidFill>
          <a:ln w="12700">
            <a:solidFill>
              <a:srgbClr val="B4B4B4"/>
            </a:solidFill>
          </a:ln>
        </p:spPr>
        <p:txBody>
          <a:bodyPr wrap="square" lIns="182880" tIns="36000" rIns="274320" bIns="36000" anchor="ct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71450" indent="-171450">
              <a:spcBef>
                <a:spcPts val="600"/>
              </a:spcBef>
              <a:buFont typeface="Arial" panose="020B0604020202020204" pitchFamily="34" charset="0"/>
              <a:buChar char="•"/>
            </a:pPr>
            <a:r>
              <a:rPr lang="en-GB" sz="1600" b="1" dirty="0">
                <a:solidFill>
                  <a:srgbClr val="313131"/>
                </a:solidFill>
              </a:rPr>
              <a:t>Flexibility</a:t>
            </a:r>
            <a:r>
              <a:rPr lang="en-GB" sz="1600" dirty="0">
                <a:solidFill>
                  <a:srgbClr val="313131"/>
                </a:solidFill>
              </a:rPr>
              <a:t> of </a:t>
            </a:r>
            <a:r>
              <a:rPr lang="en-GB" sz="1600" dirty="0" smtClean="0">
                <a:solidFill>
                  <a:srgbClr val="313131"/>
                </a:solidFill>
              </a:rPr>
              <a:t>carriers </a:t>
            </a:r>
            <a:r>
              <a:rPr lang="en-GB" sz="1600" dirty="0">
                <a:solidFill>
                  <a:srgbClr val="313131"/>
                </a:solidFill>
              </a:rPr>
              <a:t>to </a:t>
            </a:r>
            <a:r>
              <a:rPr lang="en-GB" sz="1600" dirty="0" smtClean="0">
                <a:solidFill>
                  <a:srgbClr val="313131"/>
                </a:solidFill>
              </a:rPr>
              <a:t>deliver at specific </a:t>
            </a:r>
            <a:r>
              <a:rPr lang="en-GB" sz="1600" dirty="0">
                <a:solidFill>
                  <a:srgbClr val="313131"/>
                </a:solidFill>
              </a:rPr>
              <a:t>times </a:t>
            </a:r>
            <a:r>
              <a:rPr lang="en-GB" sz="1600" dirty="0" smtClean="0">
                <a:solidFill>
                  <a:srgbClr val="313131"/>
                </a:solidFill>
              </a:rPr>
              <a:t>and to </a:t>
            </a:r>
            <a:r>
              <a:rPr lang="en-GB" sz="1600" dirty="0">
                <a:solidFill>
                  <a:srgbClr val="313131"/>
                </a:solidFill>
              </a:rPr>
              <a:t>specific places </a:t>
            </a:r>
          </a:p>
          <a:p>
            <a:pPr marL="171450" indent="-171450">
              <a:spcBef>
                <a:spcPts val="600"/>
              </a:spcBef>
              <a:buFont typeface="Arial" panose="020B0604020202020204" pitchFamily="34" charset="0"/>
              <a:buChar char="•"/>
            </a:pPr>
            <a:r>
              <a:rPr lang="en-GB" sz="1600" b="1" dirty="0" smtClean="0">
                <a:solidFill>
                  <a:srgbClr val="313131"/>
                </a:solidFill>
              </a:rPr>
              <a:t>ASAP delivery </a:t>
            </a:r>
            <a:r>
              <a:rPr lang="en-GB" sz="1600" dirty="0" smtClean="0">
                <a:solidFill>
                  <a:srgbClr val="313131"/>
                </a:solidFill>
              </a:rPr>
              <a:t>of goods</a:t>
            </a:r>
          </a:p>
          <a:p>
            <a:pPr marL="171450" indent="-171450">
              <a:spcBef>
                <a:spcPts val="600"/>
              </a:spcBef>
              <a:buFont typeface="Arial" panose="020B0604020202020204" pitchFamily="34" charset="0"/>
              <a:buChar char="•"/>
            </a:pPr>
            <a:r>
              <a:rPr lang="en-GB" sz="1600" dirty="0" smtClean="0">
                <a:solidFill>
                  <a:srgbClr val="313131"/>
                </a:solidFill>
              </a:rPr>
              <a:t>Parcel </a:t>
            </a:r>
            <a:r>
              <a:rPr lang="en-GB" sz="1600" b="1" dirty="0">
                <a:solidFill>
                  <a:srgbClr val="313131"/>
                </a:solidFill>
              </a:rPr>
              <a:t>tracking</a:t>
            </a:r>
            <a:r>
              <a:rPr lang="en-GB" sz="1600" dirty="0">
                <a:solidFill>
                  <a:srgbClr val="313131"/>
                </a:solidFill>
              </a:rPr>
              <a:t> and real-time status updates</a:t>
            </a:r>
          </a:p>
          <a:p>
            <a:pPr marL="171450" indent="-171450">
              <a:spcBef>
                <a:spcPts val="600"/>
              </a:spcBef>
              <a:buFont typeface="Arial" panose="020B0604020202020204" pitchFamily="34" charset="0"/>
              <a:buChar char="•"/>
            </a:pPr>
            <a:r>
              <a:rPr lang="en-GB" sz="1600" b="1" dirty="0">
                <a:solidFill>
                  <a:srgbClr val="313131"/>
                </a:solidFill>
              </a:rPr>
              <a:t>Re-route</a:t>
            </a:r>
            <a:r>
              <a:rPr lang="en-GB" sz="1600" dirty="0">
                <a:solidFill>
                  <a:srgbClr val="313131"/>
                </a:solidFill>
              </a:rPr>
              <a:t> </a:t>
            </a:r>
            <a:r>
              <a:rPr lang="en-GB" sz="1600" dirty="0" smtClean="0">
                <a:solidFill>
                  <a:srgbClr val="313131"/>
                </a:solidFill>
              </a:rPr>
              <a:t>parcels </a:t>
            </a:r>
            <a:r>
              <a:rPr lang="en-GB" sz="1600" dirty="0">
                <a:solidFill>
                  <a:srgbClr val="313131"/>
                </a:solidFill>
              </a:rPr>
              <a:t>when temporarily or at short-notice not at </a:t>
            </a:r>
            <a:r>
              <a:rPr lang="en-GB" sz="1600" dirty="0" smtClean="0">
                <a:solidFill>
                  <a:srgbClr val="313131"/>
                </a:solidFill>
              </a:rPr>
              <a:t>home</a:t>
            </a:r>
          </a:p>
          <a:p>
            <a:pPr marL="171450" indent="-171450">
              <a:spcBef>
                <a:spcPts val="600"/>
              </a:spcBef>
              <a:buFont typeface="Arial" panose="020B0604020202020204" pitchFamily="34" charset="0"/>
              <a:buChar char="•"/>
            </a:pPr>
            <a:r>
              <a:rPr lang="en-GB" sz="1600" dirty="0" smtClean="0">
                <a:solidFill>
                  <a:srgbClr val="313131"/>
                </a:solidFill>
              </a:rPr>
              <a:t>Receive packages </a:t>
            </a:r>
            <a:r>
              <a:rPr lang="en-GB" sz="1600" b="1" dirty="0" smtClean="0">
                <a:solidFill>
                  <a:srgbClr val="313131"/>
                </a:solidFill>
              </a:rPr>
              <a:t>outside </a:t>
            </a:r>
            <a:r>
              <a:rPr lang="en-GB" sz="1600" dirty="0" smtClean="0">
                <a:solidFill>
                  <a:srgbClr val="313131"/>
                </a:solidFill>
              </a:rPr>
              <a:t>of standard </a:t>
            </a:r>
            <a:r>
              <a:rPr lang="en-GB" sz="1600" b="1" dirty="0" smtClean="0">
                <a:solidFill>
                  <a:srgbClr val="313131"/>
                </a:solidFill>
              </a:rPr>
              <a:t>business hours</a:t>
            </a:r>
          </a:p>
          <a:p>
            <a:pPr marL="171450" indent="-171450">
              <a:spcBef>
                <a:spcPts val="600"/>
              </a:spcBef>
              <a:buFont typeface="Arial" panose="020B0604020202020204" pitchFamily="34" charset="0"/>
              <a:buChar char="•"/>
            </a:pPr>
            <a:r>
              <a:rPr lang="en-GB" sz="1600" dirty="0" smtClean="0">
                <a:solidFill>
                  <a:srgbClr val="313131"/>
                </a:solidFill>
              </a:rPr>
              <a:t>Reduce </a:t>
            </a:r>
            <a:r>
              <a:rPr lang="en-GB" sz="1600" b="1" dirty="0" smtClean="0">
                <a:solidFill>
                  <a:srgbClr val="313131"/>
                </a:solidFill>
              </a:rPr>
              <a:t>number of cars / trucks </a:t>
            </a:r>
            <a:r>
              <a:rPr lang="en-GB" sz="1600" dirty="0" smtClean="0">
                <a:solidFill>
                  <a:srgbClr val="313131"/>
                </a:solidFill>
              </a:rPr>
              <a:t>in cities</a:t>
            </a:r>
          </a:p>
          <a:p>
            <a:pPr marL="171450" indent="-171450">
              <a:spcBef>
                <a:spcPts val="600"/>
              </a:spcBef>
              <a:buFont typeface="Arial" panose="020B0604020202020204" pitchFamily="34" charset="0"/>
              <a:buChar char="•"/>
            </a:pPr>
            <a:r>
              <a:rPr lang="en-GB" sz="1600" b="1" dirty="0" smtClean="0">
                <a:solidFill>
                  <a:srgbClr val="313131"/>
                </a:solidFill>
              </a:rPr>
              <a:t>Eco-friendly</a:t>
            </a:r>
            <a:endParaRPr lang="en-GB" sz="1600" b="1" dirty="0">
              <a:solidFill>
                <a:srgbClr val="313131"/>
              </a:solidFill>
            </a:endParaRPr>
          </a:p>
        </p:txBody>
      </p:sp>
      <p:grpSp>
        <p:nvGrpSpPr>
          <p:cNvPr id="5" name="Group 4"/>
          <p:cNvGrpSpPr/>
          <p:nvPr/>
        </p:nvGrpSpPr>
        <p:grpSpPr>
          <a:xfrm>
            <a:off x="6817799" y="192507"/>
            <a:ext cx="4536000" cy="3813001"/>
            <a:chOff x="6817799" y="192507"/>
            <a:chExt cx="4536000" cy="3813001"/>
          </a:xfrm>
        </p:grpSpPr>
        <p:sp>
          <p:nvSpPr>
            <p:cNvPr id="10" name="Text Placeholder 5"/>
            <p:cNvSpPr txBox="1">
              <a:spLocks/>
            </p:cNvSpPr>
            <p:nvPr/>
          </p:nvSpPr>
          <p:spPr>
            <a:xfrm flipH="1">
              <a:off x="6817799" y="640009"/>
              <a:ext cx="4536000" cy="3365499"/>
            </a:xfrm>
            <a:prstGeom prst="homePlate">
              <a:avLst>
                <a:gd name="adj" fmla="val 8173"/>
              </a:avLst>
            </a:prstGeom>
            <a:solidFill>
              <a:schemeClr val="bg1"/>
            </a:solidFill>
            <a:ln w="12700">
              <a:solidFill>
                <a:srgbClr val="B4B4B4"/>
              </a:solidFill>
            </a:ln>
          </p:spPr>
          <p:txBody>
            <a:bodyPr wrap="square" lIns="274320" tIns="36000" rIns="274320" bIns="36000" anchor="ct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71450" indent="-171450">
                <a:spcBef>
                  <a:spcPts val="600"/>
                </a:spcBef>
                <a:buFont typeface="Arial" panose="020B0604020202020204" pitchFamily="34" charset="0"/>
                <a:buChar char="•"/>
              </a:pPr>
              <a:r>
                <a:rPr lang="en-GB" sz="1600" b="1" dirty="0" smtClean="0">
                  <a:solidFill>
                    <a:srgbClr val="313131"/>
                  </a:solidFill>
                </a:rPr>
                <a:t>High costs </a:t>
              </a:r>
              <a:r>
                <a:rPr lang="en-GB" sz="1600" dirty="0" smtClean="0">
                  <a:solidFill>
                    <a:srgbClr val="313131"/>
                  </a:solidFill>
                </a:rPr>
                <a:t>and legal requirement to deliver to all locations within Switzerland</a:t>
              </a:r>
            </a:p>
            <a:p>
              <a:pPr marL="171450" indent="-171450">
                <a:spcBef>
                  <a:spcPts val="600"/>
                </a:spcBef>
                <a:buFont typeface="Arial" panose="020B0604020202020204" pitchFamily="34" charset="0"/>
                <a:buChar char="•"/>
              </a:pPr>
              <a:r>
                <a:rPr lang="en-GB" sz="1600" b="1" dirty="0">
                  <a:solidFill>
                    <a:srgbClr val="313131"/>
                  </a:solidFill>
                </a:rPr>
                <a:t>I</a:t>
              </a:r>
              <a:r>
                <a:rPr lang="en-GB" sz="1600" b="1" dirty="0" smtClean="0">
                  <a:solidFill>
                    <a:srgbClr val="313131"/>
                  </a:solidFill>
                </a:rPr>
                <a:t>ncreasing parcel volumes</a:t>
              </a:r>
              <a:r>
                <a:rPr lang="en-GB" sz="1600" dirty="0" smtClean="0">
                  <a:solidFill>
                    <a:srgbClr val="313131"/>
                  </a:solidFill>
                </a:rPr>
                <a:t>: current infrastructure can only handle demands until 2020</a:t>
              </a:r>
            </a:p>
            <a:p>
              <a:pPr marL="171450" indent="-171450">
                <a:spcBef>
                  <a:spcPts val="600"/>
                </a:spcBef>
                <a:buFont typeface="Arial" panose="020B0604020202020204" pitchFamily="34" charset="0"/>
                <a:buChar char="•"/>
              </a:pPr>
              <a:r>
                <a:rPr lang="en-GB" sz="1600" dirty="0" smtClean="0">
                  <a:solidFill>
                    <a:srgbClr val="313131"/>
                  </a:solidFill>
                </a:rPr>
                <a:t>Additional </a:t>
              </a:r>
              <a:r>
                <a:rPr lang="en-GB" sz="1600" b="1" dirty="0" smtClean="0">
                  <a:solidFill>
                    <a:srgbClr val="313131"/>
                  </a:solidFill>
                </a:rPr>
                <a:t>resources</a:t>
              </a:r>
              <a:r>
                <a:rPr lang="en-GB" sz="1600" dirty="0" smtClean="0">
                  <a:solidFill>
                    <a:srgbClr val="313131"/>
                  </a:solidFill>
                </a:rPr>
                <a:t> (up to 30%) are required during peak-times</a:t>
              </a:r>
            </a:p>
            <a:p>
              <a:pPr marL="171450" indent="-171450">
                <a:spcBef>
                  <a:spcPts val="600"/>
                </a:spcBef>
                <a:buFont typeface="Arial" panose="020B0604020202020204" pitchFamily="34" charset="0"/>
                <a:buChar char="•"/>
              </a:pPr>
              <a:r>
                <a:rPr lang="en-GB" sz="1600" dirty="0" smtClean="0">
                  <a:solidFill>
                    <a:srgbClr val="313131"/>
                  </a:solidFill>
                </a:rPr>
                <a:t>All parcels </a:t>
              </a:r>
              <a:r>
                <a:rPr lang="en-GB" sz="1600" b="1" dirty="0" smtClean="0">
                  <a:solidFill>
                    <a:srgbClr val="313131"/>
                  </a:solidFill>
                </a:rPr>
                <a:t>move</a:t>
              </a:r>
              <a:r>
                <a:rPr lang="en-GB" sz="1600" dirty="0" smtClean="0">
                  <a:solidFill>
                    <a:srgbClr val="313131"/>
                  </a:solidFill>
                </a:rPr>
                <a:t> through the packaging and delivery centres </a:t>
              </a:r>
              <a:r>
                <a:rPr lang="en-GB" sz="1600" b="1" dirty="0" smtClean="0">
                  <a:solidFill>
                    <a:srgbClr val="313131"/>
                  </a:solidFill>
                </a:rPr>
                <a:t>across the country </a:t>
              </a:r>
              <a:r>
                <a:rPr lang="en-GB" sz="1600" dirty="0" smtClean="0">
                  <a:solidFill>
                    <a:srgbClr val="313131"/>
                  </a:solidFill>
                </a:rPr>
                <a:t>even if it needs to be delivered back to the same city</a:t>
              </a:r>
            </a:p>
            <a:p>
              <a:pPr marL="171450" indent="-171450">
                <a:spcBef>
                  <a:spcPts val="600"/>
                </a:spcBef>
                <a:buFont typeface="Arial" panose="020B0604020202020204" pitchFamily="34" charset="0"/>
                <a:buChar char="•"/>
              </a:pPr>
              <a:r>
                <a:rPr lang="en-GB" sz="1600" dirty="0">
                  <a:solidFill>
                    <a:srgbClr val="313131"/>
                  </a:solidFill>
                </a:rPr>
                <a:t>Each and every parcel is forced through the </a:t>
              </a:r>
              <a:r>
                <a:rPr lang="en-GB" sz="1600" b="1" dirty="0">
                  <a:solidFill>
                    <a:srgbClr val="313131"/>
                  </a:solidFill>
                </a:rPr>
                <a:t>same </a:t>
              </a:r>
              <a:r>
                <a:rPr lang="en-GB" sz="1600" b="1" dirty="0" smtClean="0">
                  <a:solidFill>
                    <a:srgbClr val="313131"/>
                  </a:solidFill>
                </a:rPr>
                <a:t>process </a:t>
              </a:r>
              <a:r>
                <a:rPr lang="en-GB" sz="1600" dirty="0" smtClean="0">
                  <a:solidFill>
                    <a:srgbClr val="313131"/>
                  </a:solidFill>
                </a:rPr>
                <a:t>disregarding customer needs</a:t>
              </a:r>
              <a:endParaRPr lang="en-GB" sz="1600" dirty="0">
                <a:solidFill>
                  <a:srgbClr val="313131"/>
                </a:solidFill>
              </a:endParaRPr>
            </a:p>
          </p:txBody>
        </p:sp>
        <p:sp>
          <p:nvSpPr>
            <p:cNvPr id="15" name="Title 1"/>
            <p:cNvSpPr txBox="1">
              <a:spLocks/>
            </p:cNvSpPr>
            <p:nvPr/>
          </p:nvSpPr>
          <p:spPr>
            <a:xfrm>
              <a:off x="7103533" y="192507"/>
              <a:ext cx="4248000" cy="396000"/>
            </a:xfrm>
            <a:prstGeom prst="rect">
              <a:avLst/>
            </a:prstGeom>
            <a:solidFill>
              <a:schemeClr val="tx1"/>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smtClean="0">
                  <a:solidFill>
                    <a:schemeClr val="bg1"/>
                  </a:solidFill>
                </a:rPr>
                <a:t>Carrier / Post issues</a:t>
              </a:r>
              <a:endParaRPr lang="en-GB" sz="2400" b="1" dirty="0">
                <a:solidFill>
                  <a:schemeClr val="bg1"/>
                </a:solidFill>
              </a:endParaRPr>
            </a:p>
          </p:txBody>
        </p:sp>
      </p:grpSp>
      <p:sp>
        <p:nvSpPr>
          <p:cNvPr id="23" name="Rectangle 22"/>
          <p:cNvSpPr/>
          <p:nvPr/>
        </p:nvSpPr>
        <p:spPr>
          <a:xfrm>
            <a:off x="838200" y="4636175"/>
            <a:ext cx="10515600" cy="204177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2000" rIns="108000" rtlCol="0" anchor="ctr"/>
          <a:lstStyle/>
          <a:p>
            <a:pPr algn="ctr">
              <a:spcBef>
                <a:spcPts val="600"/>
              </a:spcBef>
            </a:pPr>
            <a:r>
              <a:rPr lang="en-GB" b="1" dirty="0" smtClean="0"/>
              <a:t>Value Proposition</a:t>
            </a:r>
          </a:p>
          <a:p>
            <a:pPr>
              <a:spcBef>
                <a:spcPts val="600"/>
              </a:spcBef>
            </a:pPr>
            <a:r>
              <a:rPr lang="en-GB" dirty="0" smtClean="0"/>
              <a:t>We deliver packages  within 30 km on the same day at no additional costs through our </a:t>
            </a:r>
            <a:r>
              <a:rPr lang="en-GB" dirty="0" err="1" smtClean="0"/>
              <a:t>padelee</a:t>
            </a:r>
            <a:r>
              <a:rPr lang="en-GB" dirty="0" smtClean="0"/>
              <a:t> network</a:t>
            </a:r>
          </a:p>
          <a:p>
            <a:pPr>
              <a:spcBef>
                <a:spcPts val="600"/>
              </a:spcBef>
            </a:pPr>
            <a:r>
              <a:rPr lang="en-GB" dirty="0" smtClean="0"/>
              <a:t>Increasing customer satisfaction is our priority (speed, usability, flexibility)</a:t>
            </a:r>
          </a:p>
          <a:p>
            <a:pPr>
              <a:spcBef>
                <a:spcPts val="600"/>
              </a:spcBef>
            </a:pPr>
            <a:r>
              <a:rPr lang="en-GB" dirty="0" smtClean="0"/>
              <a:t>Traditional carriers save ~37% of costs and profits will increase by 10% (see Business Case in Readme)</a:t>
            </a:r>
          </a:p>
          <a:p>
            <a:pPr>
              <a:spcBef>
                <a:spcPts val="600"/>
              </a:spcBef>
            </a:pPr>
            <a:r>
              <a:rPr lang="en-GB" dirty="0" smtClean="0"/>
              <a:t>We earn your TRUST by applying state-of-the art technologies and smart functionalities</a:t>
            </a:r>
            <a:endParaRPr lang="en-GB" dirty="0" smtClean="0"/>
          </a:p>
        </p:txBody>
      </p:sp>
      <p:grpSp>
        <p:nvGrpSpPr>
          <p:cNvPr id="20" name="Group 19"/>
          <p:cNvGrpSpPr/>
          <p:nvPr/>
        </p:nvGrpSpPr>
        <p:grpSpPr>
          <a:xfrm rot="5400000">
            <a:off x="5828111" y="3449208"/>
            <a:ext cx="535779" cy="1552127"/>
            <a:chOff x="2392362" y="2609093"/>
            <a:chExt cx="1512168" cy="3092012"/>
          </a:xfrm>
        </p:grpSpPr>
        <p:sp>
          <p:nvSpPr>
            <p:cNvPr id="21" name="Diagonal Stripe 20"/>
            <p:cNvSpPr/>
            <p:nvPr/>
          </p:nvSpPr>
          <p:spPr>
            <a:xfrm>
              <a:off x="2392362" y="4188937"/>
              <a:ext cx="1512168" cy="1512168"/>
            </a:xfrm>
            <a:prstGeom prst="diagStripe">
              <a:avLst/>
            </a:prstGeom>
            <a:solidFill>
              <a:schemeClr val="bg2">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smtClean="0">
                <a:solidFill>
                  <a:schemeClr val="tx2"/>
                </a:solidFill>
              </a:endParaRPr>
            </a:p>
          </p:txBody>
        </p:sp>
        <p:sp>
          <p:nvSpPr>
            <p:cNvPr id="22" name="Diagonal Stripe 21"/>
            <p:cNvSpPr/>
            <p:nvPr/>
          </p:nvSpPr>
          <p:spPr>
            <a:xfrm flipV="1">
              <a:off x="2392362" y="2609093"/>
              <a:ext cx="1512168" cy="1512168"/>
            </a:xfrm>
            <a:prstGeom prst="diagStripe">
              <a:avLst/>
            </a:prstGeom>
            <a:solidFill>
              <a:schemeClr val="bg2">
                <a:lumMod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smtClean="0">
                <a:solidFill>
                  <a:schemeClr val="tx2"/>
                </a:solidFill>
              </a:endParaRPr>
            </a:p>
          </p:txBody>
        </p:sp>
      </p:grpSp>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1936" t="50837" r="19488" b="26812"/>
          <a:stretch/>
        </p:blipFill>
        <p:spPr>
          <a:xfrm>
            <a:off x="5208467" y="3312454"/>
            <a:ext cx="1775067" cy="501916"/>
          </a:xfrm>
          <a:prstGeom prst="rect">
            <a:avLst/>
          </a:prstGeom>
        </p:spPr>
      </p:pic>
      <p:sp>
        <p:nvSpPr>
          <p:cNvPr id="11" name="Oval 10"/>
          <p:cNvSpPr>
            <a:spLocks noChangeArrowheads="1"/>
          </p:cNvSpPr>
          <p:nvPr>
            <p:custDataLst>
              <p:tags r:id="rId5"/>
            </p:custDataLst>
          </p:nvPr>
        </p:nvSpPr>
        <p:spPr bwMode="auto">
          <a:xfrm>
            <a:off x="5211645" y="1470565"/>
            <a:ext cx="1702433" cy="1704387"/>
          </a:xfrm>
          <a:prstGeom prst="ellipse">
            <a:avLst/>
          </a:prstGeom>
          <a:solidFill>
            <a:schemeClr val="bg1"/>
          </a:solidFill>
          <a:ln w="6350" algn="ctr">
            <a:solidFill>
              <a:schemeClr val="tx1"/>
            </a:solidFill>
            <a:round/>
            <a:headEnd/>
            <a:tailEnd/>
          </a:ln>
        </p:spPr>
        <p:txBody>
          <a:bodyPr lIns="36000" tIns="36000" rIns="36000" bIns="36000" anchor="ctr"/>
          <a:lstStyle/>
          <a:p>
            <a:pPr algn="ctr">
              <a:defRPr/>
            </a:pPr>
            <a:endParaRPr lang="en-US" dirty="0">
              <a:solidFill>
                <a:schemeClr val="bg1"/>
              </a:solidFill>
              <a:ea typeface="ＭＳ Ｐゴシック" pitchFamily="50" charset="-128"/>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54444" y="1682583"/>
            <a:ext cx="1416835" cy="1280350"/>
          </a:xfrm>
          <a:prstGeom prst="rect">
            <a:avLst/>
          </a:prstGeom>
        </p:spPr>
      </p:pic>
      <p:sp>
        <p:nvSpPr>
          <p:cNvPr id="17" name="Freeform 17"/>
          <p:cNvSpPr>
            <a:spLocks noEditPoints="1"/>
          </p:cNvSpPr>
          <p:nvPr/>
        </p:nvSpPr>
        <p:spPr bwMode="auto">
          <a:xfrm>
            <a:off x="1016755" y="5182816"/>
            <a:ext cx="266883" cy="267520"/>
          </a:xfrm>
          <a:custGeom>
            <a:avLst/>
            <a:gdLst>
              <a:gd name="T0" fmla="*/ 826 w 838"/>
              <a:gd name="T1" fmla="*/ 12 h 840"/>
              <a:gd name="T2" fmla="*/ 826 w 838"/>
              <a:gd name="T3" fmla="*/ 12 h 840"/>
              <a:gd name="T4" fmla="*/ 816 w 838"/>
              <a:gd name="T5" fmla="*/ 4 h 840"/>
              <a:gd name="T6" fmla="*/ 804 w 838"/>
              <a:gd name="T7" fmla="*/ 0 h 840"/>
              <a:gd name="T8" fmla="*/ 792 w 838"/>
              <a:gd name="T9" fmla="*/ 0 h 840"/>
              <a:gd name="T10" fmla="*/ 776 w 838"/>
              <a:gd name="T11" fmla="*/ 6 h 840"/>
              <a:gd name="T12" fmla="*/ 758 w 838"/>
              <a:gd name="T13" fmla="*/ 14 h 840"/>
              <a:gd name="T14" fmla="*/ 736 w 838"/>
              <a:gd name="T15" fmla="*/ 24 h 840"/>
              <a:gd name="T16" fmla="*/ 678 w 838"/>
              <a:gd name="T17" fmla="*/ 54 h 840"/>
              <a:gd name="T18" fmla="*/ 678 w 838"/>
              <a:gd name="T19" fmla="*/ 54 h 840"/>
              <a:gd name="T20" fmla="*/ 578 w 838"/>
              <a:gd name="T21" fmla="*/ 104 h 840"/>
              <a:gd name="T22" fmla="*/ 468 w 838"/>
              <a:gd name="T23" fmla="*/ 162 h 840"/>
              <a:gd name="T24" fmla="*/ 246 w 838"/>
              <a:gd name="T25" fmla="*/ 280 h 840"/>
              <a:gd name="T26" fmla="*/ 70 w 838"/>
              <a:gd name="T27" fmla="*/ 376 h 840"/>
              <a:gd name="T28" fmla="*/ 0 w 838"/>
              <a:gd name="T29" fmla="*/ 416 h 840"/>
              <a:gd name="T30" fmla="*/ 370 w 838"/>
              <a:gd name="T31" fmla="*/ 468 h 840"/>
              <a:gd name="T32" fmla="*/ 424 w 838"/>
              <a:gd name="T33" fmla="*/ 840 h 840"/>
              <a:gd name="T34" fmla="*/ 424 w 838"/>
              <a:gd name="T35" fmla="*/ 840 h 840"/>
              <a:gd name="T36" fmla="*/ 462 w 838"/>
              <a:gd name="T37" fmla="*/ 768 h 840"/>
              <a:gd name="T38" fmla="*/ 558 w 838"/>
              <a:gd name="T39" fmla="*/ 592 h 840"/>
              <a:gd name="T40" fmla="*/ 678 w 838"/>
              <a:gd name="T41" fmla="*/ 370 h 840"/>
              <a:gd name="T42" fmla="*/ 734 w 838"/>
              <a:gd name="T43" fmla="*/ 260 h 840"/>
              <a:gd name="T44" fmla="*/ 784 w 838"/>
              <a:gd name="T45" fmla="*/ 160 h 840"/>
              <a:gd name="T46" fmla="*/ 784 w 838"/>
              <a:gd name="T47" fmla="*/ 160 h 840"/>
              <a:gd name="T48" fmla="*/ 814 w 838"/>
              <a:gd name="T49" fmla="*/ 102 h 840"/>
              <a:gd name="T50" fmla="*/ 824 w 838"/>
              <a:gd name="T51" fmla="*/ 80 h 840"/>
              <a:gd name="T52" fmla="*/ 832 w 838"/>
              <a:gd name="T53" fmla="*/ 62 h 840"/>
              <a:gd name="T54" fmla="*/ 838 w 838"/>
              <a:gd name="T55" fmla="*/ 46 h 840"/>
              <a:gd name="T56" fmla="*/ 838 w 838"/>
              <a:gd name="T57" fmla="*/ 34 h 840"/>
              <a:gd name="T58" fmla="*/ 836 w 838"/>
              <a:gd name="T59" fmla="*/ 22 h 840"/>
              <a:gd name="T60" fmla="*/ 826 w 838"/>
              <a:gd name="T61" fmla="*/ 12 h 840"/>
              <a:gd name="T62" fmla="*/ 826 w 838"/>
              <a:gd name="T63" fmla="*/ 12 h 840"/>
              <a:gd name="T64" fmla="*/ 738 w 838"/>
              <a:gd name="T65" fmla="*/ 106 h 840"/>
              <a:gd name="T66" fmla="*/ 468 w 838"/>
              <a:gd name="T67" fmla="*/ 608 h 840"/>
              <a:gd name="T68" fmla="*/ 442 w 838"/>
              <a:gd name="T69" fmla="*/ 380 h 840"/>
              <a:gd name="T70" fmla="*/ 738 w 838"/>
              <a:gd name="T71" fmla="*/ 10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8" h="840">
                <a:moveTo>
                  <a:pt x="826" y="12"/>
                </a:moveTo>
                <a:lnTo>
                  <a:pt x="826" y="12"/>
                </a:lnTo>
                <a:lnTo>
                  <a:pt x="816" y="4"/>
                </a:lnTo>
                <a:lnTo>
                  <a:pt x="804" y="0"/>
                </a:lnTo>
                <a:lnTo>
                  <a:pt x="792" y="0"/>
                </a:lnTo>
                <a:lnTo>
                  <a:pt x="776" y="6"/>
                </a:lnTo>
                <a:lnTo>
                  <a:pt x="758" y="14"/>
                </a:lnTo>
                <a:lnTo>
                  <a:pt x="736" y="24"/>
                </a:lnTo>
                <a:lnTo>
                  <a:pt x="678" y="54"/>
                </a:lnTo>
                <a:lnTo>
                  <a:pt x="678" y="54"/>
                </a:lnTo>
                <a:lnTo>
                  <a:pt x="578" y="104"/>
                </a:lnTo>
                <a:lnTo>
                  <a:pt x="468" y="162"/>
                </a:lnTo>
                <a:lnTo>
                  <a:pt x="246" y="280"/>
                </a:lnTo>
                <a:lnTo>
                  <a:pt x="70" y="376"/>
                </a:lnTo>
                <a:lnTo>
                  <a:pt x="0" y="416"/>
                </a:lnTo>
                <a:lnTo>
                  <a:pt x="370" y="468"/>
                </a:lnTo>
                <a:lnTo>
                  <a:pt x="424" y="840"/>
                </a:lnTo>
                <a:lnTo>
                  <a:pt x="424" y="840"/>
                </a:lnTo>
                <a:lnTo>
                  <a:pt x="462" y="768"/>
                </a:lnTo>
                <a:lnTo>
                  <a:pt x="558" y="592"/>
                </a:lnTo>
                <a:lnTo>
                  <a:pt x="678" y="370"/>
                </a:lnTo>
                <a:lnTo>
                  <a:pt x="734" y="260"/>
                </a:lnTo>
                <a:lnTo>
                  <a:pt x="784" y="160"/>
                </a:lnTo>
                <a:lnTo>
                  <a:pt x="784" y="160"/>
                </a:lnTo>
                <a:lnTo>
                  <a:pt x="814" y="102"/>
                </a:lnTo>
                <a:lnTo>
                  <a:pt x="824" y="80"/>
                </a:lnTo>
                <a:lnTo>
                  <a:pt x="832" y="62"/>
                </a:lnTo>
                <a:lnTo>
                  <a:pt x="838" y="46"/>
                </a:lnTo>
                <a:lnTo>
                  <a:pt x="838" y="34"/>
                </a:lnTo>
                <a:lnTo>
                  <a:pt x="836" y="22"/>
                </a:lnTo>
                <a:lnTo>
                  <a:pt x="826" y="12"/>
                </a:lnTo>
                <a:lnTo>
                  <a:pt x="826" y="12"/>
                </a:lnTo>
                <a:close/>
                <a:moveTo>
                  <a:pt x="738" y="106"/>
                </a:moveTo>
                <a:lnTo>
                  <a:pt x="468" y="608"/>
                </a:lnTo>
                <a:lnTo>
                  <a:pt x="442" y="380"/>
                </a:lnTo>
                <a:lnTo>
                  <a:pt x="738" y="1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noEditPoints="1"/>
          </p:cNvSpPr>
          <p:nvPr/>
        </p:nvSpPr>
        <p:spPr bwMode="auto">
          <a:xfrm>
            <a:off x="1047493" y="5968568"/>
            <a:ext cx="205406" cy="174594"/>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22"/>
          <p:cNvSpPr>
            <a:spLocks noEditPoints="1"/>
          </p:cNvSpPr>
          <p:nvPr/>
        </p:nvSpPr>
        <p:spPr bwMode="auto">
          <a:xfrm>
            <a:off x="1050639" y="5597607"/>
            <a:ext cx="199114" cy="223690"/>
          </a:xfrm>
          <a:custGeom>
            <a:avLst/>
            <a:gdLst>
              <a:gd name="T0" fmla="*/ 289 w 397"/>
              <a:gd name="T1" fmla="*/ 155 h 446"/>
              <a:gd name="T2" fmla="*/ 312 w 397"/>
              <a:gd name="T3" fmla="*/ 122 h 446"/>
              <a:gd name="T4" fmla="*/ 331 w 397"/>
              <a:gd name="T5" fmla="*/ 89 h 446"/>
              <a:gd name="T6" fmla="*/ 340 w 397"/>
              <a:gd name="T7" fmla="*/ 53 h 446"/>
              <a:gd name="T8" fmla="*/ 337 w 397"/>
              <a:gd name="T9" fmla="*/ 27 h 446"/>
              <a:gd name="T10" fmla="*/ 329 w 397"/>
              <a:gd name="T11" fmla="*/ 8 h 446"/>
              <a:gd name="T12" fmla="*/ 320 w 397"/>
              <a:gd name="T13" fmla="*/ 0 h 446"/>
              <a:gd name="T14" fmla="*/ 309 w 397"/>
              <a:gd name="T15" fmla="*/ 7 h 446"/>
              <a:gd name="T16" fmla="*/ 269 w 397"/>
              <a:gd name="T17" fmla="*/ 58 h 446"/>
              <a:gd name="T18" fmla="*/ 231 w 397"/>
              <a:gd name="T19" fmla="*/ 98 h 446"/>
              <a:gd name="T20" fmla="*/ 209 w 397"/>
              <a:gd name="T21" fmla="*/ 116 h 446"/>
              <a:gd name="T22" fmla="*/ 142 w 397"/>
              <a:gd name="T23" fmla="*/ 162 h 446"/>
              <a:gd name="T24" fmla="*/ 107 w 397"/>
              <a:gd name="T25" fmla="*/ 195 h 446"/>
              <a:gd name="T26" fmla="*/ 99 w 397"/>
              <a:gd name="T27" fmla="*/ 212 h 446"/>
              <a:gd name="T28" fmla="*/ 100 w 397"/>
              <a:gd name="T29" fmla="*/ 384 h 446"/>
              <a:gd name="T30" fmla="*/ 111 w 397"/>
              <a:gd name="T31" fmla="*/ 399 h 446"/>
              <a:gd name="T32" fmla="*/ 143 w 397"/>
              <a:gd name="T33" fmla="*/ 415 h 446"/>
              <a:gd name="T34" fmla="*/ 188 w 397"/>
              <a:gd name="T35" fmla="*/ 430 h 446"/>
              <a:gd name="T36" fmla="*/ 259 w 397"/>
              <a:gd name="T37" fmla="*/ 443 h 446"/>
              <a:gd name="T38" fmla="*/ 313 w 397"/>
              <a:gd name="T39" fmla="*/ 446 h 446"/>
              <a:gd name="T40" fmla="*/ 320 w 397"/>
              <a:gd name="T41" fmla="*/ 444 h 446"/>
              <a:gd name="T42" fmla="*/ 334 w 397"/>
              <a:gd name="T43" fmla="*/ 427 h 446"/>
              <a:gd name="T44" fmla="*/ 355 w 397"/>
              <a:gd name="T45" fmla="*/ 377 h 446"/>
              <a:gd name="T46" fmla="*/ 389 w 397"/>
              <a:gd name="T47" fmla="*/ 253 h 446"/>
              <a:gd name="T48" fmla="*/ 397 w 397"/>
              <a:gd name="T49" fmla="*/ 200 h 446"/>
              <a:gd name="T50" fmla="*/ 396 w 397"/>
              <a:gd name="T51" fmla="*/ 194 h 446"/>
              <a:gd name="T52" fmla="*/ 380 w 397"/>
              <a:gd name="T53" fmla="*/ 180 h 446"/>
              <a:gd name="T54" fmla="*/ 344 w 397"/>
              <a:gd name="T55" fmla="*/ 170 h 446"/>
              <a:gd name="T56" fmla="*/ 291 w 397"/>
              <a:gd name="T57" fmla="*/ 159 h 446"/>
              <a:gd name="T58" fmla="*/ 75 w 397"/>
              <a:gd name="T59" fmla="*/ 160 h 446"/>
              <a:gd name="T60" fmla="*/ 56 w 397"/>
              <a:gd name="T61" fmla="*/ 162 h 446"/>
              <a:gd name="T62" fmla="*/ 31 w 397"/>
              <a:gd name="T63" fmla="*/ 174 h 446"/>
              <a:gd name="T64" fmla="*/ 14 w 397"/>
              <a:gd name="T65" fmla="*/ 190 h 446"/>
              <a:gd name="T66" fmla="*/ 2 w 397"/>
              <a:gd name="T67" fmla="*/ 215 h 446"/>
              <a:gd name="T68" fmla="*/ 0 w 397"/>
              <a:gd name="T69" fmla="*/ 358 h 446"/>
              <a:gd name="T70" fmla="*/ 2 w 397"/>
              <a:gd name="T71" fmla="*/ 380 h 446"/>
              <a:gd name="T72" fmla="*/ 14 w 397"/>
              <a:gd name="T73" fmla="*/ 405 h 446"/>
              <a:gd name="T74" fmla="*/ 31 w 397"/>
              <a:gd name="T75" fmla="*/ 421 h 446"/>
              <a:gd name="T76" fmla="*/ 56 w 397"/>
              <a:gd name="T77" fmla="*/ 431 h 446"/>
              <a:gd name="T78" fmla="*/ 75 w 397"/>
              <a:gd name="T79" fmla="*/ 433 h 446"/>
              <a:gd name="T80" fmla="*/ 78 w 397"/>
              <a:gd name="T81" fmla="*/ 430 h 446"/>
              <a:gd name="T82" fmla="*/ 56 w 397"/>
              <a:gd name="T83" fmla="*/ 403 h 446"/>
              <a:gd name="T84" fmla="*/ 50 w 397"/>
              <a:gd name="T85" fmla="*/ 384 h 446"/>
              <a:gd name="T86" fmla="*/ 50 w 397"/>
              <a:gd name="T87" fmla="*/ 218 h 446"/>
              <a:gd name="T88" fmla="*/ 53 w 397"/>
              <a:gd name="T89" fmla="*/ 197 h 446"/>
              <a:gd name="T90" fmla="*/ 68 w 397"/>
              <a:gd name="T91" fmla="*/ 173 h 446"/>
              <a:gd name="T92" fmla="*/ 78 w 397"/>
              <a:gd name="T93" fmla="*/ 16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7" h="446">
                <a:moveTo>
                  <a:pt x="289" y="157"/>
                </a:moveTo>
                <a:lnTo>
                  <a:pt x="289" y="157"/>
                </a:lnTo>
                <a:lnTo>
                  <a:pt x="289" y="155"/>
                </a:lnTo>
                <a:lnTo>
                  <a:pt x="292" y="151"/>
                </a:lnTo>
                <a:lnTo>
                  <a:pt x="300" y="139"/>
                </a:lnTo>
                <a:lnTo>
                  <a:pt x="312" y="122"/>
                </a:lnTo>
                <a:lnTo>
                  <a:pt x="318" y="112"/>
                </a:lnTo>
                <a:lnTo>
                  <a:pt x="324" y="101"/>
                </a:lnTo>
                <a:lnTo>
                  <a:pt x="331" y="89"/>
                </a:lnTo>
                <a:lnTo>
                  <a:pt x="335" y="78"/>
                </a:lnTo>
                <a:lnTo>
                  <a:pt x="339" y="65"/>
                </a:lnTo>
                <a:lnTo>
                  <a:pt x="340" y="53"/>
                </a:lnTo>
                <a:lnTo>
                  <a:pt x="340" y="39"/>
                </a:lnTo>
                <a:lnTo>
                  <a:pt x="339" y="33"/>
                </a:lnTo>
                <a:lnTo>
                  <a:pt x="337" y="27"/>
                </a:lnTo>
                <a:lnTo>
                  <a:pt x="335" y="20"/>
                </a:lnTo>
                <a:lnTo>
                  <a:pt x="332" y="14"/>
                </a:lnTo>
                <a:lnTo>
                  <a:pt x="329" y="8"/>
                </a:lnTo>
                <a:lnTo>
                  <a:pt x="323" y="2"/>
                </a:lnTo>
                <a:lnTo>
                  <a:pt x="323" y="2"/>
                </a:lnTo>
                <a:lnTo>
                  <a:pt x="320" y="0"/>
                </a:lnTo>
                <a:lnTo>
                  <a:pt x="317" y="1"/>
                </a:lnTo>
                <a:lnTo>
                  <a:pt x="313" y="3"/>
                </a:lnTo>
                <a:lnTo>
                  <a:pt x="309" y="7"/>
                </a:lnTo>
                <a:lnTo>
                  <a:pt x="298" y="20"/>
                </a:lnTo>
                <a:lnTo>
                  <a:pt x="284" y="37"/>
                </a:lnTo>
                <a:lnTo>
                  <a:pt x="269" y="58"/>
                </a:lnTo>
                <a:lnTo>
                  <a:pt x="250" y="79"/>
                </a:lnTo>
                <a:lnTo>
                  <a:pt x="241" y="89"/>
                </a:lnTo>
                <a:lnTo>
                  <a:pt x="231" y="98"/>
                </a:lnTo>
                <a:lnTo>
                  <a:pt x="220" y="108"/>
                </a:lnTo>
                <a:lnTo>
                  <a:pt x="209" y="116"/>
                </a:lnTo>
                <a:lnTo>
                  <a:pt x="209" y="116"/>
                </a:lnTo>
                <a:lnTo>
                  <a:pt x="178" y="137"/>
                </a:lnTo>
                <a:lnTo>
                  <a:pt x="160" y="149"/>
                </a:lnTo>
                <a:lnTo>
                  <a:pt x="142" y="162"/>
                </a:lnTo>
                <a:lnTo>
                  <a:pt x="125" y="176"/>
                </a:lnTo>
                <a:lnTo>
                  <a:pt x="112" y="189"/>
                </a:lnTo>
                <a:lnTo>
                  <a:pt x="107" y="195"/>
                </a:lnTo>
                <a:lnTo>
                  <a:pt x="103" y="201"/>
                </a:lnTo>
                <a:lnTo>
                  <a:pt x="100" y="206"/>
                </a:lnTo>
                <a:lnTo>
                  <a:pt x="99" y="212"/>
                </a:lnTo>
                <a:lnTo>
                  <a:pt x="99" y="381"/>
                </a:lnTo>
                <a:lnTo>
                  <a:pt x="99" y="381"/>
                </a:lnTo>
                <a:lnTo>
                  <a:pt x="100" y="384"/>
                </a:lnTo>
                <a:lnTo>
                  <a:pt x="101" y="387"/>
                </a:lnTo>
                <a:lnTo>
                  <a:pt x="105" y="393"/>
                </a:lnTo>
                <a:lnTo>
                  <a:pt x="111" y="399"/>
                </a:lnTo>
                <a:lnTo>
                  <a:pt x="119" y="405"/>
                </a:lnTo>
                <a:lnTo>
                  <a:pt x="130" y="410"/>
                </a:lnTo>
                <a:lnTo>
                  <a:pt x="143" y="415"/>
                </a:lnTo>
                <a:lnTo>
                  <a:pt x="157" y="421"/>
                </a:lnTo>
                <a:lnTo>
                  <a:pt x="172" y="426"/>
                </a:lnTo>
                <a:lnTo>
                  <a:pt x="188" y="430"/>
                </a:lnTo>
                <a:lnTo>
                  <a:pt x="206" y="434"/>
                </a:lnTo>
                <a:lnTo>
                  <a:pt x="241" y="441"/>
                </a:lnTo>
                <a:lnTo>
                  <a:pt x="259" y="443"/>
                </a:lnTo>
                <a:lnTo>
                  <a:pt x="278" y="445"/>
                </a:lnTo>
                <a:lnTo>
                  <a:pt x="296" y="446"/>
                </a:lnTo>
                <a:lnTo>
                  <a:pt x="313" y="446"/>
                </a:lnTo>
                <a:lnTo>
                  <a:pt x="313" y="446"/>
                </a:lnTo>
                <a:lnTo>
                  <a:pt x="317" y="446"/>
                </a:lnTo>
                <a:lnTo>
                  <a:pt x="320" y="444"/>
                </a:lnTo>
                <a:lnTo>
                  <a:pt x="323" y="441"/>
                </a:lnTo>
                <a:lnTo>
                  <a:pt x="327" y="437"/>
                </a:lnTo>
                <a:lnTo>
                  <a:pt x="334" y="427"/>
                </a:lnTo>
                <a:lnTo>
                  <a:pt x="341" y="412"/>
                </a:lnTo>
                <a:lnTo>
                  <a:pt x="348" y="396"/>
                </a:lnTo>
                <a:lnTo>
                  <a:pt x="355" y="377"/>
                </a:lnTo>
                <a:lnTo>
                  <a:pt x="368" y="336"/>
                </a:lnTo>
                <a:lnTo>
                  <a:pt x="379" y="293"/>
                </a:lnTo>
                <a:lnTo>
                  <a:pt x="389" y="253"/>
                </a:lnTo>
                <a:lnTo>
                  <a:pt x="395" y="220"/>
                </a:lnTo>
                <a:lnTo>
                  <a:pt x="397" y="208"/>
                </a:lnTo>
                <a:lnTo>
                  <a:pt x="397" y="200"/>
                </a:lnTo>
                <a:lnTo>
                  <a:pt x="397" y="200"/>
                </a:lnTo>
                <a:lnTo>
                  <a:pt x="397" y="197"/>
                </a:lnTo>
                <a:lnTo>
                  <a:pt x="396" y="194"/>
                </a:lnTo>
                <a:lnTo>
                  <a:pt x="393" y="189"/>
                </a:lnTo>
                <a:lnTo>
                  <a:pt x="388" y="184"/>
                </a:lnTo>
                <a:lnTo>
                  <a:pt x="380" y="180"/>
                </a:lnTo>
                <a:lnTo>
                  <a:pt x="372" y="177"/>
                </a:lnTo>
                <a:lnTo>
                  <a:pt x="363" y="174"/>
                </a:lnTo>
                <a:lnTo>
                  <a:pt x="344" y="170"/>
                </a:lnTo>
                <a:lnTo>
                  <a:pt x="307" y="163"/>
                </a:lnTo>
                <a:lnTo>
                  <a:pt x="294" y="160"/>
                </a:lnTo>
                <a:lnTo>
                  <a:pt x="291" y="159"/>
                </a:lnTo>
                <a:lnTo>
                  <a:pt x="289" y="157"/>
                </a:lnTo>
                <a:lnTo>
                  <a:pt x="289" y="157"/>
                </a:lnTo>
                <a:close/>
                <a:moveTo>
                  <a:pt x="75" y="160"/>
                </a:moveTo>
                <a:lnTo>
                  <a:pt x="75" y="160"/>
                </a:lnTo>
                <a:lnTo>
                  <a:pt x="66" y="160"/>
                </a:lnTo>
                <a:lnTo>
                  <a:pt x="56" y="162"/>
                </a:lnTo>
                <a:lnTo>
                  <a:pt x="44" y="166"/>
                </a:lnTo>
                <a:lnTo>
                  <a:pt x="37" y="170"/>
                </a:lnTo>
                <a:lnTo>
                  <a:pt x="31" y="174"/>
                </a:lnTo>
                <a:lnTo>
                  <a:pt x="25" y="178"/>
                </a:lnTo>
                <a:lnTo>
                  <a:pt x="20" y="184"/>
                </a:lnTo>
                <a:lnTo>
                  <a:pt x="14" y="190"/>
                </a:lnTo>
                <a:lnTo>
                  <a:pt x="9" y="197"/>
                </a:lnTo>
                <a:lnTo>
                  <a:pt x="5" y="205"/>
                </a:lnTo>
                <a:lnTo>
                  <a:pt x="2" y="215"/>
                </a:lnTo>
                <a:lnTo>
                  <a:pt x="0" y="225"/>
                </a:lnTo>
                <a:lnTo>
                  <a:pt x="0" y="238"/>
                </a:lnTo>
                <a:lnTo>
                  <a:pt x="0" y="358"/>
                </a:lnTo>
                <a:lnTo>
                  <a:pt x="0" y="358"/>
                </a:lnTo>
                <a:lnTo>
                  <a:pt x="0" y="370"/>
                </a:lnTo>
                <a:lnTo>
                  <a:pt x="2" y="380"/>
                </a:lnTo>
                <a:lnTo>
                  <a:pt x="5" y="390"/>
                </a:lnTo>
                <a:lnTo>
                  <a:pt x="9" y="398"/>
                </a:lnTo>
                <a:lnTo>
                  <a:pt x="14" y="405"/>
                </a:lnTo>
                <a:lnTo>
                  <a:pt x="20" y="411"/>
                </a:lnTo>
                <a:lnTo>
                  <a:pt x="25" y="416"/>
                </a:lnTo>
                <a:lnTo>
                  <a:pt x="31" y="421"/>
                </a:lnTo>
                <a:lnTo>
                  <a:pt x="37" y="424"/>
                </a:lnTo>
                <a:lnTo>
                  <a:pt x="44" y="427"/>
                </a:lnTo>
                <a:lnTo>
                  <a:pt x="56" y="431"/>
                </a:lnTo>
                <a:lnTo>
                  <a:pt x="66" y="432"/>
                </a:lnTo>
                <a:lnTo>
                  <a:pt x="75" y="433"/>
                </a:lnTo>
                <a:lnTo>
                  <a:pt x="75" y="433"/>
                </a:lnTo>
                <a:lnTo>
                  <a:pt x="78" y="432"/>
                </a:lnTo>
                <a:lnTo>
                  <a:pt x="79" y="431"/>
                </a:lnTo>
                <a:lnTo>
                  <a:pt x="78" y="430"/>
                </a:lnTo>
                <a:lnTo>
                  <a:pt x="68" y="421"/>
                </a:lnTo>
                <a:lnTo>
                  <a:pt x="61" y="412"/>
                </a:lnTo>
                <a:lnTo>
                  <a:pt x="56" y="403"/>
                </a:lnTo>
                <a:lnTo>
                  <a:pt x="53" y="397"/>
                </a:lnTo>
                <a:lnTo>
                  <a:pt x="51" y="391"/>
                </a:lnTo>
                <a:lnTo>
                  <a:pt x="50" y="384"/>
                </a:lnTo>
                <a:lnTo>
                  <a:pt x="50" y="377"/>
                </a:lnTo>
                <a:lnTo>
                  <a:pt x="50" y="218"/>
                </a:lnTo>
                <a:lnTo>
                  <a:pt x="50" y="218"/>
                </a:lnTo>
                <a:lnTo>
                  <a:pt x="50" y="210"/>
                </a:lnTo>
                <a:lnTo>
                  <a:pt x="51" y="203"/>
                </a:lnTo>
                <a:lnTo>
                  <a:pt x="53" y="197"/>
                </a:lnTo>
                <a:lnTo>
                  <a:pt x="56" y="191"/>
                </a:lnTo>
                <a:lnTo>
                  <a:pt x="61" y="181"/>
                </a:lnTo>
                <a:lnTo>
                  <a:pt x="68" y="173"/>
                </a:lnTo>
                <a:lnTo>
                  <a:pt x="78" y="163"/>
                </a:lnTo>
                <a:lnTo>
                  <a:pt x="79" y="161"/>
                </a:lnTo>
                <a:lnTo>
                  <a:pt x="78" y="160"/>
                </a:lnTo>
                <a:lnTo>
                  <a:pt x="75" y="160"/>
                </a:lnTo>
                <a:lnTo>
                  <a:pt x="75"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p:cNvSpPr>
            <a:spLocks noEditPoints="1"/>
          </p:cNvSpPr>
          <p:nvPr/>
        </p:nvSpPr>
        <p:spPr bwMode="auto">
          <a:xfrm>
            <a:off x="1037175" y="6290432"/>
            <a:ext cx="226043" cy="231438"/>
          </a:xfrm>
          <a:custGeom>
            <a:avLst/>
            <a:gdLst>
              <a:gd name="T0" fmla="*/ 544 w 838"/>
              <a:gd name="T1" fmla="*/ 544 h 858"/>
              <a:gd name="T2" fmla="*/ 636 w 838"/>
              <a:gd name="T3" fmla="*/ 462 h 858"/>
              <a:gd name="T4" fmla="*/ 728 w 838"/>
              <a:gd name="T5" fmla="*/ 356 h 858"/>
              <a:gd name="T6" fmla="*/ 794 w 838"/>
              <a:gd name="T7" fmla="*/ 248 h 858"/>
              <a:gd name="T8" fmla="*/ 822 w 838"/>
              <a:gd name="T9" fmla="*/ 176 h 858"/>
              <a:gd name="T10" fmla="*/ 838 w 838"/>
              <a:gd name="T11" fmla="*/ 100 h 858"/>
              <a:gd name="T12" fmla="*/ 836 w 838"/>
              <a:gd name="T13" fmla="*/ 22 h 858"/>
              <a:gd name="T14" fmla="*/ 830 w 838"/>
              <a:gd name="T15" fmla="*/ 8 h 858"/>
              <a:gd name="T16" fmla="*/ 818 w 838"/>
              <a:gd name="T17" fmla="*/ 4 h 858"/>
              <a:gd name="T18" fmla="*/ 766 w 838"/>
              <a:gd name="T19" fmla="*/ 0 h 858"/>
              <a:gd name="T20" fmla="*/ 690 w 838"/>
              <a:gd name="T21" fmla="*/ 10 h 858"/>
              <a:gd name="T22" fmla="*/ 618 w 838"/>
              <a:gd name="T23" fmla="*/ 36 h 858"/>
              <a:gd name="T24" fmla="*/ 530 w 838"/>
              <a:gd name="T25" fmla="*/ 86 h 858"/>
              <a:gd name="T26" fmla="*/ 418 w 838"/>
              <a:gd name="T27" fmla="*/ 176 h 858"/>
              <a:gd name="T28" fmla="*/ 338 w 838"/>
              <a:gd name="T29" fmla="*/ 262 h 858"/>
              <a:gd name="T30" fmla="*/ 296 w 838"/>
              <a:gd name="T31" fmla="*/ 316 h 858"/>
              <a:gd name="T32" fmla="*/ 200 w 838"/>
              <a:gd name="T33" fmla="*/ 310 h 858"/>
              <a:gd name="T34" fmla="*/ 138 w 838"/>
              <a:gd name="T35" fmla="*/ 322 h 858"/>
              <a:gd name="T36" fmla="*/ 96 w 838"/>
              <a:gd name="T37" fmla="*/ 360 h 858"/>
              <a:gd name="T38" fmla="*/ 62 w 838"/>
              <a:gd name="T39" fmla="*/ 424 h 858"/>
              <a:gd name="T40" fmla="*/ 0 w 838"/>
              <a:gd name="T41" fmla="*/ 580 h 858"/>
              <a:gd name="T42" fmla="*/ 8 w 838"/>
              <a:gd name="T43" fmla="*/ 608 h 858"/>
              <a:gd name="T44" fmla="*/ 38 w 838"/>
              <a:gd name="T45" fmla="*/ 614 h 858"/>
              <a:gd name="T46" fmla="*/ 154 w 838"/>
              <a:gd name="T47" fmla="*/ 572 h 858"/>
              <a:gd name="T48" fmla="*/ 242 w 838"/>
              <a:gd name="T49" fmla="*/ 808 h 858"/>
              <a:gd name="T50" fmla="*/ 238 w 838"/>
              <a:gd name="T51" fmla="*/ 832 h 858"/>
              <a:gd name="T52" fmla="*/ 250 w 838"/>
              <a:gd name="T53" fmla="*/ 856 h 858"/>
              <a:gd name="T54" fmla="*/ 288 w 838"/>
              <a:gd name="T55" fmla="*/ 854 h 858"/>
              <a:gd name="T56" fmla="*/ 448 w 838"/>
              <a:gd name="T57" fmla="*/ 784 h 858"/>
              <a:gd name="T58" fmla="*/ 502 w 838"/>
              <a:gd name="T59" fmla="*/ 748 h 858"/>
              <a:gd name="T60" fmla="*/ 530 w 838"/>
              <a:gd name="T61" fmla="*/ 700 h 858"/>
              <a:gd name="T62" fmla="*/ 536 w 838"/>
              <a:gd name="T63" fmla="*/ 626 h 858"/>
              <a:gd name="T64" fmla="*/ 530 w 838"/>
              <a:gd name="T65" fmla="*/ 554 h 858"/>
              <a:gd name="T66" fmla="*/ 570 w 838"/>
              <a:gd name="T67" fmla="*/ 254 h 858"/>
              <a:gd name="T68" fmla="*/ 558 w 838"/>
              <a:gd name="T69" fmla="*/ 212 h 858"/>
              <a:gd name="T70" fmla="*/ 570 w 838"/>
              <a:gd name="T71" fmla="*/ 170 h 858"/>
              <a:gd name="T72" fmla="*/ 590 w 838"/>
              <a:gd name="T73" fmla="*/ 148 h 858"/>
              <a:gd name="T74" fmla="*/ 632 w 838"/>
              <a:gd name="T75" fmla="*/ 136 h 858"/>
              <a:gd name="T76" fmla="*/ 672 w 838"/>
              <a:gd name="T77" fmla="*/ 148 h 858"/>
              <a:gd name="T78" fmla="*/ 694 w 838"/>
              <a:gd name="T79" fmla="*/ 170 h 858"/>
              <a:gd name="T80" fmla="*/ 706 w 838"/>
              <a:gd name="T81" fmla="*/ 212 h 858"/>
              <a:gd name="T82" fmla="*/ 694 w 838"/>
              <a:gd name="T83" fmla="*/ 254 h 858"/>
              <a:gd name="T84" fmla="*/ 672 w 838"/>
              <a:gd name="T85" fmla="*/ 276 h 858"/>
              <a:gd name="T86" fmla="*/ 632 w 838"/>
              <a:gd name="T87" fmla="*/ 288 h 858"/>
              <a:gd name="T88" fmla="*/ 590 w 838"/>
              <a:gd name="T89" fmla="*/ 27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8" h="858">
                <a:moveTo>
                  <a:pt x="530" y="554"/>
                </a:moveTo>
                <a:lnTo>
                  <a:pt x="530" y="554"/>
                </a:lnTo>
                <a:lnTo>
                  <a:pt x="544" y="544"/>
                </a:lnTo>
                <a:lnTo>
                  <a:pt x="582" y="512"/>
                </a:lnTo>
                <a:lnTo>
                  <a:pt x="608" y="488"/>
                </a:lnTo>
                <a:lnTo>
                  <a:pt x="636" y="462"/>
                </a:lnTo>
                <a:lnTo>
                  <a:pt x="666" y="430"/>
                </a:lnTo>
                <a:lnTo>
                  <a:pt x="698" y="396"/>
                </a:lnTo>
                <a:lnTo>
                  <a:pt x="728" y="356"/>
                </a:lnTo>
                <a:lnTo>
                  <a:pt x="756" y="316"/>
                </a:lnTo>
                <a:lnTo>
                  <a:pt x="782" y="272"/>
                </a:lnTo>
                <a:lnTo>
                  <a:pt x="794" y="248"/>
                </a:lnTo>
                <a:lnTo>
                  <a:pt x="804" y="226"/>
                </a:lnTo>
                <a:lnTo>
                  <a:pt x="814" y="202"/>
                </a:lnTo>
                <a:lnTo>
                  <a:pt x="822" y="176"/>
                </a:lnTo>
                <a:lnTo>
                  <a:pt x="828" y="152"/>
                </a:lnTo>
                <a:lnTo>
                  <a:pt x="834" y="126"/>
                </a:lnTo>
                <a:lnTo>
                  <a:pt x="838" y="100"/>
                </a:lnTo>
                <a:lnTo>
                  <a:pt x="838" y="74"/>
                </a:lnTo>
                <a:lnTo>
                  <a:pt x="838" y="48"/>
                </a:lnTo>
                <a:lnTo>
                  <a:pt x="836" y="22"/>
                </a:lnTo>
                <a:lnTo>
                  <a:pt x="836" y="22"/>
                </a:lnTo>
                <a:lnTo>
                  <a:pt x="834" y="14"/>
                </a:lnTo>
                <a:lnTo>
                  <a:pt x="830" y="8"/>
                </a:lnTo>
                <a:lnTo>
                  <a:pt x="830" y="8"/>
                </a:lnTo>
                <a:lnTo>
                  <a:pt x="826" y="6"/>
                </a:lnTo>
                <a:lnTo>
                  <a:pt x="818" y="4"/>
                </a:lnTo>
                <a:lnTo>
                  <a:pt x="818" y="4"/>
                </a:lnTo>
                <a:lnTo>
                  <a:pt x="792" y="0"/>
                </a:lnTo>
                <a:lnTo>
                  <a:pt x="766" y="0"/>
                </a:lnTo>
                <a:lnTo>
                  <a:pt x="740" y="2"/>
                </a:lnTo>
                <a:lnTo>
                  <a:pt x="716" y="6"/>
                </a:lnTo>
                <a:lnTo>
                  <a:pt x="690" y="10"/>
                </a:lnTo>
                <a:lnTo>
                  <a:pt x="666" y="18"/>
                </a:lnTo>
                <a:lnTo>
                  <a:pt x="642" y="26"/>
                </a:lnTo>
                <a:lnTo>
                  <a:pt x="618" y="36"/>
                </a:lnTo>
                <a:lnTo>
                  <a:pt x="596" y="46"/>
                </a:lnTo>
                <a:lnTo>
                  <a:pt x="574" y="58"/>
                </a:lnTo>
                <a:lnTo>
                  <a:pt x="530" y="86"/>
                </a:lnTo>
                <a:lnTo>
                  <a:pt x="490" y="114"/>
                </a:lnTo>
                <a:lnTo>
                  <a:pt x="452" y="146"/>
                </a:lnTo>
                <a:lnTo>
                  <a:pt x="418" y="176"/>
                </a:lnTo>
                <a:lnTo>
                  <a:pt x="388" y="208"/>
                </a:lnTo>
                <a:lnTo>
                  <a:pt x="362" y="236"/>
                </a:lnTo>
                <a:lnTo>
                  <a:pt x="338" y="262"/>
                </a:lnTo>
                <a:lnTo>
                  <a:pt x="308" y="302"/>
                </a:lnTo>
                <a:lnTo>
                  <a:pt x="296" y="316"/>
                </a:lnTo>
                <a:lnTo>
                  <a:pt x="296" y="316"/>
                </a:lnTo>
                <a:lnTo>
                  <a:pt x="260" y="312"/>
                </a:lnTo>
                <a:lnTo>
                  <a:pt x="228" y="310"/>
                </a:lnTo>
                <a:lnTo>
                  <a:pt x="200" y="310"/>
                </a:lnTo>
                <a:lnTo>
                  <a:pt x="176" y="312"/>
                </a:lnTo>
                <a:lnTo>
                  <a:pt x="156" y="316"/>
                </a:lnTo>
                <a:lnTo>
                  <a:pt x="138" y="322"/>
                </a:lnTo>
                <a:lnTo>
                  <a:pt x="122" y="332"/>
                </a:lnTo>
                <a:lnTo>
                  <a:pt x="108" y="344"/>
                </a:lnTo>
                <a:lnTo>
                  <a:pt x="96" y="360"/>
                </a:lnTo>
                <a:lnTo>
                  <a:pt x="84" y="378"/>
                </a:lnTo>
                <a:lnTo>
                  <a:pt x="72" y="400"/>
                </a:lnTo>
                <a:lnTo>
                  <a:pt x="62" y="424"/>
                </a:lnTo>
                <a:lnTo>
                  <a:pt x="6" y="564"/>
                </a:lnTo>
                <a:lnTo>
                  <a:pt x="6" y="564"/>
                </a:lnTo>
                <a:lnTo>
                  <a:pt x="0" y="580"/>
                </a:lnTo>
                <a:lnTo>
                  <a:pt x="0" y="592"/>
                </a:lnTo>
                <a:lnTo>
                  <a:pt x="2" y="602"/>
                </a:lnTo>
                <a:lnTo>
                  <a:pt x="8" y="608"/>
                </a:lnTo>
                <a:lnTo>
                  <a:pt x="16" y="614"/>
                </a:lnTo>
                <a:lnTo>
                  <a:pt x="26" y="616"/>
                </a:lnTo>
                <a:lnTo>
                  <a:pt x="38" y="614"/>
                </a:lnTo>
                <a:lnTo>
                  <a:pt x="50" y="612"/>
                </a:lnTo>
                <a:lnTo>
                  <a:pt x="50" y="612"/>
                </a:lnTo>
                <a:lnTo>
                  <a:pt x="154" y="572"/>
                </a:lnTo>
                <a:lnTo>
                  <a:pt x="280" y="700"/>
                </a:lnTo>
                <a:lnTo>
                  <a:pt x="280" y="700"/>
                </a:lnTo>
                <a:lnTo>
                  <a:pt x="242" y="808"/>
                </a:lnTo>
                <a:lnTo>
                  <a:pt x="242" y="808"/>
                </a:lnTo>
                <a:lnTo>
                  <a:pt x="238" y="820"/>
                </a:lnTo>
                <a:lnTo>
                  <a:pt x="238" y="832"/>
                </a:lnTo>
                <a:lnTo>
                  <a:pt x="240" y="842"/>
                </a:lnTo>
                <a:lnTo>
                  <a:pt x="244" y="850"/>
                </a:lnTo>
                <a:lnTo>
                  <a:pt x="250" y="856"/>
                </a:lnTo>
                <a:lnTo>
                  <a:pt x="260" y="858"/>
                </a:lnTo>
                <a:lnTo>
                  <a:pt x="272" y="858"/>
                </a:lnTo>
                <a:lnTo>
                  <a:pt x="288" y="854"/>
                </a:lnTo>
                <a:lnTo>
                  <a:pt x="288" y="854"/>
                </a:lnTo>
                <a:lnTo>
                  <a:pt x="424" y="796"/>
                </a:lnTo>
                <a:lnTo>
                  <a:pt x="448" y="784"/>
                </a:lnTo>
                <a:lnTo>
                  <a:pt x="470" y="772"/>
                </a:lnTo>
                <a:lnTo>
                  <a:pt x="488" y="760"/>
                </a:lnTo>
                <a:lnTo>
                  <a:pt x="502" y="748"/>
                </a:lnTo>
                <a:lnTo>
                  <a:pt x="514" y="734"/>
                </a:lnTo>
                <a:lnTo>
                  <a:pt x="524" y="718"/>
                </a:lnTo>
                <a:lnTo>
                  <a:pt x="530" y="700"/>
                </a:lnTo>
                <a:lnTo>
                  <a:pt x="534" y="678"/>
                </a:lnTo>
                <a:lnTo>
                  <a:pt x="536" y="654"/>
                </a:lnTo>
                <a:lnTo>
                  <a:pt x="536" y="626"/>
                </a:lnTo>
                <a:lnTo>
                  <a:pt x="534" y="592"/>
                </a:lnTo>
                <a:lnTo>
                  <a:pt x="530" y="554"/>
                </a:lnTo>
                <a:lnTo>
                  <a:pt x="530" y="554"/>
                </a:lnTo>
                <a:close/>
                <a:moveTo>
                  <a:pt x="578" y="266"/>
                </a:moveTo>
                <a:lnTo>
                  <a:pt x="578" y="266"/>
                </a:lnTo>
                <a:lnTo>
                  <a:pt x="570" y="254"/>
                </a:lnTo>
                <a:lnTo>
                  <a:pt x="562" y="240"/>
                </a:lnTo>
                <a:lnTo>
                  <a:pt x="558" y="226"/>
                </a:lnTo>
                <a:lnTo>
                  <a:pt x="558" y="212"/>
                </a:lnTo>
                <a:lnTo>
                  <a:pt x="558" y="198"/>
                </a:lnTo>
                <a:lnTo>
                  <a:pt x="562" y="184"/>
                </a:lnTo>
                <a:lnTo>
                  <a:pt x="570" y="170"/>
                </a:lnTo>
                <a:lnTo>
                  <a:pt x="578" y="158"/>
                </a:lnTo>
                <a:lnTo>
                  <a:pt x="578" y="158"/>
                </a:lnTo>
                <a:lnTo>
                  <a:pt x="590" y="148"/>
                </a:lnTo>
                <a:lnTo>
                  <a:pt x="604" y="142"/>
                </a:lnTo>
                <a:lnTo>
                  <a:pt x="618" y="138"/>
                </a:lnTo>
                <a:lnTo>
                  <a:pt x="632" y="136"/>
                </a:lnTo>
                <a:lnTo>
                  <a:pt x="646" y="138"/>
                </a:lnTo>
                <a:lnTo>
                  <a:pt x="660" y="142"/>
                </a:lnTo>
                <a:lnTo>
                  <a:pt x="672" y="148"/>
                </a:lnTo>
                <a:lnTo>
                  <a:pt x="684" y="158"/>
                </a:lnTo>
                <a:lnTo>
                  <a:pt x="684" y="158"/>
                </a:lnTo>
                <a:lnTo>
                  <a:pt x="694" y="170"/>
                </a:lnTo>
                <a:lnTo>
                  <a:pt x="702" y="184"/>
                </a:lnTo>
                <a:lnTo>
                  <a:pt x="706" y="198"/>
                </a:lnTo>
                <a:lnTo>
                  <a:pt x="706" y="212"/>
                </a:lnTo>
                <a:lnTo>
                  <a:pt x="706" y="226"/>
                </a:lnTo>
                <a:lnTo>
                  <a:pt x="702" y="240"/>
                </a:lnTo>
                <a:lnTo>
                  <a:pt x="694" y="254"/>
                </a:lnTo>
                <a:lnTo>
                  <a:pt x="684" y="266"/>
                </a:lnTo>
                <a:lnTo>
                  <a:pt x="684" y="266"/>
                </a:lnTo>
                <a:lnTo>
                  <a:pt x="672" y="276"/>
                </a:lnTo>
                <a:lnTo>
                  <a:pt x="660" y="282"/>
                </a:lnTo>
                <a:lnTo>
                  <a:pt x="646" y="288"/>
                </a:lnTo>
                <a:lnTo>
                  <a:pt x="632" y="288"/>
                </a:lnTo>
                <a:lnTo>
                  <a:pt x="618" y="288"/>
                </a:lnTo>
                <a:lnTo>
                  <a:pt x="604" y="282"/>
                </a:lnTo>
                <a:lnTo>
                  <a:pt x="590" y="276"/>
                </a:lnTo>
                <a:lnTo>
                  <a:pt x="578" y="266"/>
                </a:lnTo>
                <a:lnTo>
                  <a:pt x="578" y="2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59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23"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0529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93"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2" name="Rectangle 41"/>
          <p:cNvSpPr/>
          <p:nvPr/>
        </p:nvSpPr>
        <p:spPr>
          <a:xfrm>
            <a:off x="7391401" y="335280"/>
            <a:ext cx="1214120" cy="32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Frauenfeld</a:t>
            </a:r>
            <a:endParaRPr lang="en-GB" b="1" dirty="0">
              <a:solidFill>
                <a:schemeClr val="tx1"/>
              </a:solidFill>
            </a:endParaRPr>
          </a:p>
        </p:txBody>
      </p:sp>
      <p:pic>
        <p:nvPicPr>
          <p:cNvPr id="8194" name="Picture 2" descr="https://cdn.pixabay.com/photo/2017/06/23/10/44/map-of-switzerland-2434255_960_72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067" y="-40640"/>
            <a:ext cx="10857866" cy="679747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157720" y="782320"/>
            <a:ext cx="233680" cy="23368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323080" y="1666240"/>
            <a:ext cx="233680" cy="23368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1945640" y="3647440"/>
            <a:ext cx="233680" cy="23368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763000" y="3109178"/>
            <a:ext cx="233680" cy="23368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8752840" y="3561080"/>
            <a:ext cx="233680" cy="233680"/>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391401" y="335280"/>
            <a:ext cx="1214120" cy="32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Frauenfeld</a:t>
            </a:r>
          </a:p>
        </p:txBody>
      </p:sp>
      <p:sp>
        <p:nvSpPr>
          <p:cNvPr id="19" name="Rectangle 18"/>
          <p:cNvSpPr/>
          <p:nvPr/>
        </p:nvSpPr>
        <p:spPr>
          <a:xfrm>
            <a:off x="3814286" y="1162227"/>
            <a:ext cx="1251267" cy="32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smtClean="0">
                <a:solidFill>
                  <a:schemeClr val="tx1"/>
                </a:solidFill>
              </a:rPr>
              <a:t>Härkingen</a:t>
            </a:r>
            <a:endParaRPr lang="en-GB" b="1" dirty="0">
              <a:solidFill>
                <a:schemeClr val="tx1"/>
              </a:solidFill>
            </a:endParaRPr>
          </a:p>
        </p:txBody>
      </p:sp>
      <p:sp>
        <p:nvSpPr>
          <p:cNvPr id="20" name="Rectangle 19"/>
          <p:cNvSpPr/>
          <p:nvPr/>
        </p:nvSpPr>
        <p:spPr>
          <a:xfrm>
            <a:off x="1592183" y="3184067"/>
            <a:ext cx="940594" cy="32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smtClean="0">
                <a:solidFill>
                  <a:schemeClr val="tx1"/>
                </a:solidFill>
              </a:rPr>
              <a:t>Daillens</a:t>
            </a:r>
            <a:endParaRPr lang="en-GB" b="1" dirty="0">
              <a:solidFill>
                <a:schemeClr val="tx1"/>
              </a:solidFill>
            </a:endParaRPr>
          </a:p>
        </p:txBody>
      </p:sp>
      <p:sp>
        <p:nvSpPr>
          <p:cNvPr id="21" name="Rectangle 20"/>
          <p:cNvSpPr/>
          <p:nvPr/>
        </p:nvSpPr>
        <p:spPr>
          <a:xfrm>
            <a:off x="9027319" y="3064018"/>
            <a:ext cx="772001" cy="32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Chur</a:t>
            </a:r>
            <a:endParaRPr lang="en-GB" b="1" dirty="0">
              <a:solidFill>
                <a:schemeClr val="tx1"/>
              </a:solidFill>
            </a:endParaRPr>
          </a:p>
        </p:txBody>
      </p:sp>
      <p:grpSp>
        <p:nvGrpSpPr>
          <p:cNvPr id="25" name="Group 24"/>
          <p:cNvGrpSpPr/>
          <p:nvPr/>
        </p:nvGrpSpPr>
        <p:grpSpPr>
          <a:xfrm>
            <a:off x="2771139" y="6306273"/>
            <a:ext cx="6649721" cy="422733"/>
            <a:chOff x="919480" y="5970993"/>
            <a:chExt cx="6649721" cy="422733"/>
          </a:xfrm>
        </p:grpSpPr>
        <p:grpSp>
          <p:nvGrpSpPr>
            <p:cNvPr id="17" name="Group 16"/>
            <p:cNvGrpSpPr/>
            <p:nvPr/>
          </p:nvGrpSpPr>
          <p:grpSpPr>
            <a:xfrm>
              <a:off x="919480" y="5970993"/>
              <a:ext cx="1701800" cy="422733"/>
              <a:chOff x="919480" y="5970993"/>
              <a:chExt cx="1701800" cy="422733"/>
            </a:xfrm>
          </p:grpSpPr>
          <p:sp>
            <p:nvSpPr>
              <p:cNvPr id="9" name="Oval 8"/>
              <p:cNvSpPr/>
              <p:nvPr/>
            </p:nvSpPr>
            <p:spPr>
              <a:xfrm>
                <a:off x="919480" y="6065520"/>
                <a:ext cx="233680" cy="233680"/>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178239" y="5970993"/>
                <a:ext cx="1443041" cy="422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Parcel Center</a:t>
                </a:r>
                <a:endParaRPr lang="en-GB" dirty="0">
                  <a:solidFill>
                    <a:schemeClr val="tx1"/>
                  </a:solidFill>
                </a:endParaRPr>
              </a:p>
            </p:txBody>
          </p:sp>
        </p:grpSp>
        <p:grpSp>
          <p:nvGrpSpPr>
            <p:cNvPr id="16" name="Group 15"/>
            <p:cNvGrpSpPr/>
            <p:nvPr/>
          </p:nvGrpSpPr>
          <p:grpSpPr>
            <a:xfrm>
              <a:off x="3045696" y="5970993"/>
              <a:ext cx="1972154" cy="422733"/>
              <a:chOff x="3012440" y="5970993"/>
              <a:chExt cx="1972154" cy="422733"/>
            </a:xfrm>
          </p:grpSpPr>
          <p:sp>
            <p:nvSpPr>
              <p:cNvPr id="22" name="Oval 21"/>
              <p:cNvSpPr/>
              <p:nvPr/>
            </p:nvSpPr>
            <p:spPr>
              <a:xfrm>
                <a:off x="3012440" y="6065520"/>
                <a:ext cx="233680" cy="233680"/>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3246121" y="5970993"/>
                <a:ext cx="1738473" cy="422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Sending Address</a:t>
                </a:r>
                <a:endParaRPr lang="en-GB" dirty="0">
                  <a:solidFill>
                    <a:schemeClr val="tx1"/>
                  </a:solidFill>
                </a:endParaRPr>
              </a:p>
            </p:txBody>
          </p:sp>
        </p:grpSp>
        <p:grpSp>
          <p:nvGrpSpPr>
            <p:cNvPr id="15" name="Group 14"/>
            <p:cNvGrpSpPr/>
            <p:nvPr/>
          </p:nvGrpSpPr>
          <p:grpSpPr>
            <a:xfrm>
              <a:off x="5442267" y="5970993"/>
              <a:ext cx="2126934" cy="422733"/>
              <a:chOff x="5442267" y="5970993"/>
              <a:chExt cx="2126934" cy="422733"/>
            </a:xfrm>
          </p:grpSpPr>
          <p:sp>
            <p:nvSpPr>
              <p:cNvPr id="23" name="Oval 22"/>
              <p:cNvSpPr/>
              <p:nvPr/>
            </p:nvSpPr>
            <p:spPr>
              <a:xfrm>
                <a:off x="5442267" y="6065520"/>
                <a:ext cx="233680" cy="23368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699441" y="5970993"/>
                <a:ext cx="1869760" cy="422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Receiving Address</a:t>
                </a:r>
                <a:endParaRPr lang="en-GB" dirty="0">
                  <a:solidFill>
                    <a:schemeClr val="tx1"/>
                  </a:solidFill>
                </a:endParaRPr>
              </a:p>
            </p:txBody>
          </p:sp>
        </p:grpSp>
      </p:grpSp>
      <p:sp>
        <p:nvSpPr>
          <p:cNvPr id="38" name="Rectangle 37"/>
          <p:cNvSpPr/>
          <p:nvPr/>
        </p:nvSpPr>
        <p:spPr>
          <a:xfrm>
            <a:off x="6599876" y="2909734"/>
            <a:ext cx="1512000" cy="1080000"/>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1"/>
                </a:solidFill>
              </a:rPr>
              <a:t>Total (to-be)</a:t>
            </a:r>
            <a:endParaRPr lang="en-GB" dirty="0" smtClean="0">
              <a:solidFill>
                <a:schemeClr val="bg1"/>
              </a:solidFill>
            </a:endParaRPr>
          </a:p>
          <a:p>
            <a:pPr algn="ctr"/>
            <a:r>
              <a:rPr lang="en-GB" dirty="0" smtClean="0">
                <a:solidFill>
                  <a:schemeClr val="bg1"/>
                </a:solidFill>
              </a:rPr>
              <a:t>11km</a:t>
            </a:r>
          </a:p>
          <a:p>
            <a:pPr algn="ctr"/>
            <a:r>
              <a:rPr lang="en-GB" dirty="0" smtClean="0">
                <a:solidFill>
                  <a:schemeClr val="bg1"/>
                </a:solidFill>
              </a:rPr>
              <a:t>~15mins</a:t>
            </a:r>
            <a:endParaRPr lang="en-GB" dirty="0">
              <a:solidFill>
                <a:schemeClr val="bg1"/>
              </a:solidFill>
            </a:endParaRPr>
          </a:p>
        </p:txBody>
      </p:sp>
      <p:sp>
        <p:nvSpPr>
          <p:cNvPr id="39" name="Rectangle 38"/>
          <p:cNvSpPr/>
          <p:nvPr/>
        </p:nvSpPr>
        <p:spPr>
          <a:xfrm>
            <a:off x="9027319" y="3508067"/>
            <a:ext cx="1386681" cy="324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Churwalden</a:t>
            </a:r>
            <a:endParaRPr lang="en-GB" b="1" dirty="0" smtClean="0">
              <a:solidFill>
                <a:schemeClr val="tx1"/>
              </a:solidFill>
            </a:endParaRPr>
          </a:p>
        </p:txBody>
      </p:sp>
      <p:cxnSp>
        <p:nvCxnSpPr>
          <p:cNvPr id="10" name="Straight Arrow Connector 9"/>
          <p:cNvCxnSpPr>
            <a:endCxn id="11" idx="4"/>
          </p:cNvCxnSpPr>
          <p:nvPr/>
        </p:nvCxnSpPr>
        <p:spPr>
          <a:xfrm flipV="1">
            <a:off x="8879840" y="3342858"/>
            <a:ext cx="0" cy="2182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06526" y="2915592"/>
            <a:ext cx="1512000" cy="1080000"/>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1"/>
                </a:solidFill>
              </a:rPr>
              <a:t>Total (as-is)</a:t>
            </a:r>
            <a:endParaRPr lang="en-GB" dirty="0" smtClean="0">
              <a:solidFill>
                <a:schemeClr val="bg1"/>
              </a:solidFill>
            </a:endParaRPr>
          </a:p>
          <a:p>
            <a:pPr algn="ctr"/>
            <a:r>
              <a:rPr lang="en-GB" dirty="0" smtClean="0">
                <a:solidFill>
                  <a:schemeClr val="bg1"/>
                </a:solidFill>
              </a:rPr>
              <a:t>314km</a:t>
            </a:r>
          </a:p>
          <a:p>
            <a:pPr algn="ctr"/>
            <a:r>
              <a:rPr lang="en-GB" dirty="0" smtClean="0">
                <a:solidFill>
                  <a:schemeClr val="bg1"/>
                </a:solidFill>
              </a:rPr>
              <a:t>~3.25h</a:t>
            </a:r>
            <a:endParaRPr lang="en-GB" dirty="0">
              <a:solidFill>
                <a:schemeClr val="bg1"/>
              </a:solidFill>
            </a:endParaRPr>
          </a:p>
        </p:txBody>
      </p:sp>
      <p:cxnSp>
        <p:nvCxnSpPr>
          <p:cNvPr id="28" name="Straight Arrow Connector 27"/>
          <p:cNvCxnSpPr>
            <a:stCxn id="34" idx="3"/>
            <a:endCxn id="38" idx="1"/>
          </p:cNvCxnSpPr>
          <p:nvPr/>
        </p:nvCxnSpPr>
        <p:spPr>
          <a:xfrm flipV="1">
            <a:off x="4918526" y="3449734"/>
            <a:ext cx="1681350" cy="58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Explosion 1 32"/>
          <p:cNvSpPr/>
          <p:nvPr/>
        </p:nvSpPr>
        <p:spPr>
          <a:xfrm>
            <a:off x="5128434" y="2853507"/>
            <a:ext cx="1261533" cy="1261533"/>
          </a:xfrm>
          <a:prstGeom prst="irregularSeal1">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r>
              <a:rPr lang="en-GB" sz="1400" b="1" dirty="0">
                <a:solidFill>
                  <a:schemeClr val="tx1"/>
                </a:solidFill>
              </a:rPr>
              <a:t>- </a:t>
            </a:r>
            <a:r>
              <a:rPr lang="en-GB" sz="1400" b="1" dirty="0" smtClean="0">
                <a:solidFill>
                  <a:schemeClr val="tx1"/>
                </a:solidFill>
              </a:rPr>
              <a:t>303km</a:t>
            </a:r>
            <a:endParaRPr lang="en-GB" sz="1400" b="1" dirty="0">
              <a:solidFill>
                <a:schemeClr val="tx1"/>
              </a:solidFill>
            </a:endParaRPr>
          </a:p>
          <a:p>
            <a:pPr algn="ctr"/>
            <a:r>
              <a:rPr lang="en-GB" sz="1400" b="1" dirty="0">
                <a:solidFill>
                  <a:schemeClr val="tx1"/>
                </a:solidFill>
              </a:rPr>
              <a:t>- 3h</a:t>
            </a:r>
            <a:endParaRPr lang="en-GB" sz="1400" b="1" dirty="0">
              <a:solidFill>
                <a:schemeClr val="tx1"/>
              </a:solidFill>
            </a:endParaRPr>
          </a:p>
        </p:txBody>
      </p:sp>
      <p:sp>
        <p:nvSpPr>
          <p:cNvPr id="43" name="Rectangle 42"/>
          <p:cNvSpPr/>
          <p:nvPr/>
        </p:nvSpPr>
        <p:spPr>
          <a:xfrm>
            <a:off x="7391401" y="335280"/>
            <a:ext cx="1214120" cy="32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Frauenfeld</a:t>
            </a:r>
            <a:endParaRPr lang="en-GB" b="1" dirty="0">
              <a:solidFill>
                <a:schemeClr val="tx1"/>
              </a:solidFill>
            </a:endParaRPr>
          </a:p>
        </p:txBody>
      </p:sp>
      <p:sp>
        <p:nvSpPr>
          <p:cNvPr id="44" name="Rectangle 43"/>
          <p:cNvSpPr/>
          <p:nvPr/>
        </p:nvSpPr>
        <p:spPr>
          <a:xfrm>
            <a:off x="7389500" y="335280"/>
            <a:ext cx="1214120" cy="32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Frauenfeld</a:t>
            </a:r>
            <a:endParaRPr lang="en-GB" b="1" dirty="0">
              <a:solidFill>
                <a:schemeClr val="tx1"/>
              </a:solidFill>
            </a:endParaRPr>
          </a:p>
        </p:txBody>
      </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78527" y="3379184"/>
            <a:ext cx="713826" cy="597472"/>
          </a:xfrm>
          <a:prstGeom prst="rect">
            <a:avLst/>
          </a:prstGeom>
        </p:spPr>
      </p:pic>
      <p:pic>
        <p:nvPicPr>
          <p:cNvPr id="48" name="Picture 4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235" y="16042"/>
            <a:ext cx="1993598" cy="1486227"/>
          </a:xfrm>
          <a:prstGeom prst="rect">
            <a:avLst/>
          </a:prstGeom>
        </p:spPr>
      </p:pic>
    </p:spTree>
    <p:extLst>
      <p:ext uri="{BB962C8B-B14F-4D97-AF65-F5344CB8AC3E}">
        <p14:creationId xmlns:p14="http://schemas.microsoft.com/office/powerpoint/2010/main" val="120561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par>
                          <p:cTn id="11" fill="hold">
                            <p:stCondLst>
                              <p:cond delay="0"/>
                            </p:stCondLst>
                            <p:childTnLst>
                              <p:par>
                                <p:cTn id="12" presetID="44" presetClass="path" presetSubtype="0" accel="50000" decel="50000" fill="hold" nodeType="afterEffect">
                                  <p:stCondLst>
                                    <p:cond delay="0"/>
                                  </p:stCondLst>
                                  <p:childTnLst>
                                    <p:animMotion origin="layout" path="M 0.00078 0.00209 L -0.00534 -0.01805 C -0.00664 -0.02222 -0.00729 -0.02847 -0.00729 -0.03518 C -0.00729 -0.04282 -0.00664 -0.04884 -0.00534 -0.05301 L 0.00078 -0.07338 " pathEditMode="relative" rAng="16200000" ptsTypes="AAAAA">
                                      <p:cBhvr>
                                        <p:cTn id="13" dur="2000" fill="hold"/>
                                        <p:tgtEl>
                                          <p:spTgt spid="35"/>
                                        </p:tgtEl>
                                        <p:attrNameLst>
                                          <p:attrName>ppt_x</p:attrName>
                                          <p:attrName>ppt_y</p:attrName>
                                        </p:attrNameLst>
                                      </p:cBhvr>
                                      <p:rCtr x="-404" y="-3773"/>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100"/>
                                  </p:stCondLst>
                                  <p:childTnLst>
                                    <p:set>
                                      <p:cBhvr>
                                        <p:cTn id="19" dur="1" fill="hold">
                                          <p:stCondLst>
                                            <p:cond delay="9"/>
                                          </p:stCondLst>
                                        </p:cTn>
                                        <p:tgtEl>
                                          <p:spTgt spid="3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30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4" grpId="0" animBg="1"/>
      <p:bldP spid="3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Using our </a:t>
            </a:r>
            <a:r>
              <a:rPr lang="en-GB" dirty="0" smtClean="0"/>
              <a:t>’</a:t>
            </a:r>
            <a:r>
              <a:rPr lang="en-GB" dirty="0" err="1" smtClean="0"/>
              <a:t>padely</a:t>
            </a:r>
            <a:r>
              <a:rPr lang="en-GB" dirty="0" smtClean="0"/>
              <a:t>’ network, someone will pick-up the parcel</a:t>
            </a:r>
            <a:r>
              <a:rPr lang="en-GB" baseline="0" dirty="0" smtClean="0"/>
              <a:t> from the post office in </a:t>
            </a:r>
            <a:r>
              <a:rPr lang="en-GB" baseline="0" dirty="0" err="1" smtClean="0"/>
              <a:t>Churwalden</a:t>
            </a:r>
            <a:r>
              <a:rPr lang="en-GB" baseline="0" dirty="0" smtClean="0"/>
              <a:t> and take it directly to Chur</a:t>
            </a:r>
            <a:r>
              <a:rPr lang="en-GB" dirty="0" smtClean="0"/>
              <a:t> </a:t>
            </a:r>
            <a:r>
              <a:rPr lang="en-GB" baseline="0" dirty="0" smtClean="0"/>
              <a:t>without going to Frauenfeld first – saving more than 300km in travel.</a:t>
            </a:r>
            <a:endParaRPr lang="en-GB" dirty="0"/>
          </a:p>
        </p:txBody>
      </p:sp>
    </p:spTree>
    <p:extLst>
      <p:ext uri="{BB962C8B-B14F-4D97-AF65-F5344CB8AC3E}">
        <p14:creationId xmlns:p14="http://schemas.microsoft.com/office/powerpoint/2010/main" val="2820425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3" name="think-cell Slide" r:id="rId4" imgW="415" imgH="416" progId="TCLayout.ActiveDocument.1">
                  <p:embed/>
                </p:oleObj>
              </mc:Choice>
              <mc:Fallback>
                <p:oleObj name="think-cell Slide" r:id="rId4" imgW="415" imgH="416"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idx="1"/>
          </p:nvPr>
        </p:nvSpPr>
        <p:spPr>
          <a:xfrm>
            <a:off x="838200" y="1459832"/>
            <a:ext cx="10515600" cy="4717131"/>
          </a:xfrm>
        </p:spPr>
        <p:txBody>
          <a:bodyPr>
            <a:normAutofit fontScale="92500" lnSpcReduction="20000"/>
          </a:bodyPr>
          <a:lstStyle/>
          <a:p>
            <a:pPr marL="514350" indent="-514350">
              <a:buFont typeface="+mj-lt"/>
              <a:buAutoNum type="arabicPeriod"/>
            </a:pPr>
            <a:r>
              <a:rPr lang="en-GB" dirty="0" smtClean="0"/>
              <a:t>Home / Registration</a:t>
            </a:r>
          </a:p>
          <a:p>
            <a:pPr marL="514350" indent="-514350">
              <a:buFont typeface="+mj-lt"/>
              <a:buAutoNum type="arabicPeriod"/>
            </a:pPr>
            <a:r>
              <a:rPr lang="en-GB" dirty="0" smtClean="0"/>
              <a:t>Validation of ‘</a:t>
            </a:r>
            <a:r>
              <a:rPr lang="en-GB" dirty="0" err="1" smtClean="0"/>
              <a:t>padelees</a:t>
            </a:r>
            <a:r>
              <a:rPr lang="en-GB" dirty="0" smtClean="0"/>
              <a:t>’ (KYC process)</a:t>
            </a:r>
          </a:p>
          <a:p>
            <a:pPr marL="514350" indent="-514350">
              <a:buFont typeface="+mj-lt"/>
              <a:buAutoNum type="arabicPeriod"/>
            </a:pPr>
            <a:r>
              <a:rPr lang="en-GB" dirty="0" smtClean="0"/>
              <a:t>User gets notified of KYC completion</a:t>
            </a:r>
          </a:p>
          <a:p>
            <a:pPr marL="514350" indent="-514350">
              <a:buFont typeface="+mj-lt"/>
              <a:buAutoNum type="arabicPeriod"/>
            </a:pPr>
            <a:r>
              <a:rPr lang="en-GB" dirty="0" smtClean="0"/>
              <a:t>User to put stake into the network</a:t>
            </a:r>
          </a:p>
          <a:p>
            <a:pPr marL="514350" indent="-514350">
              <a:buFont typeface="+mj-lt"/>
              <a:buAutoNum type="arabicPeriod"/>
            </a:pPr>
            <a:r>
              <a:rPr lang="en-GB" dirty="0" err="1" smtClean="0"/>
              <a:t>Padelee</a:t>
            </a:r>
            <a:r>
              <a:rPr lang="en-GB" dirty="0" smtClean="0"/>
              <a:t> search for parcels</a:t>
            </a:r>
          </a:p>
          <a:p>
            <a:pPr marL="514350" indent="-514350">
              <a:buFont typeface="+mj-lt"/>
              <a:buAutoNum type="arabicPeriod"/>
            </a:pPr>
            <a:r>
              <a:rPr lang="en-GB" dirty="0" smtClean="0"/>
              <a:t>Select the parcel</a:t>
            </a:r>
          </a:p>
          <a:p>
            <a:pPr marL="514350" indent="-514350">
              <a:buFont typeface="+mj-lt"/>
              <a:buAutoNum type="arabicPeriod"/>
            </a:pPr>
            <a:r>
              <a:rPr lang="en-GB" dirty="0" smtClean="0"/>
              <a:t>Parcel pick-up (QR Code)</a:t>
            </a:r>
          </a:p>
          <a:p>
            <a:pPr marL="514350" indent="-514350">
              <a:buFont typeface="+mj-lt"/>
              <a:buAutoNum type="arabicPeriod"/>
            </a:pPr>
            <a:r>
              <a:rPr lang="en-GB" dirty="0" smtClean="0"/>
              <a:t>In-transit (Show route)</a:t>
            </a:r>
          </a:p>
          <a:p>
            <a:pPr marL="514350" indent="-514350">
              <a:buFont typeface="+mj-lt"/>
              <a:buAutoNum type="arabicPeriod"/>
            </a:pPr>
            <a:r>
              <a:rPr lang="en-GB" dirty="0" smtClean="0"/>
              <a:t>Recipient signs for acceptance</a:t>
            </a:r>
          </a:p>
          <a:p>
            <a:pPr marL="514350" indent="-514350">
              <a:buFont typeface="+mj-lt"/>
              <a:buAutoNum type="arabicPeriod"/>
            </a:pPr>
            <a:r>
              <a:rPr lang="en-GB" dirty="0" smtClean="0"/>
              <a:t>Explorer?</a:t>
            </a:r>
          </a:p>
          <a:p>
            <a:pPr marL="514350" indent="-514350">
              <a:buFont typeface="+mj-lt"/>
              <a:buAutoNum type="arabicPeriod"/>
            </a:pPr>
            <a:r>
              <a:rPr lang="en-GB" dirty="0" smtClean="0"/>
              <a:t>Summary</a:t>
            </a:r>
          </a:p>
          <a:p>
            <a:endParaRPr lang="en-GB" dirty="0" smtClean="0"/>
          </a:p>
          <a:p>
            <a:endParaRPr lang="en-GB" dirty="0"/>
          </a:p>
        </p:txBody>
      </p:sp>
    </p:spTree>
    <p:extLst>
      <p:ext uri="{BB962C8B-B14F-4D97-AF65-F5344CB8AC3E}">
        <p14:creationId xmlns:p14="http://schemas.microsoft.com/office/powerpoint/2010/main" val="2930465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719057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9" name="think-cell Slide" r:id="rId5" imgW="415" imgH="416" progId="TCLayout.ActiveDocument.1">
                  <p:embed/>
                </p:oleObj>
              </mc:Choice>
              <mc:Fallback>
                <p:oleObj name="think-cell Slide" r:id="rId5" imgW="415" imgH="4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1. Registration</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sz="2400" dirty="0" smtClean="0"/>
              <a:t>When accessing the ‘</a:t>
            </a:r>
            <a:r>
              <a:rPr lang="en-GB" sz="2400" dirty="0" err="1" smtClean="0"/>
              <a:t>padely</a:t>
            </a:r>
            <a:r>
              <a:rPr lang="en-GB" sz="2400" dirty="0" smtClean="0"/>
              <a:t>’ website, the user is prompted to log-in or can click the ‘register’ button if not signed-up yet.</a:t>
            </a:r>
          </a:p>
          <a:p>
            <a:r>
              <a:rPr lang="en-GB" sz="2400" dirty="0" smtClean="0"/>
              <a:t>Upon completing the necessary fields, the user is asked to upload a document for verification, a recent utility bill or bank statement is sufficient, but for additional credibility a record of debt collection can also be uploaded</a:t>
            </a:r>
          </a:p>
          <a:p>
            <a:pPr marL="0" indent="0">
              <a:buNone/>
            </a:pPr>
            <a:endParaRPr lang="en-GB" sz="2400" dirty="0" smtClean="0"/>
          </a:p>
          <a:p>
            <a:endParaRPr lang="en-GB" sz="2400" dirty="0" smtClean="0"/>
          </a:p>
          <a:p>
            <a:endParaRPr lang="en-GB" sz="2400" dirty="0"/>
          </a:p>
        </p:txBody>
      </p:sp>
    </p:spTree>
    <p:extLst>
      <p:ext uri="{BB962C8B-B14F-4D97-AF65-F5344CB8AC3E}">
        <p14:creationId xmlns:p14="http://schemas.microsoft.com/office/powerpoint/2010/main" val="3675454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872250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88"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2. Validation of ‘</a:t>
            </a:r>
            <a:r>
              <a:rPr lang="en-GB" dirty="0" err="1" smtClean="0"/>
              <a:t>padelees</a:t>
            </a:r>
            <a:r>
              <a:rPr lang="en-GB" dirty="0" smtClean="0"/>
              <a:t>’ (KYC process)</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dirty="0" smtClean="0"/>
              <a:t>The ‘Admin’ has an overview of all applicants that would like to become delivery persons </a:t>
            </a:r>
          </a:p>
          <a:p>
            <a:r>
              <a:rPr lang="en-GB" dirty="0" smtClean="0"/>
              <a:t>Upon checking the details of the open </a:t>
            </a:r>
            <a:r>
              <a:rPr lang="en-GB" dirty="0" err="1" smtClean="0"/>
              <a:t>reqests</a:t>
            </a:r>
            <a:r>
              <a:rPr lang="en-GB" dirty="0" smtClean="0"/>
              <a:t> and comparing it to the submitted documents, the admin validates or rejects the application</a:t>
            </a:r>
          </a:p>
          <a:p>
            <a:endParaRPr lang="en-GB" dirty="0" smtClean="0"/>
          </a:p>
          <a:p>
            <a:endParaRPr lang="en-GB" dirty="0" smtClean="0"/>
          </a:p>
          <a:p>
            <a:endParaRPr lang="en-GB" dirty="0"/>
          </a:p>
        </p:txBody>
      </p:sp>
    </p:spTree>
    <p:extLst>
      <p:ext uri="{BB962C8B-B14F-4D97-AF65-F5344CB8AC3E}">
        <p14:creationId xmlns:p14="http://schemas.microsoft.com/office/powerpoint/2010/main" val="3046659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376510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13"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44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p:txBody>
          <a:bodyPr/>
          <a:lstStyle/>
          <a:p>
            <a:r>
              <a:rPr lang="en-GB" dirty="0" smtClean="0"/>
              <a:t>3. User gets notified of KYC completion </a:t>
            </a:r>
            <a:endParaRPr lang="en-GB" dirty="0"/>
          </a:p>
        </p:txBody>
      </p:sp>
      <p:sp>
        <p:nvSpPr>
          <p:cNvPr id="3" name="Content Placeholder 2"/>
          <p:cNvSpPr>
            <a:spLocks noGrp="1"/>
          </p:cNvSpPr>
          <p:nvPr>
            <p:ph idx="1"/>
          </p:nvPr>
        </p:nvSpPr>
        <p:spPr>
          <a:xfrm>
            <a:off x="838200" y="1459832"/>
            <a:ext cx="10515600" cy="4717131"/>
          </a:xfrm>
        </p:spPr>
        <p:txBody>
          <a:bodyPr>
            <a:normAutofit/>
          </a:bodyPr>
          <a:lstStyle/>
          <a:p>
            <a:r>
              <a:rPr lang="en-GB" dirty="0" smtClean="0"/>
              <a:t>The user will receive a notification whether the “Know Your Customer” check was successful or not</a:t>
            </a:r>
          </a:p>
          <a:p>
            <a:endParaRPr lang="en-GB" dirty="0" smtClean="0"/>
          </a:p>
          <a:p>
            <a:endParaRPr lang="en-GB" dirty="0" smtClean="0"/>
          </a:p>
          <a:p>
            <a:endParaRPr lang="en-GB" dirty="0"/>
          </a:p>
        </p:txBody>
      </p:sp>
    </p:spTree>
    <p:extLst>
      <p:ext uri="{BB962C8B-B14F-4D97-AF65-F5344CB8AC3E}">
        <p14:creationId xmlns:p14="http://schemas.microsoft.com/office/powerpoint/2010/main" val="1987103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ZFLfm91kInFduKyyZQGVi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sYoWaACElHPa5_okPzc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TjO6N79vvDajpDA55yX6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YrSAgArCvgkxKsxrl.DYq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vrz5ei7Wk794B_gjbCezb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Wb7AF8BqmBLAwaeNzC9D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4VRLq0uz7s9j41GwpX.Uy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ZuRgrMu.ZheUrAB3tSWC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FUkt6vjQ05ikRxtUV8nX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D.22YX1UE85n35X3bUwP2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ACrU_RYu0noiH6V7992X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ACrU_RYu0noiH6V7992Xy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ACrU_RYu0noiH6V7992Xy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ACrU_RYu0noiH6V7992X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ACrU_RYu0noiH6V7992Xy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cT35dFsECcsykmyx7W42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KEztrqPu0.ccF8qdOw.L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K8.aFC3p0ils54GIHuZ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Words>
  <Application>Microsoft Office PowerPoint</Application>
  <PresentationFormat>Widescreen</PresentationFormat>
  <Paragraphs>145</Paragraphs>
  <Slides>21</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ＭＳ Ｐゴシック</vt:lpstr>
      <vt:lpstr>Arial</vt:lpstr>
      <vt:lpstr>Calibri</vt:lpstr>
      <vt:lpstr>Calibri Light</vt:lpstr>
      <vt:lpstr>Office Theme</vt:lpstr>
      <vt:lpstr>think-cell Slide</vt:lpstr>
      <vt:lpstr>PowerPoint Presentation</vt:lpstr>
      <vt:lpstr>PowerPoint Presentation</vt:lpstr>
      <vt:lpstr>Customer needs</vt:lpstr>
      <vt:lpstr>PowerPoint Presentation</vt:lpstr>
      <vt:lpstr>PowerPoint Presentation</vt:lpstr>
      <vt:lpstr>DEMO</vt:lpstr>
      <vt:lpstr>1. Registration</vt:lpstr>
      <vt:lpstr>2. Validation of ‘padelees’ (KYC process)</vt:lpstr>
      <vt:lpstr>3. User gets notified of KYC completion </vt:lpstr>
      <vt:lpstr>4. User to put stake into the network</vt:lpstr>
      <vt:lpstr>5. Padelee search for parcels</vt:lpstr>
      <vt:lpstr>6. Select the parcel</vt:lpstr>
      <vt:lpstr>7. Parcel pick-up (QR Code)</vt:lpstr>
      <vt:lpstr>8. In-transit (Show route)</vt:lpstr>
      <vt:lpstr>9. Recipient signs for acceptance</vt:lpstr>
      <vt:lpstr>10. Payment / Cashout?</vt:lpstr>
      <vt:lpstr>11. Explorer?</vt:lpstr>
      <vt:lpstr>12. Summary</vt:lpstr>
      <vt:lpstr>Team</vt:lpstr>
      <vt:lpstr>Thank you for your attention!</vt:lpstr>
      <vt:lpstr>PowerPoint Presentation</vt:lpstr>
    </vt:vector>
  </TitlesOfParts>
  <Company>Deloitte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Spahn, Alexander</dc:creator>
  <cp:lastModifiedBy>Spahn, Alexander</cp:lastModifiedBy>
  <cp:revision>72</cp:revision>
  <dcterms:created xsi:type="dcterms:W3CDTF">2019-06-21T20:11:27Z</dcterms:created>
  <dcterms:modified xsi:type="dcterms:W3CDTF">2019-06-23T08:28:27Z</dcterms:modified>
</cp:coreProperties>
</file>