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66" r:id="rId2"/>
    <p:sldId id="321" r:id="rId3"/>
    <p:sldId id="296" r:id="rId4"/>
    <p:sldId id="325" r:id="rId5"/>
    <p:sldId id="320" r:id="rId6"/>
    <p:sldId id="326" r:id="rId7"/>
    <p:sldId id="327" r:id="rId8"/>
    <p:sldId id="328" r:id="rId9"/>
    <p:sldId id="373" r:id="rId10"/>
    <p:sldId id="323" r:id="rId11"/>
    <p:sldId id="374" r:id="rId12"/>
    <p:sldId id="375" r:id="rId13"/>
    <p:sldId id="380" r:id="rId14"/>
    <p:sldId id="381" r:id="rId15"/>
    <p:sldId id="376" r:id="rId16"/>
    <p:sldId id="377" r:id="rId17"/>
    <p:sldId id="378" r:id="rId18"/>
    <p:sldId id="383" r:id="rId19"/>
    <p:sldId id="382" r:id="rId20"/>
    <p:sldId id="379" r:id="rId21"/>
    <p:sldId id="312" r:id="rId22"/>
    <p:sldId id="313" r:id="rId23"/>
    <p:sldId id="372" r:id="rId24"/>
    <p:sldId id="345" r:id="rId25"/>
    <p:sldId id="346" r:id="rId26"/>
    <p:sldId id="370" r:id="rId27"/>
    <p:sldId id="261" r:id="rId28"/>
  </p:sldIdLst>
  <p:sldSz cx="9144000" cy="6858000" type="screen4x3"/>
  <p:notesSz cx="7315200" cy="96012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146" algn="r" rtl="0" fontAlgn="base">
      <a:spcBef>
        <a:spcPct val="0"/>
      </a:spcBef>
      <a:spcAft>
        <a:spcPct val="0"/>
      </a:spcAft>
      <a:defRPr kern="1200">
        <a:solidFill>
          <a:schemeClr val="tx1"/>
        </a:solidFill>
        <a:latin typeface="Arial" charset="0"/>
        <a:ea typeface="+mn-ea"/>
        <a:cs typeface="+mn-cs"/>
      </a:defRPr>
    </a:lvl2pPr>
    <a:lvl3pPr marL="914293" algn="r" rtl="0" fontAlgn="base">
      <a:spcBef>
        <a:spcPct val="0"/>
      </a:spcBef>
      <a:spcAft>
        <a:spcPct val="0"/>
      </a:spcAft>
      <a:defRPr kern="1200">
        <a:solidFill>
          <a:schemeClr val="tx1"/>
        </a:solidFill>
        <a:latin typeface="Arial" charset="0"/>
        <a:ea typeface="+mn-ea"/>
        <a:cs typeface="+mn-cs"/>
      </a:defRPr>
    </a:lvl3pPr>
    <a:lvl4pPr marL="1371440" algn="r" rtl="0" fontAlgn="base">
      <a:spcBef>
        <a:spcPct val="0"/>
      </a:spcBef>
      <a:spcAft>
        <a:spcPct val="0"/>
      </a:spcAft>
      <a:defRPr kern="1200">
        <a:solidFill>
          <a:schemeClr val="tx1"/>
        </a:solidFill>
        <a:latin typeface="Arial" charset="0"/>
        <a:ea typeface="+mn-ea"/>
        <a:cs typeface="+mn-cs"/>
      </a:defRPr>
    </a:lvl4pPr>
    <a:lvl5pPr marL="1828586" algn="r" rtl="0" fontAlgn="base">
      <a:spcBef>
        <a:spcPct val="0"/>
      </a:spcBef>
      <a:spcAft>
        <a:spcPct val="0"/>
      </a:spcAft>
      <a:defRPr kern="1200">
        <a:solidFill>
          <a:schemeClr val="tx1"/>
        </a:solidFill>
        <a:latin typeface="Arial" charset="0"/>
        <a:ea typeface="+mn-ea"/>
        <a:cs typeface="+mn-cs"/>
      </a:defRPr>
    </a:lvl5pPr>
    <a:lvl6pPr marL="2285733" algn="l" defTabSz="914293" rtl="0" eaLnBrk="1" latinLnBrk="0" hangingPunct="1">
      <a:defRPr kern="1200">
        <a:solidFill>
          <a:schemeClr val="tx1"/>
        </a:solidFill>
        <a:latin typeface="Arial" charset="0"/>
        <a:ea typeface="+mn-ea"/>
        <a:cs typeface="+mn-cs"/>
      </a:defRPr>
    </a:lvl6pPr>
    <a:lvl7pPr marL="2742879" algn="l" defTabSz="914293" rtl="0" eaLnBrk="1" latinLnBrk="0" hangingPunct="1">
      <a:defRPr kern="1200">
        <a:solidFill>
          <a:schemeClr val="tx1"/>
        </a:solidFill>
        <a:latin typeface="Arial" charset="0"/>
        <a:ea typeface="+mn-ea"/>
        <a:cs typeface="+mn-cs"/>
      </a:defRPr>
    </a:lvl7pPr>
    <a:lvl8pPr marL="3200026" algn="l" defTabSz="914293" rtl="0" eaLnBrk="1" latinLnBrk="0" hangingPunct="1">
      <a:defRPr kern="1200">
        <a:solidFill>
          <a:schemeClr val="tx1"/>
        </a:solidFill>
        <a:latin typeface="Arial" charset="0"/>
        <a:ea typeface="+mn-ea"/>
        <a:cs typeface="+mn-cs"/>
      </a:defRPr>
    </a:lvl8pPr>
    <a:lvl9pPr marL="3657172" algn="l" defTabSz="914293"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293A"/>
    <a:srgbClr val="E68900"/>
    <a:srgbClr val="F69200"/>
    <a:srgbClr val="FF9900"/>
    <a:srgbClr val="FF9933"/>
    <a:srgbClr val="E3770B"/>
    <a:srgbClr val="CC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9209" autoAdjust="0"/>
  </p:normalViewPr>
  <p:slideViewPr>
    <p:cSldViewPr snapToGrid="0" snapToObjects="1">
      <p:cViewPr>
        <p:scale>
          <a:sx n="90" d="100"/>
          <a:sy n="90" d="100"/>
        </p:scale>
        <p:origin x="-1404" y="-72"/>
      </p:cViewPr>
      <p:guideLst>
        <p:guide orient="horz" pos="3919"/>
        <p:guide orient="horz" pos="187"/>
        <p:guide orient="horz" pos="969"/>
        <p:guide pos="3531"/>
        <p:guide pos="306"/>
        <p:guide pos="1810"/>
        <p:guide pos="5464"/>
        <p:guide pos="235"/>
        <p:guide pos="1563"/>
        <p:guide pos="403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240"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sz="quarter" idx="1"/>
          </p:nvPr>
        </p:nvSpPr>
        <p:spPr bwMode="auto">
          <a:xfrm>
            <a:off x="4143589"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t" anchorCtr="0" compatLnSpc="1">
            <a:prstTxWarp prst="textNoShape">
              <a:avLst/>
            </a:prstTxWarp>
          </a:bodyPr>
          <a:lstStyle>
            <a:lvl1pPr>
              <a:defRPr sz="1200"/>
            </a:lvl1pPr>
          </a:lstStyle>
          <a:p>
            <a:endParaRPr lang="en-US" dirty="0"/>
          </a:p>
        </p:txBody>
      </p:sp>
      <p:sp>
        <p:nvSpPr>
          <p:cNvPr id="3076" name="Rectangle 4"/>
          <p:cNvSpPr>
            <a:spLocks noGrp="1" noChangeArrowheads="1"/>
          </p:cNvSpPr>
          <p:nvPr>
            <p:ph type="ftr" sz="quarter" idx="2"/>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b" anchorCtr="0" compatLnSpc="1">
            <a:prstTxWarp prst="textNoShape">
              <a:avLst/>
            </a:prstTxWarp>
          </a:bodyPr>
          <a:lstStyle>
            <a:lvl1pPr algn="l">
              <a:defRPr sz="1200"/>
            </a:lvl1pPr>
          </a:lstStyle>
          <a:p>
            <a:endParaRPr lang="en-US" dirty="0"/>
          </a:p>
        </p:txBody>
      </p:sp>
      <p:sp>
        <p:nvSpPr>
          <p:cNvPr id="3077" name="Rectangle 5"/>
          <p:cNvSpPr>
            <a:spLocks noGrp="1" noChangeArrowheads="1"/>
          </p:cNvSpPr>
          <p:nvPr>
            <p:ph type="sldNum" sz="quarter" idx="3"/>
          </p:nvPr>
        </p:nvSpPr>
        <p:spPr bwMode="auto">
          <a:xfrm>
            <a:off x="4143589"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b" anchorCtr="0" compatLnSpc="1">
            <a:prstTxWarp prst="textNoShape">
              <a:avLst/>
            </a:prstTxWarp>
          </a:bodyPr>
          <a:lstStyle>
            <a:lvl1pPr>
              <a:defRPr sz="1200"/>
            </a:lvl1pPr>
          </a:lstStyle>
          <a:p>
            <a:fld id="{05C5FAE3-DA4E-4787-9E83-DBAA09B5AA49}" type="slidenum">
              <a:rPr lang="en-US"/>
              <a:pPr/>
              <a:t>‹#›</a:t>
            </a:fld>
            <a:endParaRPr lang="en-US" dirty="0"/>
          </a:p>
        </p:txBody>
      </p:sp>
    </p:spTree>
    <p:extLst>
      <p:ext uri="{BB962C8B-B14F-4D97-AF65-F5344CB8AC3E}">
        <p14:creationId xmlns:p14="http://schemas.microsoft.com/office/powerpoint/2010/main" val="1904800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t" anchorCtr="0" compatLnSpc="1">
            <a:prstTxWarp prst="textNoShape">
              <a:avLst/>
            </a:prstTxWarp>
          </a:bodyPr>
          <a:lstStyle>
            <a:lvl1pPr algn="l">
              <a:defRPr sz="1200"/>
            </a:lvl1pPr>
          </a:lstStyle>
          <a:p>
            <a:endParaRPr lang="en-US" dirty="0"/>
          </a:p>
        </p:txBody>
      </p:sp>
      <p:sp>
        <p:nvSpPr>
          <p:cNvPr id="5123" name="Rectangle 3"/>
          <p:cNvSpPr>
            <a:spLocks noGrp="1" noChangeArrowheads="1"/>
          </p:cNvSpPr>
          <p:nvPr>
            <p:ph type="dt" idx="1"/>
          </p:nvPr>
        </p:nvSpPr>
        <p:spPr bwMode="auto">
          <a:xfrm>
            <a:off x="4143589"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t" anchorCtr="0" compatLnSpc="1">
            <a:prstTxWarp prst="textNoShape">
              <a:avLst/>
            </a:prstTxWarp>
          </a:bodyPr>
          <a:lstStyle>
            <a:lvl1pPr>
              <a:defRPr sz="1200"/>
            </a:lvl1pPr>
          </a:lstStyle>
          <a:p>
            <a:endParaRPr lang="en-US" dirty="0"/>
          </a:p>
        </p:txBody>
      </p:sp>
      <p:sp>
        <p:nvSpPr>
          <p:cNvPr id="51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1"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b" anchorCtr="0" compatLnSpc="1">
            <a:prstTxWarp prst="textNoShape">
              <a:avLst/>
            </a:prstTxWarp>
          </a:bodyPr>
          <a:lstStyle>
            <a:lvl1pPr algn="l">
              <a:defRPr sz="1200"/>
            </a:lvl1pPr>
          </a:lstStyle>
          <a:p>
            <a:endParaRPr lang="en-US" dirty="0"/>
          </a:p>
        </p:txBody>
      </p:sp>
      <p:sp>
        <p:nvSpPr>
          <p:cNvPr id="5127" name="Rectangle 7"/>
          <p:cNvSpPr>
            <a:spLocks noGrp="1" noChangeArrowheads="1"/>
          </p:cNvSpPr>
          <p:nvPr>
            <p:ph type="sldNum" sz="quarter" idx="5"/>
          </p:nvPr>
        </p:nvSpPr>
        <p:spPr bwMode="auto">
          <a:xfrm>
            <a:off x="4143589"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293" tIns="48146" rIns="96293" bIns="48146" numCol="1" anchor="b" anchorCtr="0" compatLnSpc="1">
            <a:prstTxWarp prst="textNoShape">
              <a:avLst/>
            </a:prstTxWarp>
          </a:bodyPr>
          <a:lstStyle>
            <a:lvl1pPr>
              <a:defRPr sz="1200"/>
            </a:lvl1pPr>
          </a:lstStyle>
          <a:p>
            <a:fld id="{A0EB6854-8CC4-4B62-8167-0FA2FF416117}" type="slidenum">
              <a:rPr lang="en-US"/>
              <a:pPr/>
              <a:t>‹#›</a:t>
            </a:fld>
            <a:endParaRPr lang="en-US" dirty="0"/>
          </a:p>
        </p:txBody>
      </p:sp>
    </p:spTree>
    <p:extLst>
      <p:ext uri="{BB962C8B-B14F-4D97-AF65-F5344CB8AC3E}">
        <p14:creationId xmlns:p14="http://schemas.microsoft.com/office/powerpoint/2010/main" val="21269618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146" algn="l" rtl="0" fontAlgn="base">
      <a:spcBef>
        <a:spcPct val="30000"/>
      </a:spcBef>
      <a:spcAft>
        <a:spcPct val="0"/>
      </a:spcAft>
      <a:defRPr sz="1200" kern="1200">
        <a:solidFill>
          <a:schemeClr val="tx1"/>
        </a:solidFill>
        <a:latin typeface="Arial" charset="0"/>
        <a:ea typeface="+mn-ea"/>
        <a:cs typeface="+mn-cs"/>
      </a:defRPr>
    </a:lvl2pPr>
    <a:lvl3pPr marL="914293" algn="l" rtl="0" fontAlgn="base">
      <a:spcBef>
        <a:spcPct val="30000"/>
      </a:spcBef>
      <a:spcAft>
        <a:spcPct val="0"/>
      </a:spcAft>
      <a:defRPr sz="1200" kern="1200">
        <a:solidFill>
          <a:schemeClr val="tx1"/>
        </a:solidFill>
        <a:latin typeface="Arial" charset="0"/>
        <a:ea typeface="+mn-ea"/>
        <a:cs typeface="+mn-cs"/>
      </a:defRPr>
    </a:lvl3pPr>
    <a:lvl4pPr marL="1371440" algn="l" rtl="0" fontAlgn="base">
      <a:spcBef>
        <a:spcPct val="30000"/>
      </a:spcBef>
      <a:spcAft>
        <a:spcPct val="0"/>
      </a:spcAft>
      <a:defRPr sz="1200" kern="1200">
        <a:solidFill>
          <a:schemeClr val="tx1"/>
        </a:solidFill>
        <a:latin typeface="Arial" charset="0"/>
        <a:ea typeface="+mn-ea"/>
        <a:cs typeface="+mn-cs"/>
      </a:defRPr>
    </a:lvl4pPr>
    <a:lvl5pPr marL="1828586" algn="l" rtl="0" fontAlgn="base">
      <a:spcBef>
        <a:spcPct val="30000"/>
      </a:spcBef>
      <a:spcAft>
        <a:spcPct val="0"/>
      </a:spcAft>
      <a:defRPr sz="1200" kern="1200">
        <a:solidFill>
          <a:schemeClr val="tx1"/>
        </a:solidFill>
        <a:latin typeface="Arial" charset="0"/>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Indicate</a:t>
            </a:r>
            <a:r>
              <a:rPr lang="en-US" baseline="0" dirty="0" smtClean="0"/>
              <a:t> password protection by color coding (all fields that require password protection are red prior to log in.  They turn green after login.  Add logout button for all screens)</a:t>
            </a:r>
          </a:p>
          <a:p>
            <a:pPr marL="628596" lvl="1" indent="-171450">
              <a:buFontTx/>
              <a:buChar char="-"/>
            </a:pPr>
            <a:r>
              <a:rPr lang="en-US" baseline="0" dirty="0" smtClean="0"/>
              <a:t>Required for All Admin Boxes currently with green backdrop</a:t>
            </a:r>
          </a:p>
          <a:p>
            <a:pPr marL="628596" lvl="1" indent="-171450">
              <a:buFontTx/>
              <a:buChar char="-"/>
            </a:pPr>
            <a:r>
              <a:rPr lang="en-US" baseline="0" dirty="0" smtClean="0"/>
              <a:t>Required for ‘Prior </a:t>
            </a:r>
            <a:r>
              <a:rPr lang="en-US" baseline="0" dirty="0" err="1" smtClean="0"/>
              <a:t>EnDys</a:t>
            </a:r>
            <a:r>
              <a:rPr lang="en-US" baseline="0" dirty="0" smtClean="0"/>
              <a:t> Scores’</a:t>
            </a:r>
          </a:p>
          <a:p>
            <a:pPr marL="628596" lvl="1" indent="-171450">
              <a:buFontTx/>
              <a:buChar char="-"/>
            </a:pPr>
            <a:r>
              <a:rPr lang="en-US" baseline="0" dirty="0" smtClean="0"/>
              <a:t>Required for ‘History’ (Question: What is the difference between ‘Prior </a:t>
            </a:r>
            <a:r>
              <a:rPr lang="en-US" baseline="0" dirty="0" err="1" smtClean="0"/>
              <a:t>EnDys</a:t>
            </a:r>
            <a:r>
              <a:rPr lang="en-US" baseline="0" dirty="0" smtClean="0"/>
              <a:t> Scores’ and ‘History”?)</a:t>
            </a:r>
          </a:p>
          <a:p>
            <a:pPr marL="628596" lvl="1" indent="-171450">
              <a:buFontTx/>
              <a:buChar char="-"/>
            </a:pPr>
            <a:r>
              <a:rPr lang="en-US" baseline="0" dirty="0" smtClean="0"/>
              <a:t>Required for ‘Download to USB’ ?</a:t>
            </a:r>
          </a:p>
          <a:p>
            <a:pPr marL="171450" lvl="0" indent="-171450">
              <a:buFontTx/>
              <a:buChar char="-"/>
            </a:pPr>
            <a:r>
              <a:rPr lang="en-US" baseline="0" dirty="0" smtClean="0"/>
              <a:t>Remove Send to Email in Version #1 (Swaps position with ‘Download to USB’ make note that email option will not be in version #1)</a:t>
            </a:r>
          </a:p>
          <a:p>
            <a:pPr marL="171450" lvl="0" indent="-171450">
              <a:buFontTx/>
              <a:buChar char="-"/>
            </a:pPr>
            <a:r>
              <a:rPr lang="en-US" baseline="0" dirty="0" smtClean="0"/>
              <a:t>How do we get from end of patent #1 test back to ‘Enter Patient Info’ for patient #2 ?</a:t>
            </a:r>
          </a:p>
          <a:p>
            <a:pPr marL="171450" lvl="0" indent="-171450">
              <a:buFontTx/>
              <a:buChar char="-"/>
            </a:pPr>
            <a:r>
              <a:rPr lang="en-US" baseline="0" dirty="0" smtClean="0"/>
              <a:t>‘Diagnostics’ : 1) Look at results of previous ‘self test’ 2) % full/capacity on disk drive</a:t>
            </a:r>
          </a:p>
          <a:p>
            <a:pPr marL="171450" lvl="0" indent="-171450">
              <a:buFontTx/>
              <a:buChar char="-"/>
            </a:pPr>
            <a:r>
              <a:rPr lang="en-US" baseline="0" dirty="0" smtClean="0"/>
              <a:t>‘Archive Data’ – Should be able to edit records</a:t>
            </a:r>
          </a:p>
          <a:p>
            <a:pPr marL="171450" lvl="0" indent="-171450">
              <a:buFontTx/>
              <a:buChar char="-"/>
            </a:pPr>
            <a:r>
              <a:rPr lang="en-US" baseline="0" dirty="0" smtClean="0"/>
              <a:t>‘Configure System’ – 1) Modify hyperemia/hold time 2) Modify maximum pressure setting</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2</a:t>
            </a:fld>
            <a:endParaRPr lang="en-US" dirty="0"/>
          </a:p>
        </p:txBody>
      </p:sp>
    </p:spTree>
    <p:extLst>
      <p:ext uri="{BB962C8B-B14F-4D97-AF65-F5344CB8AC3E}">
        <p14:creationId xmlns:p14="http://schemas.microsoft.com/office/powerpoint/2010/main" val="184305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‘Prior Scores’ Button Added</a:t>
            </a:r>
          </a:p>
          <a:p>
            <a:pPr marL="171450" indent="-171450">
              <a:buFontTx/>
              <a:buChar char="-"/>
            </a:pPr>
            <a:r>
              <a:rPr lang="en-US" dirty="0" smtClean="0"/>
              <a:t>Do we need “Tab” key?</a:t>
            </a:r>
          </a:p>
          <a:p>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4</a:t>
            </a:fld>
            <a:endParaRPr lang="en-US" dirty="0"/>
          </a:p>
        </p:txBody>
      </p:sp>
    </p:spTree>
    <p:extLst>
      <p:ext uri="{BB962C8B-B14F-4D97-AF65-F5344CB8AC3E}">
        <p14:creationId xmlns:p14="http://schemas.microsoft.com/office/powerpoint/2010/main" val="347701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a:t>
            </a:r>
            <a:r>
              <a:rPr lang="en-US" baseline="0" dirty="0" smtClean="0"/>
              <a:t> keyboard should be activated in all date fields automatically.</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5</a:t>
            </a:fld>
            <a:endParaRPr lang="en-US" dirty="0"/>
          </a:p>
        </p:txBody>
      </p:sp>
    </p:spTree>
    <p:extLst>
      <p:ext uri="{BB962C8B-B14F-4D97-AF65-F5344CB8AC3E}">
        <p14:creationId xmlns:p14="http://schemas.microsoft.com/office/powerpoint/2010/main" val="274213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steps:</a:t>
            </a:r>
          </a:p>
          <a:p>
            <a:pPr marL="228600" indent="-228600">
              <a:buAutoNum type="arabicPeriod"/>
            </a:pPr>
            <a:r>
              <a:rPr lang="en-US" dirty="0" smtClean="0"/>
              <a:t>Select proper cuff size</a:t>
            </a:r>
          </a:p>
          <a:p>
            <a:pPr marL="228600" indent="-228600">
              <a:buAutoNum type="arabicPeriod"/>
            </a:pPr>
            <a:r>
              <a:rPr lang="en-US" dirty="0" smtClean="0"/>
              <a:t>Connect</a:t>
            </a:r>
            <a:r>
              <a:rPr lang="en-US" baseline="0" dirty="0" smtClean="0"/>
              <a:t> cuff and finger sensor to the device</a:t>
            </a:r>
          </a:p>
          <a:p>
            <a:pPr marL="228600" indent="-228600">
              <a:buAutoNum type="arabicPeriod"/>
            </a:pPr>
            <a:r>
              <a:rPr lang="en-US" baseline="0" dirty="0" smtClean="0"/>
              <a:t>Attach finger sensor and place cuff</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6</a:t>
            </a:fld>
            <a:endParaRPr lang="en-US" dirty="0"/>
          </a:p>
        </p:txBody>
      </p:sp>
    </p:spTree>
    <p:extLst>
      <p:ext uri="{BB962C8B-B14F-4D97-AF65-F5344CB8AC3E}">
        <p14:creationId xmlns:p14="http://schemas.microsoft.com/office/powerpoint/2010/main" val="1373916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“Halt” button used</a:t>
            </a:r>
            <a:r>
              <a:rPr lang="en-US" baseline="0" dirty="0" smtClean="0"/>
              <a:t> to stop test takes them to “confirm” screen to stop test or “resume” to continue test.</a:t>
            </a:r>
          </a:p>
          <a:p>
            <a:r>
              <a:rPr lang="en-US" baseline="0" dirty="0" smtClean="0"/>
              <a:t>Add words ‘remain still’ anytime there is a deflation. (Note: This should occur during the normal and hyperemia tests.)</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7</a:t>
            </a:fld>
            <a:endParaRPr lang="en-US" dirty="0"/>
          </a:p>
        </p:txBody>
      </p:sp>
    </p:spTree>
    <p:extLst>
      <p:ext uri="{BB962C8B-B14F-4D97-AF65-F5344CB8AC3E}">
        <p14:creationId xmlns:p14="http://schemas.microsoft.com/office/powerpoint/2010/main" val="124382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‘History’ and ‘Send To..’ Tabs</a:t>
            </a:r>
            <a:r>
              <a:rPr lang="en-US" baseline="0" dirty="0" smtClean="0"/>
              <a:t> will be password protected and color coded. </a:t>
            </a:r>
          </a:p>
          <a:p>
            <a:pPr marL="628596" lvl="1" indent="-171450">
              <a:buFont typeface="Arial" pitchFamily="34" charset="0"/>
              <a:buChar char="•"/>
            </a:pPr>
            <a:r>
              <a:rPr lang="en-US" baseline="0" dirty="0" smtClean="0"/>
              <a:t>Red – Not logged in</a:t>
            </a:r>
          </a:p>
          <a:p>
            <a:pPr marL="685746" lvl="1" indent="-228600">
              <a:buFont typeface="Arial" pitchFamily="34" charset="0"/>
              <a:buChar char="•"/>
            </a:pPr>
            <a:r>
              <a:rPr lang="en-US" baseline="0" dirty="0" smtClean="0"/>
              <a:t>Green – Logged in</a:t>
            </a:r>
          </a:p>
          <a:p>
            <a:pPr marL="228600" lvl="0" indent="-228600">
              <a:buFont typeface="Arial" pitchFamily="34" charset="0"/>
              <a:buChar char="•"/>
            </a:pPr>
            <a:r>
              <a:rPr lang="en-US" baseline="0" dirty="0" smtClean="0"/>
              <a:t>Show ‘Test Failure’ Screen. If ‘Test Failure’ screen is active, user should be returned to prefilled ‘Enter Patient Info.’ screen.</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10</a:t>
            </a:fld>
            <a:endParaRPr lang="en-US" dirty="0"/>
          </a:p>
        </p:txBody>
      </p:sp>
    </p:spTree>
    <p:extLst>
      <p:ext uri="{BB962C8B-B14F-4D97-AF65-F5344CB8AC3E}">
        <p14:creationId xmlns:p14="http://schemas.microsoft.com/office/powerpoint/2010/main" val="54644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Time</a:t>
            </a:r>
            <a:r>
              <a:rPr lang="en-US" baseline="0" dirty="0" smtClean="0"/>
              <a:t> should read left to right on the history along the bottom. ‘Today’ should be furthest to the right.</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12</a:t>
            </a:fld>
            <a:endParaRPr lang="en-US" dirty="0"/>
          </a:p>
        </p:txBody>
      </p:sp>
    </p:spTree>
    <p:extLst>
      <p:ext uri="{BB962C8B-B14F-4D97-AF65-F5344CB8AC3E}">
        <p14:creationId xmlns:p14="http://schemas.microsoft.com/office/powerpoint/2010/main" val="99680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name should be 01234</a:t>
            </a:r>
            <a:endParaRPr lang="en-US" dirty="0"/>
          </a:p>
        </p:txBody>
      </p:sp>
      <p:sp>
        <p:nvSpPr>
          <p:cNvPr id="4" name="Slide Number Placeholder 3"/>
          <p:cNvSpPr>
            <a:spLocks noGrp="1"/>
          </p:cNvSpPr>
          <p:nvPr>
            <p:ph type="sldNum" sz="quarter" idx="10"/>
          </p:nvPr>
        </p:nvSpPr>
        <p:spPr/>
        <p:txBody>
          <a:bodyPr/>
          <a:lstStyle/>
          <a:p>
            <a:fld id="{A0EB6854-8CC4-4B62-8167-0FA2FF416117}" type="slidenum">
              <a:rPr lang="en-US" smtClean="0"/>
              <a:pPr/>
              <a:t>17</a:t>
            </a:fld>
            <a:endParaRPr lang="en-US" dirty="0"/>
          </a:p>
        </p:txBody>
      </p:sp>
    </p:spTree>
    <p:extLst>
      <p:ext uri="{BB962C8B-B14F-4D97-AF65-F5344CB8AC3E}">
        <p14:creationId xmlns:p14="http://schemas.microsoft.com/office/powerpoint/2010/main" val="173092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lIns="91429" tIns="45714" rIns="91429" bIns="45714"/>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lIns="91429" tIns="45714" rIns="91429" bIns="45714"/>
          <a:lstStyle>
            <a:lvl1pPr marL="0" indent="0" algn="ctr">
              <a:buNone/>
              <a:defRPr/>
            </a:lvl1pPr>
            <a:lvl2pPr marL="457146" indent="0" algn="ctr">
              <a:buNone/>
              <a:defRPr/>
            </a:lvl2pPr>
            <a:lvl3pPr marL="914293" indent="0" algn="ctr">
              <a:buNone/>
              <a:defRPr/>
            </a:lvl3pPr>
            <a:lvl4pPr marL="1371440" indent="0" algn="ctr">
              <a:buNone/>
              <a:defRPr/>
            </a:lvl4pPr>
            <a:lvl5pPr marL="1828586" indent="0" algn="ctr">
              <a:buNone/>
              <a:defRPr/>
            </a:lvl5pPr>
            <a:lvl6pPr marL="2285733" indent="0" algn="ctr">
              <a:buNone/>
              <a:defRPr/>
            </a:lvl6pPr>
            <a:lvl7pPr marL="2742879" indent="0" algn="ctr">
              <a:buNone/>
              <a:defRPr/>
            </a:lvl7pPr>
            <a:lvl8pPr marL="3200026" indent="0" algn="ctr">
              <a:buNone/>
              <a:defRPr/>
            </a:lvl8pPr>
            <a:lvl9pPr marL="3657172"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smtClean="0"/>
              <a:t>Project:  CDX.001   Date:  07.17.13</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a:t>Page </a:t>
            </a:r>
            <a:fld id="{2E475AB7-34D6-483E-9352-8A6697405A2F}" type="slidenum">
              <a:rPr lang="en-US"/>
              <a:pPr/>
              <a:t>‹#›</a:t>
            </a:fld>
            <a:endParaRPr lang="en-US" dirty="0"/>
          </a:p>
        </p:txBody>
      </p:sp>
    </p:spTree>
    <p:extLst>
      <p:ext uri="{BB962C8B-B14F-4D97-AF65-F5344CB8AC3E}">
        <p14:creationId xmlns:p14="http://schemas.microsoft.com/office/powerpoint/2010/main" val="14746811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4" rIns="91429" bIns="45714"/>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Project:  CDX.001   Date:  07.17.13</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a:t>Page </a:t>
            </a:r>
            <a:fld id="{FCE2B5B2-3359-46AC-BCAE-9F797ADD64AA}" type="slidenum">
              <a:rPr lang="en-US"/>
              <a:pPr/>
              <a:t>‹#›</a:t>
            </a:fld>
            <a:endParaRPr lang="en-US" dirty="0"/>
          </a:p>
        </p:txBody>
      </p:sp>
    </p:spTree>
    <p:extLst>
      <p:ext uri="{BB962C8B-B14F-4D97-AF65-F5344CB8AC3E}">
        <p14:creationId xmlns:p14="http://schemas.microsoft.com/office/powerpoint/2010/main" val="69175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lIns="91429" tIns="45714" rIns="91429" bIns="45714"/>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Project:  CDX.001   Date:  07.17.13</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a:t>Page </a:t>
            </a:r>
            <a:fld id="{F769EF64-3DDC-4DA4-9A31-B8F0B89C332E}" type="slidenum">
              <a:rPr lang="en-US"/>
              <a:pPr/>
              <a:t>‹#›</a:t>
            </a:fld>
            <a:endParaRPr lang="en-US" dirty="0"/>
          </a:p>
        </p:txBody>
      </p:sp>
    </p:spTree>
    <p:extLst>
      <p:ext uri="{BB962C8B-B14F-4D97-AF65-F5344CB8AC3E}">
        <p14:creationId xmlns:p14="http://schemas.microsoft.com/office/powerpoint/2010/main" val="253010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4" rIns="91429" bIns="45714"/>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lIns="91429" tIns="45714" rIns="91429" bIns="4571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Project:  CDX.001   Date:  07.17.13</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a:t>Page </a:t>
            </a:r>
            <a:fld id="{CD6C03A7-1D45-4CD9-9796-CF5AFCC21DC6}" type="slidenum">
              <a:rPr lang="en-US"/>
              <a:pPr/>
              <a:t>‹#›</a:t>
            </a:fld>
            <a:endParaRPr lang="en-US" dirty="0"/>
          </a:p>
        </p:txBody>
      </p:sp>
    </p:spTree>
    <p:extLst>
      <p:ext uri="{BB962C8B-B14F-4D97-AF65-F5344CB8AC3E}">
        <p14:creationId xmlns:p14="http://schemas.microsoft.com/office/powerpoint/2010/main" val="7496182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lIns="91429" tIns="45714" rIns="91429" bIns="45714"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lIns="91429" tIns="45714" rIns="91429" bIns="45714" anchor="b"/>
          <a:lstStyle>
            <a:lvl1pPr marL="0" indent="0">
              <a:buNone/>
              <a:defRPr sz="2000"/>
            </a:lvl1pPr>
            <a:lvl2pPr marL="457146" indent="0">
              <a:buNone/>
              <a:defRPr sz="1800"/>
            </a:lvl2pPr>
            <a:lvl3pPr marL="914293" indent="0">
              <a:buNone/>
              <a:defRPr sz="1600"/>
            </a:lvl3pPr>
            <a:lvl4pPr marL="1371440" indent="0">
              <a:buNone/>
              <a:defRPr sz="1400"/>
            </a:lvl4pPr>
            <a:lvl5pPr marL="1828586" indent="0">
              <a:buNone/>
              <a:defRPr sz="1400"/>
            </a:lvl5pPr>
            <a:lvl6pPr marL="2285733" indent="0">
              <a:buNone/>
              <a:defRPr sz="1400"/>
            </a:lvl6pPr>
            <a:lvl7pPr marL="2742879" indent="0">
              <a:buNone/>
              <a:defRPr sz="1400"/>
            </a:lvl7pPr>
            <a:lvl8pPr marL="3200026" indent="0">
              <a:buNone/>
              <a:defRPr sz="1400"/>
            </a:lvl8pPr>
            <a:lvl9pPr marL="3657172"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Project:  CDX.001   Date:  07.17.13</a:t>
            </a:r>
            <a:endParaRPr lang="en-US" dirty="0"/>
          </a:p>
        </p:txBody>
      </p:sp>
      <p:sp>
        <p:nvSpPr>
          <p:cNvPr id="5" name="Slide Number Placeholder 4"/>
          <p:cNvSpPr>
            <a:spLocks noGrp="1"/>
          </p:cNvSpPr>
          <p:nvPr>
            <p:ph type="sldNum" sz="quarter" idx="11"/>
          </p:nvPr>
        </p:nvSpPr>
        <p:spPr/>
        <p:txBody>
          <a:bodyPr/>
          <a:lstStyle>
            <a:lvl1pPr>
              <a:defRPr/>
            </a:lvl1pPr>
          </a:lstStyle>
          <a:p>
            <a:r>
              <a:rPr lang="en-US" dirty="0"/>
              <a:t>Page </a:t>
            </a:r>
            <a:fld id="{65C20DB4-2C42-48CD-8C05-94FF321ABB20}" type="slidenum">
              <a:rPr lang="en-US"/>
              <a:pPr/>
              <a:t>‹#›</a:t>
            </a:fld>
            <a:endParaRPr lang="en-US" dirty="0"/>
          </a:p>
        </p:txBody>
      </p:sp>
    </p:spTree>
    <p:extLst>
      <p:ext uri="{BB962C8B-B14F-4D97-AF65-F5344CB8AC3E}">
        <p14:creationId xmlns:p14="http://schemas.microsoft.com/office/powerpoint/2010/main" val="163847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4" rIns="91429" bIns="45714"/>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lIns="91429" tIns="45714" rIns="91429" bIns="4571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Project:  CDX.001   Date:  07.17.13</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a:t>Page </a:t>
            </a:r>
            <a:fld id="{AD34E527-3F6E-4DC7-9313-9141CBEE0529}" type="slidenum">
              <a:rPr lang="en-US"/>
              <a:pPr/>
              <a:t>‹#›</a:t>
            </a:fld>
            <a:endParaRPr lang="en-US" dirty="0"/>
          </a:p>
        </p:txBody>
      </p:sp>
    </p:spTree>
    <p:extLst>
      <p:ext uri="{BB962C8B-B14F-4D97-AF65-F5344CB8AC3E}">
        <p14:creationId xmlns:p14="http://schemas.microsoft.com/office/powerpoint/2010/main" val="2055513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4" rIns="91429" bIns="45714"/>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lIns="91429" tIns="45714" rIns="91429" bIns="45714"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lIns="91429" tIns="45714" rIns="91429" bIns="4571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Project:  CDX.001   Date:  07.17.13</a:t>
            </a:r>
            <a:endParaRPr lang="en-US" dirty="0"/>
          </a:p>
        </p:txBody>
      </p:sp>
      <p:sp>
        <p:nvSpPr>
          <p:cNvPr id="8" name="Slide Number Placeholder 7"/>
          <p:cNvSpPr>
            <a:spLocks noGrp="1"/>
          </p:cNvSpPr>
          <p:nvPr>
            <p:ph type="sldNum" sz="quarter" idx="11"/>
          </p:nvPr>
        </p:nvSpPr>
        <p:spPr/>
        <p:txBody>
          <a:bodyPr/>
          <a:lstStyle>
            <a:lvl1pPr>
              <a:defRPr/>
            </a:lvl1pPr>
          </a:lstStyle>
          <a:p>
            <a:r>
              <a:rPr lang="en-US" dirty="0"/>
              <a:t>Page </a:t>
            </a:r>
            <a:fld id="{C5FB0B12-A6B6-47E1-BE0B-82B994B58D52}" type="slidenum">
              <a:rPr lang="en-US"/>
              <a:pPr/>
              <a:t>‹#›</a:t>
            </a:fld>
            <a:endParaRPr lang="en-US" dirty="0"/>
          </a:p>
        </p:txBody>
      </p:sp>
    </p:spTree>
    <p:extLst>
      <p:ext uri="{BB962C8B-B14F-4D97-AF65-F5344CB8AC3E}">
        <p14:creationId xmlns:p14="http://schemas.microsoft.com/office/powerpoint/2010/main" val="118449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9" tIns="45714" rIns="91429" bIns="45714"/>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Project:  CDX.001   Date:  07.17.13</a:t>
            </a:r>
            <a:endParaRPr lang="en-US" dirty="0"/>
          </a:p>
        </p:txBody>
      </p:sp>
      <p:sp>
        <p:nvSpPr>
          <p:cNvPr id="4" name="Slide Number Placeholder 3"/>
          <p:cNvSpPr>
            <a:spLocks noGrp="1"/>
          </p:cNvSpPr>
          <p:nvPr>
            <p:ph type="sldNum" sz="quarter" idx="11"/>
          </p:nvPr>
        </p:nvSpPr>
        <p:spPr/>
        <p:txBody>
          <a:bodyPr/>
          <a:lstStyle>
            <a:lvl1pPr>
              <a:defRPr/>
            </a:lvl1pPr>
          </a:lstStyle>
          <a:p>
            <a:r>
              <a:rPr lang="en-US" dirty="0"/>
              <a:t>Page </a:t>
            </a:r>
            <a:fld id="{A9D13041-C803-444F-847D-550B9CDDE8C6}" type="slidenum">
              <a:rPr lang="en-US"/>
              <a:pPr/>
              <a:t>‹#›</a:t>
            </a:fld>
            <a:endParaRPr lang="en-US" dirty="0"/>
          </a:p>
        </p:txBody>
      </p:sp>
    </p:spTree>
    <p:extLst>
      <p:ext uri="{BB962C8B-B14F-4D97-AF65-F5344CB8AC3E}">
        <p14:creationId xmlns:p14="http://schemas.microsoft.com/office/powerpoint/2010/main" val="113895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Project:  CDX.001   Date:  07.17.13</a:t>
            </a:r>
            <a:endParaRPr lang="en-US" dirty="0"/>
          </a:p>
        </p:txBody>
      </p:sp>
      <p:sp>
        <p:nvSpPr>
          <p:cNvPr id="3" name="Slide Number Placeholder 2"/>
          <p:cNvSpPr>
            <a:spLocks noGrp="1"/>
          </p:cNvSpPr>
          <p:nvPr>
            <p:ph type="sldNum" sz="quarter" idx="11"/>
          </p:nvPr>
        </p:nvSpPr>
        <p:spPr/>
        <p:txBody>
          <a:bodyPr/>
          <a:lstStyle>
            <a:lvl1pPr>
              <a:defRPr/>
            </a:lvl1pPr>
          </a:lstStyle>
          <a:p>
            <a:r>
              <a:rPr lang="en-US" dirty="0"/>
              <a:t>Page </a:t>
            </a:r>
            <a:fld id="{75EC9770-BC46-4D54-925D-1D60EDA00E9D}" type="slidenum">
              <a:rPr lang="en-US"/>
              <a:pPr/>
              <a:t>‹#›</a:t>
            </a:fld>
            <a:endParaRPr lang="en-US" dirty="0"/>
          </a:p>
        </p:txBody>
      </p:sp>
    </p:spTree>
    <p:extLst>
      <p:ext uri="{BB962C8B-B14F-4D97-AF65-F5344CB8AC3E}">
        <p14:creationId xmlns:p14="http://schemas.microsoft.com/office/powerpoint/2010/main" val="175578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lIns="91429" tIns="45714" rIns="91429" bIns="45714"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lIns="91429" tIns="45714" rIns="91429" bIns="45714"/>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0"/>
            <a:ext cx="3008313" cy="4691063"/>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Project:  CDX.001   Date:  07.17.13</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a:t>Page </a:t>
            </a:r>
            <a:fld id="{8073964D-7439-4C37-8E66-8BB93A34CD4E}" type="slidenum">
              <a:rPr lang="en-US"/>
              <a:pPr/>
              <a:t>‹#›</a:t>
            </a:fld>
            <a:endParaRPr lang="en-US" dirty="0"/>
          </a:p>
        </p:txBody>
      </p:sp>
    </p:spTree>
    <p:extLst>
      <p:ext uri="{BB962C8B-B14F-4D97-AF65-F5344CB8AC3E}">
        <p14:creationId xmlns:p14="http://schemas.microsoft.com/office/powerpoint/2010/main" val="56310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lIns="91429" tIns="45714" rIns="91429" bIns="45714"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lIns="91429" tIns="45714" rIns="91429" bIns="45714"/>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lIns="91429" tIns="45714" rIns="91429" bIns="45714"/>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Project:  CDX.001   Date:  07.17.13</a:t>
            </a:r>
            <a:endParaRPr lang="en-US" dirty="0"/>
          </a:p>
        </p:txBody>
      </p:sp>
      <p:sp>
        <p:nvSpPr>
          <p:cNvPr id="6" name="Slide Number Placeholder 5"/>
          <p:cNvSpPr>
            <a:spLocks noGrp="1"/>
          </p:cNvSpPr>
          <p:nvPr>
            <p:ph type="sldNum" sz="quarter" idx="11"/>
          </p:nvPr>
        </p:nvSpPr>
        <p:spPr/>
        <p:txBody>
          <a:bodyPr/>
          <a:lstStyle>
            <a:lvl1pPr>
              <a:defRPr/>
            </a:lvl1pPr>
          </a:lstStyle>
          <a:p>
            <a:r>
              <a:rPr lang="en-US" dirty="0"/>
              <a:t>Page </a:t>
            </a:r>
            <a:fld id="{098D56B7-73B5-486F-B573-87F518E5EE7E}" type="slidenum">
              <a:rPr lang="en-US"/>
              <a:pPr/>
              <a:t>‹#›</a:t>
            </a:fld>
            <a:endParaRPr lang="en-US" dirty="0"/>
          </a:p>
        </p:txBody>
      </p:sp>
    </p:spTree>
    <p:extLst>
      <p:ext uri="{BB962C8B-B14F-4D97-AF65-F5344CB8AC3E}">
        <p14:creationId xmlns:p14="http://schemas.microsoft.com/office/powerpoint/2010/main" val="28687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5183188" y="6559551"/>
            <a:ext cx="323056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4" rIns="91429" bIns="45714" numCol="1" anchor="t" anchorCtr="0" compatLnSpc="1">
            <a:prstTxWarp prst="textNoShape">
              <a:avLst/>
            </a:prstTxWarp>
          </a:bodyPr>
          <a:lstStyle>
            <a:lvl1pPr defTabSz="457146">
              <a:defRPr sz="800">
                <a:solidFill>
                  <a:schemeClr val="bg2"/>
                </a:solidFill>
                <a:ea typeface="ＭＳ Ｐゴシック" pitchFamily="84" charset="-128"/>
              </a:defRPr>
            </a:lvl1pPr>
          </a:lstStyle>
          <a:p>
            <a:r>
              <a:rPr lang="en-US" smtClean="0"/>
              <a:t>Project:  CDX.001   Date:  07.17.13</a:t>
            </a:r>
            <a:endParaRPr lang="en-US" dirty="0"/>
          </a:p>
        </p:txBody>
      </p:sp>
      <p:sp>
        <p:nvSpPr>
          <p:cNvPr id="1030" name="Rectangle 6"/>
          <p:cNvSpPr>
            <a:spLocks noGrp="1" noChangeArrowheads="1"/>
          </p:cNvSpPr>
          <p:nvPr>
            <p:ph type="sldNum" sz="quarter" idx="4"/>
          </p:nvPr>
        </p:nvSpPr>
        <p:spPr bwMode="auto">
          <a:xfrm>
            <a:off x="8397875" y="6559551"/>
            <a:ext cx="6985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9" tIns="45714" rIns="91429" bIns="45714" numCol="1" anchor="t" anchorCtr="0" compatLnSpc="1">
            <a:prstTxWarp prst="textNoShape">
              <a:avLst/>
            </a:prstTxWarp>
          </a:bodyPr>
          <a:lstStyle>
            <a:lvl1pPr>
              <a:defRPr sz="800">
                <a:solidFill>
                  <a:schemeClr val="bg2"/>
                </a:solidFill>
                <a:ea typeface="ＭＳ Ｐゴシック" pitchFamily="84" charset="-128"/>
              </a:defRPr>
            </a:lvl1pPr>
          </a:lstStyle>
          <a:p>
            <a:r>
              <a:rPr lang="en-US" dirty="0"/>
              <a:t>Page </a:t>
            </a:r>
            <a:fld id="{EF9B63A8-7D3F-490F-8ADA-6967EDBDE551}" type="slidenum">
              <a:rPr lang="en-US"/>
              <a:pPr/>
              <a:t>‹#›</a:t>
            </a:fld>
            <a:endParaRPr lang="en-US" dirty="0"/>
          </a:p>
        </p:txBody>
      </p:sp>
      <p:pic>
        <p:nvPicPr>
          <p:cNvPr id="1031" name="Picture 7" descr="Farm_Standard_LOGO_CMYK_Orang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b="61308"/>
          <a:stretch>
            <a:fillRect/>
          </a:stretch>
        </p:blipFill>
        <p:spPr bwMode="auto">
          <a:xfrm>
            <a:off x="8469314" y="207964"/>
            <a:ext cx="492125" cy="712787"/>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 Box 8"/>
          <p:cNvSpPr txBox="1">
            <a:spLocks noChangeArrowheads="1"/>
          </p:cNvSpPr>
          <p:nvPr userDrawn="1"/>
        </p:nvSpPr>
        <p:spPr bwMode="auto">
          <a:xfrm>
            <a:off x="165100" y="6559551"/>
            <a:ext cx="5334000" cy="204788"/>
          </a:xfrm>
          <a:prstGeom prst="rect">
            <a:avLst/>
          </a:prstGeom>
          <a:noFill/>
          <a:ln>
            <a:noFill/>
          </a:ln>
          <a:effectLst/>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86" tIns="41143" rIns="82286" bIns="41143">
            <a:spAutoFit/>
          </a:bodyPr>
          <a:lstStyle>
            <a:lvl1pPr algn="l" defTabSz="822325">
              <a:defRPr>
                <a:solidFill>
                  <a:schemeClr val="tx1"/>
                </a:solidFill>
                <a:latin typeface="Arial" charset="0"/>
              </a:defRPr>
            </a:lvl1pPr>
            <a:lvl2pPr marL="411163" algn="l" defTabSz="822325">
              <a:defRPr>
                <a:solidFill>
                  <a:schemeClr val="tx1"/>
                </a:solidFill>
                <a:latin typeface="Arial" charset="0"/>
              </a:defRPr>
            </a:lvl2pPr>
            <a:lvl3pPr marL="822325" algn="l" defTabSz="822325">
              <a:defRPr>
                <a:solidFill>
                  <a:schemeClr val="tx1"/>
                </a:solidFill>
                <a:latin typeface="Arial" charset="0"/>
              </a:defRPr>
            </a:lvl3pPr>
            <a:lvl4pPr marL="1235075" algn="l" defTabSz="822325">
              <a:defRPr>
                <a:solidFill>
                  <a:schemeClr val="tx1"/>
                </a:solidFill>
                <a:latin typeface="Arial" charset="0"/>
              </a:defRPr>
            </a:lvl4pPr>
            <a:lvl5pPr marL="1646238" algn="l" defTabSz="822325">
              <a:defRPr>
                <a:solidFill>
                  <a:schemeClr val="tx1"/>
                </a:solidFill>
                <a:latin typeface="Arial" charset="0"/>
              </a:defRPr>
            </a:lvl5pPr>
            <a:lvl6pPr marL="2103438" defTabSz="822325" fontAlgn="base">
              <a:spcBef>
                <a:spcPct val="0"/>
              </a:spcBef>
              <a:spcAft>
                <a:spcPct val="0"/>
              </a:spcAft>
              <a:defRPr>
                <a:solidFill>
                  <a:schemeClr val="tx1"/>
                </a:solidFill>
                <a:latin typeface="Arial" charset="0"/>
              </a:defRPr>
            </a:lvl6pPr>
            <a:lvl7pPr marL="2560638" defTabSz="822325" fontAlgn="base">
              <a:spcBef>
                <a:spcPct val="0"/>
              </a:spcBef>
              <a:spcAft>
                <a:spcPct val="0"/>
              </a:spcAft>
              <a:defRPr>
                <a:solidFill>
                  <a:schemeClr val="tx1"/>
                </a:solidFill>
                <a:latin typeface="Arial" charset="0"/>
              </a:defRPr>
            </a:lvl7pPr>
            <a:lvl8pPr marL="3017838" defTabSz="822325" fontAlgn="base">
              <a:spcBef>
                <a:spcPct val="0"/>
              </a:spcBef>
              <a:spcAft>
                <a:spcPct val="0"/>
              </a:spcAft>
              <a:defRPr>
                <a:solidFill>
                  <a:schemeClr val="tx1"/>
                </a:solidFill>
                <a:latin typeface="Arial" charset="0"/>
              </a:defRPr>
            </a:lvl8pPr>
            <a:lvl9pPr marL="3475038" defTabSz="822325" fontAlgn="base">
              <a:spcBef>
                <a:spcPct val="0"/>
              </a:spcBef>
              <a:spcAft>
                <a:spcPct val="0"/>
              </a:spcAft>
              <a:defRPr>
                <a:solidFill>
                  <a:schemeClr val="tx1"/>
                </a:solidFill>
                <a:latin typeface="Arial" charset="0"/>
              </a:defRPr>
            </a:lvl9pPr>
          </a:lstStyle>
          <a:p>
            <a:r>
              <a:rPr lang="en-US" sz="800" b="1" dirty="0">
                <a:solidFill>
                  <a:schemeClr val="bg2"/>
                </a:solidFill>
                <a:ea typeface="ＭＳ Ｐゴシック" pitchFamily="84" charset="-128"/>
              </a:rPr>
              <a:t>Farm Design, Inc. </a:t>
            </a:r>
            <a:r>
              <a:rPr lang="en-US" sz="800" dirty="0">
                <a:solidFill>
                  <a:schemeClr val="bg2"/>
                </a:solidFill>
                <a:ea typeface="ＭＳ Ｐゴシック" pitchFamily="84" charset="-128"/>
              </a:rPr>
              <a:t>Prepared for </a:t>
            </a:r>
            <a:r>
              <a:rPr lang="en-US" sz="800" dirty="0" smtClean="0">
                <a:solidFill>
                  <a:schemeClr val="bg2"/>
                </a:solidFill>
                <a:ea typeface="ＭＳ Ｐゴシック" pitchFamily="84" charset="-128"/>
              </a:rPr>
              <a:t>CDX.001, </a:t>
            </a:r>
            <a:r>
              <a:rPr lang="en-US" sz="800" dirty="0">
                <a:solidFill>
                  <a:schemeClr val="bg2"/>
                </a:solidFill>
                <a:ea typeface="ＭＳ Ｐゴシック" pitchFamily="84" charset="-128"/>
              </a:rPr>
              <a:t>Confidential </a:t>
            </a:r>
          </a:p>
        </p:txBody>
      </p:sp>
      <p:sp>
        <p:nvSpPr>
          <p:cNvPr id="1033" name="Line 9"/>
          <p:cNvSpPr>
            <a:spLocks noChangeShapeType="1"/>
          </p:cNvSpPr>
          <p:nvPr userDrawn="1"/>
        </p:nvSpPr>
        <p:spPr bwMode="auto">
          <a:xfrm>
            <a:off x="9525" y="6459538"/>
            <a:ext cx="9144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146" algn="ctr" rtl="0" fontAlgn="base">
        <a:spcBef>
          <a:spcPct val="0"/>
        </a:spcBef>
        <a:spcAft>
          <a:spcPct val="0"/>
        </a:spcAft>
        <a:defRPr sz="4400">
          <a:solidFill>
            <a:schemeClr val="tx2"/>
          </a:solidFill>
          <a:latin typeface="Arial" charset="0"/>
        </a:defRPr>
      </a:lvl6pPr>
      <a:lvl7pPr marL="914293" algn="ctr" rtl="0" fontAlgn="base">
        <a:spcBef>
          <a:spcPct val="0"/>
        </a:spcBef>
        <a:spcAft>
          <a:spcPct val="0"/>
        </a:spcAft>
        <a:defRPr sz="4400">
          <a:solidFill>
            <a:schemeClr val="tx2"/>
          </a:solidFill>
          <a:latin typeface="Arial" charset="0"/>
        </a:defRPr>
      </a:lvl7pPr>
      <a:lvl8pPr marL="1371440" algn="ctr" rtl="0" fontAlgn="base">
        <a:spcBef>
          <a:spcPct val="0"/>
        </a:spcBef>
        <a:spcAft>
          <a:spcPct val="0"/>
        </a:spcAft>
        <a:defRPr sz="4400">
          <a:solidFill>
            <a:schemeClr val="tx2"/>
          </a:solidFill>
          <a:latin typeface="Arial" charset="0"/>
        </a:defRPr>
      </a:lvl8pPr>
      <a:lvl9pPr marL="1828586" algn="ctr" rtl="0" fontAlgn="base">
        <a:spcBef>
          <a:spcPct val="0"/>
        </a:spcBef>
        <a:spcAft>
          <a:spcPct val="0"/>
        </a:spcAft>
        <a:defRPr sz="4400">
          <a:solidFill>
            <a:schemeClr val="tx2"/>
          </a:solidFill>
          <a:latin typeface="Arial" charset="0"/>
        </a:defRPr>
      </a:lvl9pPr>
    </p:titleStyle>
    <p:bodyStyle>
      <a:lvl1pPr marL="342860" indent="-342860" algn="l" rtl="0" fontAlgn="base">
        <a:spcBef>
          <a:spcPct val="20000"/>
        </a:spcBef>
        <a:spcAft>
          <a:spcPct val="0"/>
        </a:spcAft>
        <a:buChar char="•"/>
        <a:defRPr sz="3200">
          <a:solidFill>
            <a:schemeClr val="tx1"/>
          </a:solidFill>
          <a:latin typeface="+mn-lt"/>
          <a:ea typeface="+mn-ea"/>
          <a:cs typeface="+mn-cs"/>
        </a:defRPr>
      </a:lvl1pPr>
      <a:lvl2pPr marL="742863" indent="-285717" algn="l" rtl="0" fontAlgn="base">
        <a:spcBef>
          <a:spcPct val="20000"/>
        </a:spcBef>
        <a:spcAft>
          <a:spcPct val="0"/>
        </a:spcAft>
        <a:buChar char="–"/>
        <a:defRPr sz="2800">
          <a:solidFill>
            <a:schemeClr val="tx1"/>
          </a:solidFill>
          <a:latin typeface="+mn-lt"/>
        </a:defRPr>
      </a:lvl2pPr>
      <a:lvl3pPr marL="1142867" indent="-228573" algn="l" rtl="0" fontAlgn="base">
        <a:spcBef>
          <a:spcPct val="20000"/>
        </a:spcBef>
        <a:spcAft>
          <a:spcPct val="0"/>
        </a:spcAft>
        <a:buChar char="•"/>
        <a:defRPr sz="2400">
          <a:solidFill>
            <a:schemeClr val="tx1"/>
          </a:solidFill>
          <a:latin typeface="+mn-lt"/>
        </a:defRPr>
      </a:lvl3pPr>
      <a:lvl4pPr marL="1600013" indent="-228573" algn="l" rtl="0" fontAlgn="base">
        <a:spcBef>
          <a:spcPct val="20000"/>
        </a:spcBef>
        <a:spcAft>
          <a:spcPct val="0"/>
        </a:spcAft>
        <a:buChar char="–"/>
        <a:defRPr sz="2000">
          <a:solidFill>
            <a:schemeClr val="tx1"/>
          </a:solidFill>
          <a:latin typeface="+mn-lt"/>
        </a:defRPr>
      </a:lvl4pPr>
      <a:lvl5pPr marL="2057159" indent="-228573" algn="l" rtl="0" fontAlgn="base">
        <a:spcBef>
          <a:spcPct val="20000"/>
        </a:spcBef>
        <a:spcAft>
          <a:spcPct val="0"/>
        </a:spcAft>
        <a:buChar char="»"/>
        <a:defRPr sz="2000">
          <a:solidFill>
            <a:schemeClr val="tx1"/>
          </a:solidFill>
          <a:latin typeface="+mn-lt"/>
        </a:defRPr>
      </a:lvl5pPr>
      <a:lvl6pPr marL="2514306" indent="-228573" algn="l" rtl="0" fontAlgn="base">
        <a:spcBef>
          <a:spcPct val="20000"/>
        </a:spcBef>
        <a:spcAft>
          <a:spcPct val="0"/>
        </a:spcAft>
        <a:buChar char="»"/>
        <a:defRPr sz="2000">
          <a:solidFill>
            <a:schemeClr val="tx1"/>
          </a:solidFill>
          <a:latin typeface="+mn-lt"/>
        </a:defRPr>
      </a:lvl6pPr>
      <a:lvl7pPr marL="2971453" indent="-228573" algn="l" rtl="0" fontAlgn="base">
        <a:spcBef>
          <a:spcPct val="20000"/>
        </a:spcBef>
        <a:spcAft>
          <a:spcPct val="0"/>
        </a:spcAft>
        <a:buChar char="»"/>
        <a:defRPr sz="2000">
          <a:solidFill>
            <a:schemeClr val="tx1"/>
          </a:solidFill>
          <a:latin typeface="+mn-lt"/>
        </a:defRPr>
      </a:lvl7pPr>
      <a:lvl8pPr marL="3428599" indent="-228573" algn="l" rtl="0" fontAlgn="base">
        <a:spcBef>
          <a:spcPct val="20000"/>
        </a:spcBef>
        <a:spcAft>
          <a:spcPct val="0"/>
        </a:spcAft>
        <a:buChar char="»"/>
        <a:defRPr sz="2000">
          <a:solidFill>
            <a:schemeClr val="tx1"/>
          </a:solidFill>
          <a:latin typeface="+mn-lt"/>
        </a:defRPr>
      </a:lvl8pPr>
      <a:lvl9pPr marL="3885746" indent="-228573"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2874870" y="1736600"/>
            <a:ext cx="2503740"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p>
            <a:pPr algn="l"/>
            <a:r>
              <a:rPr lang="en-US" b="1" dirty="0" smtClean="0">
                <a:solidFill>
                  <a:schemeClr val="tx1">
                    <a:lumMod val="65000"/>
                    <a:lumOff val="35000"/>
                  </a:schemeClr>
                </a:solidFill>
              </a:rPr>
              <a:t>Wireframes Full Flow</a:t>
            </a:r>
            <a:endParaRPr lang="en-US" b="1" dirty="0">
              <a:solidFill>
                <a:schemeClr val="tx1">
                  <a:lumMod val="65000"/>
                  <a:lumOff val="35000"/>
                </a:schemeClr>
              </a:solidFill>
              <a:ea typeface="ＭＳ Ｐゴシック" pitchFamily="84" charset="-128"/>
            </a:endParaRPr>
          </a:p>
        </p:txBody>
      </p:sp>
      <p:sp>
        <p:nvSpPr>
          <p:cNvPr id="16392" name="Rectangle 8"/>
          <p:cNvSpPr>
            <a:spLocks noChangeArrowheads="1"/>
          </p:cNvSpPr>
          <p:nvPr/>
        </p:nvSpPr>
        <p:spPr bwMode="auto">
          <a:xfrm>
            <a:off x="2878613" y="2073094"/>
            <a:ext cx="1079119" cy="30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p>
            <a:pPr algn="l">
              <a:spcBef>
                <a:spcPct val="20000"/>
              </a:spcBef>
            </a:pPr>
            <a:r>
              <a:rPr lang="en-US" sz="1400" dirty="0" smtClean="0">
                <a:solidFill>
                  <a:schemeClr val="bg2"/>
                </a:solidFill>
                <a:ea typeface="ＭＳ Ｐゴシック" pitchFamily="84" charset="-128"/>
              </a:rPr>
              <a:t>08.08.2013</a:t>
            </a:r>
            <a:endParaRPr lang="en-US" sz="1400" dirty="0">
              <a:solidFill>
                <a:schemeClr val="bg2"/>
              </a:solidFill>
              <a:ea typeface="ＭＳ Ｐゴシック" pitchFamily="84" charset="-128"/>
            </a:endParaRPr>
          </a:p>
        </p:txBody>
      </p:sp>
      <p:sp>
        <p:nvSpPr>
          <p:cNvPr id="16393" name="Line 9"/>
          <p:cNvSpPr>
            <a:spLocks noChangeShapeType="1"/>
          </p:cNvSpPr>
          <p:nvPr/>
        </p:nvSpPr>
        <p:spPr bwMode="auto">
          <a:xfrm>
            <a:off x="2871788" y="1704701"/>
            <a:ext cx="0" cy="7319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lstStyle/>
          <a:p>
            <a:endParaRPr lang="en-US" dirty="0"/>
          </a:p>
        </p:txBody>
      </p:sp>
      <p:pic>
        <p:nvPicPr>
          <p:cNvPr id="16394" name="Picture 10" descr="U:\private\email\cordex\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603" y="1786936"/>
            <a:ext cx="1160973" cy="6178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800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Score</a:t>
            </a:r>
            <a:endParaRPr lang="en-US" sz="1400" dirty="0">
              <a:solidFill>
                <a:srgbClr val="E3770B"/>
              </a:solidFill>
            </a:endParaRPr>
          </a:p>
          <a:p>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10</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440" y="1546863"/>
            <a:ext cx="5778543" cy="4341502"/>
          </a:xfrm>
          <a:prstGeom prst="rect">
            <a:avLst/>
          </a:prstGeom>
          <a:ln>
            <a:solidFill>
              <a:schemeClr val="tx1">
                <a:lumMod val="50000"/>
                <a:lumOff val="50000"/>
              </a:schemeClr>
            </a:solidFill>
          </a:ln>
        </p:spPr>
      </p:pic>
      <p:sp>
        <p:nvSpPr>
          <p:cNvPr id="2" name="Rounded Rectangle 1"/>
          <p:cNvSpPr/>
          <p:nvPr/>
        </p:nvSpPr>
        <p:spPr bwMode="auto">
          <a:xfrm>
            <a:off x="7549116" y="1988288"/>
            <a:ext cx="616689" cy="36150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Done</a:t>
            </a:r>
            <a:endParaRPr kumimoji="0" lang="en-US"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840767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Graph</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11</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440" y="1546862"/>
            <a:ext cx="5778543" cy="4341502"/>
          </a:xfrm>
          <a:prstGeom prst="rect">
            <a:avLst/>
          </a:prstGeom>
          <a:ln>
            <a:solidFill>
              <a:schemeClr val="tx1">
                <a:lumMod val="50000"/>
                <a:lumOff val="50000"/>
              </a:schemeClr>
            </a:solidFill>
          </a:ln>
        </p:spPr>
      </p:pic>
      <p:sp>
        <p:nvSpPr>
          <p:cNvPr id="6" name="Rounded Rectangle 5"/>
          <p:cNvSpPr/>
          <p:nvPr/>
        </p:nvSpPr>
        <p:spPr bwMode="auto">
          <a:xfrm>
            <a:off x="7549116" y="1988288"/>
            <a:ext cx="616689" cy="36150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Done</a:t>
            </a:r>
            <a:endParaRPr kumimoji="0" lang="en-US" sz="12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300588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History</a:t>
            </a:r>
            <a:endParaRPr lang="en-US" sz="1400" dirty="0">
              <a:solidFill>
                <a:srgbClr val="E3770B"/>
              </a:solidFill>
            </a:endParaRPr>
          </a:p>
        </p:txBody>
      </p:sp>
      <p:sp>
        <p:nvSpPr>
          <p:cNvPr id="6" name="Rectangle 5"/>
          <p:cNvSpPr/>
          <p:nvPr/>
        </p:nvSpPr>
        <p:spPr>
          <a:xfrm>
            <a:off x="373062" y="1201841"/>
            <a:ext cx="2203451" cy="2554533"/>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History tab will display the previous test for this patient</a:t>
            </a:r>
            <a:r>
              <a:rPr lang="en-US" sz="1000" dirty="0">
                <a:solidFill>
                  <a:schemeClr val="tx1">
                    <a:lumMod val="65000"/>
                    <a:lumOff val="35000"/>
                  </a:schemeClr>
                </a:solidFill>
              </a:rPr>
              <a:t>. </a:t>
            </a:r>
            <a:r>
              <a:rPr lang="en-US" sz="1000" dirty="0" smtClean="0">
                <a:solidFill>
                  <a:schemeClr val="tx1">
                    <a:lumMod val="65000"/>
                    <a:lumOff val="35000"/>
                  </a:schemeClr>
                </a:solidFill>
              </a:rPr>
              <a:t>The score, BP</a:t>
            </a:r>
            <a:r>
              <a:rPr lang="en-US" sz="1000" dirty="0">
                <a:solidFill>
                  <a:schemeClr val="tx1">
                    <a:lumMod val="65000"/>
                    <a:lumOff val="35000"/>
                  </a:schemeClr>
                </a:solidFill>
              </a:rPr>
              <a:t>, HR, </a:t>
            </a:r>
            <a:r>
              <a:rPr lang="en-US" sz="1000" dirty="0" smtClean="0">
                <a:solidFill>
                  <a:schemeClr val="tx1">
                    <a:lumMod val="65000"/>
                    <a:lumOff val="35000"/>
                  </a:schemeClr>
                </a:solidFill>
              </a:rPr>
              <a:t>MAP</a:t>
            </a:r>
            <a:r>
              <a:rPr lang="en-US" sz="1000" dirty="0">
                <a:solidFill>
                  <a:schemeClr val="tx1">
                    <a:lumMod val="65000"/>
                    <a:lumOff val="35000"/>
                  </a:schemeClr>
                </a:solidFill>
              </a:rPr>
              <a:t>, and the time of the </a:t>
            </a:r>
            <a:r>
              <a:rPr lang="en-US" sz="1000" dirty="0" smtClean="0">
                <a:solidFill>
                  <a:schemeClr val="tx1">
                    <a:lumMod val="65000"/>
                    <a:lumOff val="35000"/>
                  </a:schemeClr>
                </a:solidFill>
              </a:rPr>
              <a:t>test will be displayed in the history.</a:t>
            </a:r>
            <a:r>
              <a:rPr lang="en-US" sz="1000" dirty="0">
                <a:solidFill>
                  <a:schemeClr val="tx1">
                    <a:lumMod val="65000"/>
                    <a:lumOff val="35000"/>
                  </a:schemeClr>
                </a:solidFill>
              </a:rPr>
              <a:t/>
            </a:r>
            <a:br>
              <a:rPr lang="en-US" sz="1000" dirty="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Users can select a different date by using the timeline at the bottom of the screen.</a:t>
            </a:r>
            <a:r>
              <a:rPr lang="en-US" sz="1000" dirty="0">
                <a:solidFill>
                  <a:schemeClr val="tx1">
                    <a:lumMod val="65000"/>
                    <a:lumOff val="35000"/>
                  </a:schemeClr>
                </a:solidFill>
              </a:rPr>
              <a:t> </a:t>
            </a:r>
            <a:r>
              <a:rPr lang="en-US" sz="1000" dirty="0" smtClean="0">
                <a:solidFill>
                  <a:schemeClr val="tx1">
                    <a:lumMod val="65000"/>
                    <a:lumOff val="35000"/>
                  </a:schemeClr>
                </a:solidFill>
              </a:rPr>
              <a:t>5 tests at a time</a:t>
            </a:r>
            <a:r>
              <a:rPr lang="en-US" sz="1000" dirty="0">
                <a:solidFill>
                  <a:schemeClr val="tx1">
                    <a:lumMod val="65000"/>
                    <a:lumOff val="35000"/>
                  </a:schemeClr>
                </a:solidFill>
              </a:rPr>
              <a:t> </a:t>
            </a:r>
            <a:r>
              <a:rPr lang="en-US" sz="1000" dirty="0" smtClean="0">
                <a:solidFill>
                  <a:schemeClr val="tx1">
                    <a:lumMod val="65000"/>
                    <a:lumOff val="35000"/>
                  </a:schemeClr>
                </a:solidFill>
              </a:rPr>
              <a:t>will be listed in the timeline. The user can press the left and right arrows to go to the previous 5 tests or the next 5 tests.</a:t>
            </a:r>
            <a:endParaRPr lang="en-US" sz="1000" dirty="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12</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395" y="1543432"/>
            <a:ext cx="5784632" cy="4348363"/>
          </a:xfrm>
          <a:prstGeom prst="rect">
            <a:avLst/>
          </a:prstGeom>
        </p:spPr>
      </p:pic>
    </p:spTree>
    <p:extLst>
      <p:ext uri="{BB962C8B-B14F-4D97-AF65-F5344CB8AC3E}">
        <p14:creationId xmlns:p14="http://schemas.microsoft.com/office/powerpoint/2010/main" val="173613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Pull-down menu</a:t>
            </a:r>
            <a:endParaRPr lang="en-US" sz="1400" dirty="0">
              <a:solidFill>
                <a:srgbClr val="E3770B"/>
              </a:solidFill>
            </a:endParaRPr>
          </a:p>
        </p:txBody>
      </p:sp>
      <p:sp>
        <p:nvSpPr>
          <p:cNvPr id="6" name="Rectangle 5"/>
          <p:cNvSpPr/>
          <p:nvPr/>
        </p:nvSpPr>
        <p:spPr>
          <a:xfrm>
            <a:off x="373062" y="1201841"/>
            <a:ext cx="2203451" cy="132342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the user tries to exit out of the test results and go to the menu before they send the score, they should receive the prompt that is on the next slide.</a:t>
            </a:r>
            <a:endParaRPr lang="en-US" sz="1000" dirty="0">
              <a:solidFill>
                <a:schemeClr val="tx1">
                  <a:lumMod val="65000"/>
                  <a:lumOff val="35000"/>
                </a:schemeClr>
              </a:solidFill>
            </a:endParaRPr>
          </a:p>
          <a:p>
            <a:pPr marL="228600" indent="-228600" algn="l">
              <a:buFont typeface="+mj-lt"/>
              <a:buAutoNum type="arabicPeriod"/>
            </a:pPr>
            <a:endParaRPr lang="en-US" sz="1000" dirty="0" smtClean="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13</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396" y="1543432"/>
            <a:ext cx="5784629" cy="4348362"/>
          </a:xfrm>
          <a:prstGeom prst="rect">
            <a:avLst/>
          </a:prstGeom>
        </p:spPr>
      </p:pic>
    </p:spTree>
    <p:extLst>
      <p:ext uri="{BB962C8B-B14F-4D97-AF65-F5344CB8AC3E}">
        <p14:creationId xmlns:p14="http://schemas.microsoft.com/office/powerpoint/2010/main" val="413663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Exit Out Prompt</a:t>
            </a:r>
            <a:endParaRPr lang="en-US" sz="1400" dirty="0">
              <a:solidFill>
                <a:srgbClr val="E3770B"/>
              </a:solidFill>
            </a:endParaRPr>
          </a:p>
        </p:txBody>
      </p:sp>
      <p:sp>
        <p:nvSpPr>
          <p:cNvPr id="6" name="Rectangle 5"/>
          <p:cNvSpPr/>
          <p:nvPr/>
        </p:nvSpPr>
        <p:spPr>
          <a:xfrm>
            <a:off x="373062" y="1201841"/>
            <a:ext cx="2203451" cy="132342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the user selects an item from the pulldown menu and tries to exit the test before they send the score, they will be reminded to send  the score prior to exiting.</a:t>
            </a: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14</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396" y="1543432"/>
            <a:ext cx="5784629" cy="4348362"/>
          </a:xfrm>
          <a:prstGeom prst="rect">
            <a:avLst/>
          </a:prstGeom>
        </p:spPr>
      </p:pic>
    </p:spTree>
    <p:extLst>
      <p:ext uri="{BB962C8B-B14F-4D97-AF65-F5344CB8AC3E}">
        <p14:creationId xmlns:p14="http://schemas.microsoft.com/office/powerpoint/2010/main" val="4192220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Send to Email</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15</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41144"/>
            <a:ext cx="5790722" cy="4352941"/>
          </a:xfrm>
          <a:prstGeom prst="rect">
            <a:avLst/>
          </a:prstGeom>
        </p:spPr>
      </p:pic>
      <p:sp>
        <p:nvSpPr>
          <p:cNvPr id="7" name="Rectangle 6"/>
          <p:cNvSpPr/>
          <p:nvPr/>
        </p:nvSpPr>
        <p:spPr>
          <a:xfrm>
            <a:off x="373062" y="1201841"/>
            <a:ext cx="2203451" cy="1015651"/>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the user clicks the “Send Now” button in the prompt, they will be brought to the Send To tab.</a:t>
            </a:r>
          </a:p>
        </p:txBody>
      </p:sp>
    </p:spTree>
    <p:extLst>
      <p:ext uri="{BB962C8B-B14F-4D97-AF65-F5344CB8AC3E}">
        <p14:creationId xmlns:p14="http://schemas.microsoft.com/office/powerpoint/2010/main" val="23149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Send to USB - Step 1</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351" y="1538475"/>
            <a:ext cx="5790722" cy="4358280"/>
          </a:xfrm>
          <a:prstGeom prst="rect">
            <a:avLst/>
          </a:prstGeom>
        </p:spPr>
      </p:pic>
      <p:sp>
        <p:nvSpPr>
          <p:cNvPr id="6" name="Rectangle 5"/>
          <p:cNvSpPr/>
          <p:nvPr/>
        </p:nvSpPr>
        <p:spPr>
          <a:xfrm>
            <a:off x="373062" y="1201841"/>
            <a:ext cx="2203451" cy="1938980"/>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This scenario shows what the screen would look like if the wifi connection has been disabled. There would be no email addresses listed on the left side of the screen.</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the user chooses the Send to USB option they will be prompted to insert a USB drive. </a:t>
            </a:r>
          </a:p>
        </p:txBody>
      </p:sp>
    </p:spTree>
    <p:extLst>
      <p:ext uri="{BB962C8B-B14F-4D97-AF65-F5344CB8AC3E}">
        <p14:creationId xmlns:p14="http://schemas.microsoft.com/office/powerpoint/2010/main" val="3552126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Send </a:t>
            </a:r>
            <a:r>
              <a:rPr lang="en-US" sz="1400" dirty="0">
                <a:solidFill>
                  <a:srgbClr val="E3770B"/>
                </a:solidFill>
              </a:rPr>
              <a:t>to USB - Step </a:t>
            </a:r>
            <a:r>
              <a:rPr lang="en-US" sz="1400" dirty="0" smtClean="0">
                <a:solidFill>
                  <a:srgbClr val="E3770B"/>
                </a:solidFill>
              </a:rPr>
              <a:t>2</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17</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8351" y="1541144"/>
            <a:ext cx="5790722" cy="4352941"/>
          </a:xfrm>
          <a:prstGeom prst="rect">
            <a:avLst/>
          </a:prstGeom>
        </p:spPr>
      </p:pic>
      <p:sp>
        <p:nvSpPr>
          <p:cNvPr id="6" name="Rectangle 5"/>
          <p:cNvSpPr/>
          <p:nvPr/>
        </p:nvSpPr>
        <p:spPr>
          <a:xfrm>
            <a:off x="373062" y="1201841"/>
            <a:ext cx="2203451" cy="132342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Once the USB drive is inserted, the name of the drive will appear as well as the name of the file that will be saved. Users will press the Save button to save the file to USB.</a:t>
            </a:r>
          </a:p>
        </p:txBody>
      </p:sp>
    </p:spTree>
    <p:extLst>
      <p:ext uri="{BB962C8B-B14F-4D97-AF65-F5344CB8AC3E}">
        <p14:creationId xmlns:p14="http://schemas.microsoft.com/office/powerpoint/2010/main" val="1417374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Saved Confirmation Fades In and Fades Out</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18</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41144"/>
            <a:ext cx="5790722" cy="4352941"/>
          </a:xfrm>
          <a:prstGeom prst="rect">
            <a:avLst/>
          </a:prstGeom>
        </p:spPr>
      </p:pic>
    </p:spTree>
    <p:extLst>
      <p:ext uri="{BB962C8B-B14F-4D97-AF65-F5344CB8AC3E}">
        <p14:creationId xmlns:p14="http://schemas.microsoft.com/office/powerpoint/2010/main" val="223558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7495030"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Send </a:t>
            </a:r>
            <a:r>
              <a:rPr lang="en-US" sz="1400" dirty="0">
                <a:solidFill>
                  <a:srgbClr val="E3770B"/>
                </a:solidFill>
              </a:rPr>
              <a:t>to USB </a:t>
            </a:r>
            <a:r>
              <a:rPr lang="en-US" sz="1400" dirty="0" smtClean="0">
                <a:solidFill>
                  <a:srgbClr val="E3770B"/>
                </a:solidFill>
              </a:rPr>
              <a:t>– When Send Via Email is disabled because the user chose Send to USB</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19</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41144"/>
            <a:ext cx="5790722" cy="4352941"/>
          </a:xfrm>
          <a:prstGeom prst="rect">
            <a:avLst/>
          </a:prstGeom>
        </p:spPr>
      </p:pic>
      <p:sp>
        <p:nvSpPr>
          <p:cNvPr id="6" name="Rectangle 5"/>
          <p:cNvSpPr/>
          <p:nvPr/>
        </p:nvSpPr>
        <p:spPr>
          <a:xfrm>
            <a:off x="373062" y="1201841"/>
            <a:ext cx="2203451" cy="132342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This scenario shows what the left side of the screen will look like when wifi is available . The left side will look disabled when the user chose the Send to USB option.</a:t>
            </a:r>
          </a:p>
        </p:txBody>
      </p:sp>
    </p:spTree>
    <p:extLst>
      <p:ext uri="{BB962C8B-B14F-4D97-AF65-F5344CB8AC3E}">
        <p14:creationId xmlns:p14="http://schemas.microsoft.com/office/powerpoint/2010/main" val="279486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smtClean="0"/>
              <a:t>Project:  CDX.001   Date:  08.08.13</a:t>
            </a:r>
            <a:endParaRPr lang="en-US" dirty="0"/>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smtClean="0">
                <a:solidFill>
                  <a:schemeClr val="bg2"/>
                </a:solidFill>
                <a:latin typeface="Arial" pitchFamily="34" charset="0"/>
                <a:cs typeface="Arial" pitchFamily="34" charset="0"/>
              </a:rPr>
              <a:t>Wireframes Full Flow</a:t>
            </a:r>
            <a:endParaRPr lang="en-US" dirty="0" smtClean="0">
              <a:solidFill>
                <a:schemeClr val="bg2"/>
              </a:solidFill>
            </a:endParaRPr>
          </a:p>
          <a:p>
            <a:r>
              <a:rPr lang="en-US" sz="1400" dirty="0" smtClean="0">
                <a:solidFill>
                  <a:srgbClr val="E3770B"/>
                </a:solidFill>
              </a:rPr>
              <a:t>GUI Roadmap</a:t>
            </a:r>
            <a:endParaRPr lang="en-US" sz="1400" b="1" dirty="0">
              <a:solidFill>
                <a:schemeClr val="bg2"/>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71" y="993968"/>
            <a:ext cx="6979057" cy="5306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5858539" y="2190306"/>
            <a:ext cx="999461" cy="6166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History</a:t>
            </a:r>
            <a:endParaRPr kumimoji="0" lang="en-US" sz="1800" b="0" i="0" u="none" strike="noStrike" cap="none" normalizeH="0" baseline="0" dirty="0" smtClean="0">
              <a:ln>
                <a:noFill/>
              </a:ln>
              <a:solidFill>
                <a:schemeClr val="tx1"/>
              </a:solidFill>
              <a:effectLst/>
              <a:latin typeface="Arial" charset="0"/>
            </a:endParaRPr>
          </a:p>
        </p:txBody>
      </p:sp>
      <p:sp>
        <p:nvSpPr>
          <p:cNvPr id="4" name="Rectangle 3"/>
          <p:cNvSpPr/>
          <p:nvPr/>
        </p:nvSpPr>
        <p:spPr bwMode="auto">
          <a:xfrm>
            <a:off x="5667154" y="4284921"/>
            <a:ext cx="1020726" cy="754912"/>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6" name="Straight Arrow Connector 5"/>
          <p:cNvCxnSpPr/>
          <p:nvPr/>
        </p:nvCxnSpPr>
        <p:spPr bwMode="auto">
          <a:xfrm>
            <a:off x="5523613" y="4662377"/>
            <a:ext cx="1382233" cy="723014"/>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5858539" y="2828260"/>
            <a:ext cx="595424" cy="1456661"/>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Elbow Connector 10"/>
          <p:cNvCxnSpPr/>
          <p:nvPr/>
        </p:nvCxnSpPr>
        <p:spPr bwMode="auto">
          <a:xfrm rot="16200000" flipH="1">
            <a:off x="6134986" y="3306724"/>
            <a:ext cx="1541721" cy="584791"/>
          </a:xfrm>
          <a:prstGeom prst="bentConnector3">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Elbow Connector 12"/>
          <p:cNvCxnSpPr>
            <a:stCxn id="2" idx="2"/>
          </p:cNvCxnSpPr>
          <p:nvPr/>
        </p:nvCxnSpPr>
        <p:spPr bwMode="auto">
          <a:xfrm rot="5400000">
            <a:off x="5220586" y="2052082"/>
            <a:ext cx="382773" cy="1892596"/>
          </a:xfrm>
          <a:prstGeom prst="bentConnector2">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Isosceles Triangle 14"/>
          <p:cNvSpPr/>
          <p:nvPr/>
        </p:nvSpPr>
        <p:spPr bwMode="auto">
          <a:xfrm>
            <a:off x="4465674" y="2254102"/>
            <a:ext cx="202019" cy="212650"/>
          </a:xfrm>
          <a:prstGeom prst="triangl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Isosceles Triangle 16"/>
          <p:cNvSpPr/>
          <p:nvPr/>
        </p:nvSpPr>
        <p:spPr bwMode="auto">
          <a:xfrm>
            <a:off x="4981169" y="3944678"/>
            <a:ext cx="202019" cy="212650"/>
          </a:xfrm>
          <a:prstGeom prst="triangl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Isosceles Triangle 17"/>
          <p:cNvSpPr/>
          <p:nvPr/>
        </p:nvSpPr>
        <p:spPr bwMode="auto">
          <a:xfrm>
            <a:off x="7198242" y="4933508"/>
            <a:ext cx="202019" cy="212650"/>
          </a:xfrm>
          <a:prstGeom prst="triangl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Isosceles Triangle 21"/>
          <p:cNvSpPr/>
          <p:nvPr/>
        </p:nvSpPr>
        <p:spPr bwMode="auto">
          <a:xfrm>
            <a:off x="4981168" y="304801"/>
            <a:ext cx="202019" cy="212650"/>
          </a:xfrm>
          <a:prstGeom prst="triangl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5181820" y="227850"/>
            <a:ext cx="2416046" cy="369332"/>
          </a:xfrm>
          <a:prstGeom prst="rect">
            <a:avLst/>
          </a:prstGeom>
          <a:noFill/>
        </p:spPr>
        <p:txBody>
          <a:bodyPr wrap="none" rtlCol="0">
            <a:spAutoFit/>
          </a:bodyPr>
          <a:lstStyle/>
          <a:p>
            <a:r>
              <a:rPr lang="en-US" dirty="0" smtClean="0"/>
              <a:t>Password gatekeeper</a:t>
            </a:r>
            <a:endParaRPr lang="en-US" dirty="0"/>
          </a:p>
        </p:txBody>
      </p:sp>
      <p:sp>
        <p:nvSpPr>
          <p:cNvPr id="24" name="Isosceles Triangle 23"/>
          <p:cNvSpPr/>
          <p:nvPr/>
        </p:nvSpPr>
        <p:spPr bwMode="auto">
          <a:xfrm>
            <a:off x="3023740" y="2254102"/>
            <a:ext cx="202019" cy="212650"/>
          </a:xfrm>
          <a:prstGeom prst="triangl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5" name="Elbow Connector 24"/>
          <p:cNvCxnSpPr/>
          <p:nvPr/>
        </p:nvCxnSpPr>
        <p:spPr bwMode="auto">
          <a:xfrm>
            <a:off x="2519916" y="2190306"/>
            <a:ext cx="1031358" cy="12700"/>
          </a:xfrm>
          <a:prstGeom prst="bentConnector3">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35816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Pull Down Menu</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20</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41144"/>
            <a:ext cx="5790722" cy="4352941"/>
          </a:xfrm>
          <a:prstGeom prst="rect">
            <a:avLst/>
          </a:prstGeom>
        </p:spPr>
      </p:pic>
      <p:sp>
        <p:nvSpPr>
          <p:cNvPr id="2" name="Oval 1"/>
          <p:cNvSpPr/>
          <p:nvPr/>
        </p:nvSpPr>
        <p:spPr bwMode="auto">
          <a:xfrm>
            <a:off x="4136065" y="1913860"/>
            <a:ext cx="3051544" cy="457200"/>
          </a:xfrm>
          <a:prstGeom prst="ellipse">
            <a:avLst/>
          </a:prstGeom>
          <a:noFill/>
          <a:ln w="9525" cap="flat" cmpd="sng" algn="ctr">
            <a:solidFill>
              <a:schemeClr val="tx1">
                <a:lumMod val="95000"/>
                <a:lumOff val="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a:xfrm>
            <a:off x="373062" y="1201841"/>
            <a:ext cx="2203451" cy="1015651"/>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the user selects Prior EnDys Scores from the menu, they will be brought to the Prior EnDys Scores list on the next page.</a:t>
            </a:r>
          </a:p>
        </p:txBody>
      </p:sp>
    </p:spTree>
    <p:extLst>
      <p:ext uri="{BB962C8B-B14F-4D97-AF65-F5344CB8AC3E}">
        <p14:creationId xmlns:p14="http://schemas.microsoft.com/office/powerpoint/2010/main" val="253159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Prior EnDys Scores, Sorted by Last Name</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21</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39999"/>
            <a:ext cx="5790722" cy="4355232"/>
          </a:xfrm>
          <a:prstGeom prst="rect">
            <a:avLst/>
          </a:prstGeom>
        </p:spPr>
      </p:pic>
      <p:sp>
        <p:nvSpPr>
          <p:cNvPr id="6" name="Rectangle 5"/>
          <p:cNvSpPr/>
          <p:nvPr/>
        </p:nvSpPr>
        <p:spPr>
          <a:xfrm>
            <a:off x="373062" y="1201841"/>
            <a:ext cx="2203451" cy="132342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scores are sorted by last name. Alternatively, users can sort the list by date of last visit.</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exclamation mark means the last test has not been sent.</a:t>
            </a:r>
          </a:p>
        </p:txBody>
      </p:sp>
    </p:spTree>
    <p:extLst>
      <p:ext uri="{BB962C8B-B14F-4D97-AF65-F5344CB8AC3E}">
        <p14:creationId xmlns:p14="http://schemas.microsoft.com/office/powerpoint/2010/main" val="4190550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49433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John Smith Expanded</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22</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351" y="1539999"/>
            <a:ext cx="5790722" cy="4355232"/>
          </a:xfrm>
          <a:prstGeom prst="rect">
            <a:avLst/>
          </a:prstGeom>
        </p:spPr>
      </p:pic>
      <p:sp>
        <p:nvSpPr>
          <p:cNvPr id="6" name="Rectangle 5"/>
          <p:cNvSpPr/>
          <p:nvPr/>
        </p:nvSpPr>
        <p:spPr>
          <a:xfrm>
            <a:off x="373062" y="1201841"/>
            <a:ext cx="2203451" cy="2246757"/>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Users can expand John Smith to see the list of scores for that patient.</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exclamation mark and the empty email icon signify that this score has not been sent.</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If users click on a score, they will be brought to the history tab which will show the detail for that score (see next slide)</a:t>
            </a:r>
          </a:p>
        </p:txBody>
      </p:sp>
    </p:spTree>
    <p:extLst>
      <p:ext uri="{BB962C8B-B14F-4D97-AF65-F5344CB8AC3E}">
        <p14:creationId xmlns:p14="http://schemas.microsoft.com/office/powerpoint/2010/main" val="1472779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623728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Drilldown to EnDys Score History</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351" y="1538475"/>
            <a:ext cx="5790722" cy="4358280"/>
          </a:xfrm>
          <a:prstGeom prst="rect">
            <a:avLst/>
          </a:prstGeom>
        </p:spPr>
      </p:pic>
      <p:sp>
        <p:nvSpPr>
          <p:cNvPr id="6" name="Rectangle 5"/>
          <p:cNvSpPr/>
          <p:nvPr/>
        </p:nvSpPr>
        <p:spPr>
          <a:xfrm>
            <a:off x="373062" y="1201841"/>
            <a:ext cx="2203451" cy="861762"/>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When the user drills down to the history, the page title says Prior EnDys Score</a:t>
            </a:r>
          </a:p>
        </p:txBody>
      </p:sp>
    </p:spTree>
    <p:extLst>
      <p:ext uri="{BB962C8B-B14F-4D97-AF65-F5344CB8AC3E}">
        <p14:creationId xmlns:p14="http://schemas.microsoft.com/office/powerpoint/2010/main" val="1560332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Batch Send Capability</a:t>
            </a:r>
            <a:endParaRPr lang="en-US" sz="1400" dirty="0">
              <a:solidFill>
                <a:srgbClr val="E3770B"/>
              </a:solidFill>
            </a:endParaRPr>
          </a:p>
        </p:txBody>
      </p:sp>
      <p:sp>
        <p:nvSpPr>
          <p:cNvPr id="6" name="Rectangle 5"/>
          <p:cNvSpPr/>
          <p:nvPr/>
        </p:nvSpPr>
        <p:spPr>
          <a:xfrm>
            <a:off x="373062" y="1201841"/>
            <a:ext cx="2203451" cy="1631204"/>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b="1" dirty="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Checking</a:t>
            </a:r>
            <a:r>
              <a:rPr lang="en-US" sz="1000" b="1" dirty="0" smtClean="0">
                <a:solidFill>
                  <a:schemeClr val="tx1">
                    <a:lumMod val="65000"/>
                    <a:lumOff val="35000"/>
                  </a:schemeClr>
                </a:solidFill>
              </a:rPr>
              <a:t> </a:t>
            </a:r>
            <a:r>
              <a:rPr lang="en-US" sz="1000" dirty="0" smtClean="0">
                <a:solidFill>
                  <a:schemeClr val="tx1">
                    <a:lumMod val="65000"/>
                    <a:lumOff val="35000"/>
                  </a:schemeClr>
                </a:solidFill>
              </a:rPr>
              <a:t> the cell in the Send column will send the most recent score for that patient.</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Users can check multiple scores and batch them up for sending by pressing the Send button in the column heading.</a:t>
            </a:r>
            <a:endParaRPr lang="en-US" sz="1000" dirty="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24</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396" y="1542288"/>
            <a:ext cx="5784630" cy="4350650"/>
          </a:xfrm>
          <a:prstGeom prst="rect">
            <a:avLst/>
          </a:prstGeom>
        </p:spPr>
      </p:pic>
    </p:spTree>
    <p:extLst>
      <p:ext uri="{BB962C8B-B14F-4D97-AF65-F5344CB8AC3E}">
        <p14:creationId xmlns:p14="http://schemas.microsoft.com/office/powerpoint/2010/main" val="1785592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Send Options Popup When Completing a Batch Send</a:t>
            </a: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25</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397" y="1542288"/>
            <a:ext cx="5784628" cy="4350649"/>
          </a:xfrm>
          <a:prstGeom prst="rect">
            <a:avLst/>
          </a:prstGeom>
        </p:spPr>
      </p:pic>
    </p:spTree>
    <p:extLst>
      <p:ext uri="{BB962C8B-B14F-4D97-AF65-F5344CB8AC3E}">
        <p14:creationId xmlns:p14="http://schemas.microsoft.com/office/powerpoint/2010/main" val="2134514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Sent Confirmation</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26</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1397" y="1542288"/>
            <a:ext cx="5784628" cy="4350649"/>
          </a:xfrm>
          <a:prstGeom prst="rect">
            <a:avLst/>
          </a:prstGeom>
        </p:spPr>
      </p:pic>
    </p:spTree>
    <p:extLst>
      <p:ext uri="{BB962C8B-B14F-4D97-AF65-F5344CB8AC3E}">
        <p14:creationId xmlns:p14="http://schemas.microsoft.com/office/powerpoint/2010/main" val="1220461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dirty="0" smtClean="0"/>
              <a:t>Project:  CDX.001   Date:  08.08.13</a:t>
            </a:r>
            <a:endParaRPr lang="en-US" dirty="0"/>
          </a:p>
        </p:txBody>
      </p:sp>
      <p:sp>
        <p:nvSpPr>
          <p:cNvPr id="11266" name="Text Box 2"/>
          <p:cNvSpPr txBox="1">
            <a:spLocks noChangeArrowheads="1"/>
          </p:cNvSpPr>
          <p:nvPr/>
        </p:nvSpPr>
        <p:spPr bwMode="auto">
          <a:xfrm>
            <a:off x="1066800" y="4254501"/>
            <a:ext cx="1600200" cy="1149350"/>
          </a:xfrm>
          <a:prstGeom prst="rect">
            <a:avLst/>
          </a:prstGeom>
          <a:noFill/>
          <a:ln>
            <a:noFill/>
          </a:ln>
          <a:effectLst/>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76" tIns="41139" rIns="82276" bIns="41139">
            <a:spAutoFit/>
          </a:bodyPr>
          <a:lstStyle>
            <a:lvl1pPr algn="l" defTabSz="822325">
              <a:defRPr>
                <a:solidFill>
                  <a:schemeClr val="tx1"/>
                </a:solidFill>
                <a:latin typeface="Arial" charset="0"/>
              </a:defRPr>
            </a:lvl1pPr>
            <a:lvl2pPr marL="411163" algn="l" defTabSz="822325">
              <a:defRPr>
                <a:solidFill>
                  <a:schemeClr val="tx1"/>
                </a:solidFill>
                <a:latin typeface="Arial" charset="0"/>
              </a:defRPr>
            </a:lvl2pPr>
            <a:lvl3pPr marL="822325" algn="l" defTabSz="822325">
              <a:defRPr>
                <a:solidFill>
                  <a:schemeClr val="tx1"/>
                </a:solidFill>
                <a:latin typeface="Arial" charset="0"/>
              </a:defRPr>
            </a:lvl3pPr>
            <a:lvl4pPr marL="1235075" algn="l" defTabSz="822325">
              <a:defRPr>
                <a:solidFill>
                  <a:schemeClr val="tx1"/>
                </a:solidFill>
                <a:latin typeface="Arial" charset="0"/>
              </a:defRPr>
            </a:lvl4pPr>
            <a:lvl5pPr marL="1644650" algn="l" defTabSz="822325">
              <a:defRPr>
                <a:solidFill>
                  <a:schemeClr val="tx1"/>
                </a:solidFill>
                <a:latin typeface="Arial" charset="0"/>
              </a:defRPr>
            </a:lvl5pPr>
            <a:lvl6pPr marL="2101850" defTabSz="822325" fontAlgn="base">
              <a:spcBef>
                <a:spcPct val="0"/>
              </a:spcBef>
              <a:spcAft>
                <a:spcPct val="0"/>
              </a:spcAft>
              <a:defRPr>
                <a:solidFill>
                  <a:schemeClr val="tx1"/>
                </a:solidFill>
                <a:latin typeface="Arial" charset="0"/>
              </a:defRPr>
            </a:lvl6pPr>
            <a:lvl7pPr marL="2559050" defTabSz="822325" fontAlgn="base">
              <a:spcBef>
                <a:spcPct val="0"/>
              </a:spcBef>
              <a:spcAft>
                <a:spcPct val="0"/>
              </a:spcAft>
              <a:defRPr>
                <a:solidFill>
                  <a:schemeClr val="tx1"/>
                </a:solidFill>
                <a:latin typeface="Arial" charset="0"/>
              </a:defRPr>
            </a:lvl7pPr>
            <a:lvl8pPr marL="3016250" defTabSz="822325" fontAlgn="base">
              <a:spcBef>
                <a:spcPct val="0"/>
              </a:spcBef>
              <a:spcAft>
                <a:spcPct val="0"/>
              </a:spcAft>
              <a:defRPr>
                <a:solidFill>
                  <a:schemeClr val="tx1"/>
                </a:solidFill>
                <a:latin typeface="Arial" charset="0"/>
              </a:defRPr>
            </a:lvl8pPr>
            <a:lvl9pPr marL="3473450" defTabSz="822325" fontAlgn="base">
              <a:spcBef>
                <a:spcPct val="0"/>
              </a:spcBef>
              <a:spcAft>
                <a:spcPct val="0"/>
              </a:spcAft>
              <a:defRPr>
                <a:solidFill>
                  <a:schemeClr val="tx1"/>
                </a:solidFill>
                <a:latin typeface="Arial" charset="0"/>
              </a:defRPr>
            </a:lvl9pPr>
          </a:lstStyle>
          <a:p>
            <a:pPr eaLnBrk="0" hangingPunct="0"/>
            <a:r>
              <a:rPr lang="en-US" sz="1000" b="1" dirty="0">
                <a:solidFill>
                  <a:schemeClr val="bg2"/>
                </a:solidFill>
                <a:ea typeface="ＭＳ Ｐゴシック" pitchFamily="84" charset="-128"/>
              </a:rPr>
              <a:t>Business Center</a:t>
            </a:r>
          </a:p>
          <a:p>
            <a:pPr eaLnBrk="0" hangingPunct="0"/>
            <a:r>
              <a:rPr lang="en-US" sz="1000" dirty="0">
                <a:solidFill>
                  <a:schemeClr val="bg2"/>
                </a:solidFill>
                <a:ea typeface="ＭＳ Ｐゴシック" pitchFamily="84" charset="-128"/>
              </a:rPr>
              <a:t>12 Silver Lake Road</a:t>
            </a:r>
          </a:p>
          <a:p>
            <a:pPr eaLnBrk="0" hangingPunct="0"/>
            <a:r>
              <a:rPr lang="en-US" sz="1000" dirty="0">
                <a:solidFill>
                  <a:schemeClr val="bg2"/>
                </a:solidFill>
                <a:ea typeface="ＭＳ Ｐゴシック" pitchFamily="84" charset="-128"/>
              </a:rPr>
              <a:t>P.O. Box 1260</a:t>
            </a:r>
          </a:p>
          <a:p>
            <a:pPr eaLnBrk="0" hangingPunct="0"/>
            <a:r>
              <a:rPr lang="en-US" sz="1000" dirty="0">
                <a:solidFill>
                  <a:schemeClr val="bg2"/>
                </a:solidFill>
                <a:ea typeface="ＭＳ Ｐゴシック" pitchFamily="84" charset="-128"/>
              </a:rPr>
              <a:t>Hollis, NH 03049</a:t>
            </a:r>
          </a:p>
          <a:p>
            <a:pPr eaLnBrk="0" hangingPunct="0"/>
            <a:endParaRPr lang="en-US" sz="1000" dirty="0">
              <a:solidFill>
                <a:schemeClr val="bg2"/>
              </a:solidFill>
              <a:ea typeface="ＭＳ Ｐゴシック" pitchFamily="84" charset="-128"/>
            </a:endParaRPr>
          </a:p>
          <a:p>
            <a:pPr eaLnBrk="0" hangingPunct="0"/>
            <a:r>
              <a:rPr lang="en-US" sz="1000" dirty="0">
                <a:solidFill>
                  <a:schemeClr val="bg2"/>
                </a:solidFill>
                <a:ea typeface="ＭＳ Ｐゴシック" pitchFamily="84" charset="-128"/>
              </a:rPr>
              <a:t>Phone: 603 465-9800</a:t>
            </a:r>
          </a:p>
          <a:p>
            <a:pPr eaLnBrk="0" hangingPunct="0"/>
            <a:r>
              <a:rPr lang="en-US" sz="1000" dirty="0">
                <a:solidFill>
                  <a:schemeClr val="bg2"/>
                </a:solidFill>
                <a:ea typeface="ＭＳ Ｐゴシック" pitchFamily="84" charset="-128"/>
              </a:rPr>
              <a:t>Fax: 603 465-9801</a:t>
            </a:r>
          </a:p>
        </p:txBody>
      </p:sp>
      <p:sp>
        <p:nvSpPr>
          <p:cNvPr id="11267" name="Text Box 3"/>
          <p:cNvSpPr txBox="1">
            <a:spLocks noChangeArrowheads="1"/>
          </p:cNvSpPr>
          <p:nvPr/>
        </p:nvSpPr>
        <p:spPr bwMode="auto">
          <a:xfrm>
            <a:off x="2590800" y="4254501"/>
            <a:ext cx="1600200" cy="1149350"/>
          </a:xfrm>
          <a:prstGeom prst="rect">
            <a:avLst/>
          </a:prstGeom>
          <a:noFill/>
          <a:ln>
            <a:noFill/>
          </a:ln>
          <a:effectLst/>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76" tIns="41139" rIns="82276" bIns="41139">
            <a:spAutoFit/>
          </a:bodyPr>
          <a:lstStyle>
            <a:lvl1pPr algn="l" defTabSz="822325">
              <a:defRPr>
                <a:solidFill>
                  <a:schemeClr val="tx1"/>
                </a:solidFill>
                <a:latin typeface="Arial" charset="0"/>
              </a:defRPr>
            </a:lvl1pPr>
            <a:lvl2pPr marL="411163" algn="l" defTabSz="822325">
              <a:defRPr>
                <a:solidFill>
                  <a:schemeClr val="tx1"/>
                </a:solidFill>
                <a:latin typeface="Arial" charset="0"/>
              </a:defRPr>
            </a:lvl2pPr>
            <a:lvl3pPr marL="822325" algn="l" defTabSz="822325">
              <a:defRPr>
                <a:solidFill>
                  <a:schemeClr val="tx1"/>
                </a:solidFill>
                <a:latin typeface="Arial" charset="0"/>
              </a:defRPr>
            </a:lvl3pPr>
            <a:lvl4pPr marL="1235075" algn="l" defTabSz="822325">
              <a:defRPr>
                <a:solidFill>
                  <a:schemeClr val="tx1"/>
                </a:solidFill>
                <a:latin typeface="Arial" charset="0"/>
              </a:defRPr>
            </a:lvl4pPr>
            <a:lvl5pPr marL="1644650" algn="l" defTabSz="822325">
              <a:defRPr>
                <a:solidFill>
                  <a:schemeClr val="tx1"/>
                </a:solidFill>
                <a:latin typeface="Arial" charset="0"/>
              </a:defRPr>
            </a:lvl5pPr>
            <a:lvl6pPr marL="2101850" defTabSz="822325" fontAlgn="base">
              <a:spcBef>
                <a:spcPct val="0"/>
              </a:spcBef>
              <a:spcAft>
                <a:spcPct val="0"/>
              </a:spcAft>
              <a:defRPr>
                <a:solidFill>
                  <a:schemeClr val="tx1"/>
                </a:solidFill>
                <a:latin typeface="Arial" charset="0"/>
              </a:defRPr>
            </a:lvl6pPr>
            <a:lvl7pPr marL="2559050" defTabSz="822325" fontAlgn="base">
              <a:spcBef>
                <a:spcPct val="0"/>
              </a:spcBef>
              <a:spcAft>
                <a:spcPct val="0"/>
              </a:spcAft>
              <a:defRPr>
                <a:solidFill>
                  <a:schemeClr val="tx1"/>
                </a:solidFill>
                <a:latin typeface="Arial" charset="0"/>
              </a:defRPr>
            </a:lvl7pPr>
            <a:lvl8pPr marL="3016250" defTabSz="822325" fontAlgn="base">
              <a:spcBef>
                <a:spcPct val="0"/>
              </a:spcBef>
              <a:spcAft>
                <a:spcPct val="0"/>
              </a:spcAft>
              <a:defRPr>
                <a:solidFill>
                  <a:schemeClr val="tx1"/>
                </a:solidFill>
                <a:latin typeface="Arial" charset="0"/>
              </a:defRPr>
            </a:lvl8pPr>
            <a:lvl9pPr marL="3473450" defTabSz="822325" fontAlgn="base">
              <a:spcBef>
                <a:spcPct val="0"/>
              </a:spcBef>
              <a:spcAft>
                <a:spcPct val="0"/>
              </a:spcAft>
              <a:defRPr>
                <a:solidFill>
                  <a:schemeClr val="tx1"/>
                </a:solidFill>
                <a:latin typeface="Arial" charset="0"/>
              </a:defRPr>
            </a:lvl9pPr>
          </a:lstStyle>
          <a:p>
            <a:pPr eaLnBrk="0" hangingPunct="0"/>
            <a:r>
              <a:rPr lang="en-US" sz="1000" b="1" dirty="0">
                <a:solidFill>
                  <a:schemeClr val="bg2"/>
                </a:solidFill>
                <a:ea typeface="ＭＳ Ｐゴシック" pitchFamily="84" charset="-128"/>
              </a:rPr>
              <a:t>Development Center</a:t>
            </a:r>
          </a:p>
          <a:p>
            <a:pPr eaLnBrk="0" hangingPunct="0"/>
            <a:r>
              <a:rPr lang="en-US" sz="1000" dirty="0">
                <a:solidFill>
                  <a:schemeClr val="bg2"/>
                </a:solidFill>
                <a:ea typeface="ＭＳ Ｐゴシック" pitchFamily="84" charset="-128"/>
              </a:rPr>
              <a:t>27 Proctor Hill Road</a:t>
            </a:r>
          </a:p>
          <a:p>
            <a:pPr eaLnBrk="0" hangingPunct="0"/>
            <a:r>
              <a:rPr lang="en-US" sz="1000" dirty="0">
                <a:solidFill>
                  <a:schemeClr val="bg2"/>
                </a:solidFill>
                <a:ea typeface="ＭＳ Ｐゴシック" pitchFamily="84" charset="-128"/>
              </a:rPr>
              <a:t>P.O. Box 1260</a:t>
            </a:r>
          </a:p>
          <a:p>
            <a:pPr eaLnBrk="0" hangingPunct="0"/>
            <a:r>
              <a:rPr lang="en-US" sz="1000" dirty="0">
                <a:solidFill>
                  <a:schemeClr val="bg2"/>
                </a:solidFill>
                <a:ea typeface="ＭＳ Ｐゴシック" pitchFamily="84" charset="-128"/>
              </a:rPr>
              <a:t>Hollis, NH 03049</a:t>
            </a:r>
          </a:p>
          <a:p>
            <a:pPr eaLnBrk="0" hangingPunct="0"/>
            <a:endParaRPr lang="en-US" sz="1000" dirty="0">
              <a:solidFill>
                <a:schemeClr val="bg2"/>
              </a:solidFill>
              <a:ea typeface="ＭＳ Ｐゴシック" pitchFamily="84" charset="-128"/>
            </a:endParaRPr>
          </a:p>
          <a:p>
            <a:pPr eaLnBrk="0" hangingPunct="0"/>
            <a:r>
              <a:rPr lang="en-US" sz="1000" dirty="0">
                <a:solidFill>
                  <a:schemeClr val="bg2"/>
                </a:solidFill>
                <a:ea typeface="ＭＳ Ｐゴシック" pitchFamily="84" charset="-128"/>
              </a:rPr>
              <a:t>Phone: 603 465-9800</a:t>
            </a:r>
          </a:p>
          <a:p>
            <a:pPr eaLnBrk="0" hangingPunct="0"/>
            <a:r>
              <a:rPr lang="en-US" sz="1000" dirty="0">
                <a:solidFill>
                  <a:schemeClr val="bg2"/>
                </a:solidFill>
                <a:ea typeface="ＭＳ Ｐゴシック" pitchFamily="84" charset="-128"/>
              </a:rPr>
              <a:t>Fax: 603 465-3287</a:t>
            </a:r>
          </a:p>
        </p:txBody>
      </p:sp>
      <p:pic>
        <p:nvPicPr>
          <p:cNvPr id="11268" name="Picture 4" descr="TYPE_THANKYO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026" y="2446339"/>
            <a:ext cx="2225675" cy="414337"/>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farm facility gl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1" y="1274763"/>
            <a:ext cx="2767013" cy="2822575"/>
          </a:xfrm>
          <a:prstGeom prst="rect">
            <a:avLst/>
          </a:prstGeom>
          <a:noFill/>
          <a:extLst>
            <a:ext uri="{909E8E84-426E-40DD-AFC4-6F175D3DCCD1}">
              <a14:hiddenFill xmlns:a14="http://schemas.microsoft.com/office/drawing/2010/main">
                <a:solidFill>
                  <a:srgbClr val="FFFFFF"/>
                </a:solidFill>
              </a14:hiddenFill>
            </a:ext>
          </a:extLst>
        </p:spPr>
      </p:pic>
      <p:sp>
        <p:nvSpPr>
          <p:cNvPr id="11270" name="Text Box 6"/>
          <p:cNvSpPr txBox="1">
            <a:spLocks noChangeArrowheads="1"/>
          </p:cNvSpPr>
          <p:nvPr/>
        </p:nvSpPr>
        <p:spPr bwMode="auto">
          <a:xfrm>
            <a:off x="1076325" y="5645151"/>
            <a:ext cx="1600200" cy="204788"/>
          </a:xfrm>
          <a:prstGeom prst="rect">
            <a:avLst/>
          </a:prstGeom>
          <a:noFill/>
          <a:ln>
            <a:noFill/>
          </a:ln>
          <a:effectLst/>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76" tIns="41139" rIns="82276" bIns="41139">
            <a:spAutoFit/>
          </a:bodyPr>
          <a:lstStyle>
            <a:lvl1pPr algn="l" defTabSz="822325">
              <a:defRPr>
                <a:solidFill>
                  <a:schemeClr val="tx1"/>
                </a:solidFill>
                <a:latin typeface="Arial" charset="0"/>
              </a:defRPr>
            </a:lvl1pPr>
            <a:lvl2pPr marL="411163" algn="l" defTabSz="822325">
              <a:defRPr>
                <a:solidFill>
                  <a:schemeClr val="tx1"/>
                </a:solidFill>
                <a:latin typeface="Arial" charset="0"/>
              </a:defRPr>
            </a:lvl2pPr>
            <a:lvl3pPr marL="822325" algn="l" defTabSz="822325">
              <a:defRPr>
                <a:solidFill>
                  <a:schemeClr val="tx1"/>
                </a:solidFill>
                <a:latin typeface="Arial" charset="0"/>
              </a:defRPr>
            </a:lvl3pPr>
            <a:lvl4pPr marL="1235075" algn="l" defTabSz="822325">
              <a:defRPr>
                <a:solidFill>
                  <a:schemeClr val="tx1"/>
                </a:solidFill>
                <a:latin typeface="Arial" charset="0"/>
              </a:defRPr>
            </a:lvl4pPr>
            <a:lvl5pPr marL="1644650" algn="l" defTabSz="822325">
              <a:defRPr>
                <a:solidFill>
                  <a:schemeClr val="tx1"/>
                </a:solidFill>
                <a:latin typeface="Arial" charset="0"/>
              </a:defRPr>
            </a:lvl5pPr>
            <a:lvl6pPr marL="2101850" defTabSz="822325" fontAlgn="base">
              <a:spcBef>
                <a:spcPct val="0"/>
              </a:spcBef>
              <a:spcAft>
                <a:spcPct val="0"/>
              </a:spcAft>
              <a:defRPr>
                <a:solidFill>
                  <a:schemeClr val="tx1"/>
                </a:solidFill>
                <a:latin typeface="Arial" charset="0"/>
              </a:defRPr>
            </a:lvl6pPr>
            <a:lvl7pPr marL="2559050" defTabSz="822325" fontAlgn="base">
              <a:spcBef>
                <a:spcPct val="0"/>
              </a:spcBef>
              <a:spcAft>
                <a:spcPct val="0"/>
              </a:spcAft>
              <a:defRPr>
                <a:solidFill>
                  <a:schemeClr val="tx1"/>
                </a:solidFill>
                <a:latin typeface="Arial" charset="0"/>
              </a:defRPr>
            </a:lvl7pPr>
            <a:lvl8pPr marL="3016250" defTabSz="822325" fontAlgn="base">
              <a:spcBef>
                <a:spcPct val="0"/>
              </a:spcBef>
              <a:spcAft>
                <a:spcPct val="0"/>
              </a:spcAft>
              <a:defRPr>
                <a:solidFill>
                  <a:schemeClr val="tx1"/>
                </a:solidFill>
                <a:latin typeface="Arial" charset="0"/>
              </a:defRPr>
            </a:lvl8pPr>
            <a:lvl9pPr marL="3473450" defTabSz="822325" fontAlgn="base">
              <a:spcBef>
                <a:spcPct val="0"/>
              </a:spcBef>
              <a:spcAft>
                <a:spcPct val="0"/>
              </a:spcAft>
              <a:defRPr>
                <a:solidFill>
                  <a:schemeClr val="tx1"/>
                </a:solidFill>
                <a:latin typeface="Arial" charset="0"/>
              </a:defRPr>
            </a:lvl9pPr>
          </a:lstStyle>
          <a:p>
            <a:pPr eaLnBrk="0" hangingPunct="0"/>
            <a:r>
              <a:rPr lang="en-US" sz="800" dirty="0">
                <a:solidFill>
                  <a:srgbClr val="FF6600"/>
                </a:solidFill>
                <a:ea typeface="ＭＳ Ｐゴシック" pitchFamily="84" charset="-128"/>
              </a:rPr>
              <a:t>www.farmdesigninc.com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smtClean="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Self Test</a:t>
            </a:r>
            <a:endParaRPr lang="en-US" sz="1400" dirty="0">
              <a:solidFill>
                <a:srgbClr val="E3770B"/>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3</a:t>
            </a:fld>
            <a:endParaRPr lang="en-US" dirty="0"/>
          </a:p>
        </p:txBody>
      </p:sp>
      <p:sp>
        <p:nvSpPr>
          <p:cNvPr id="10" name="Rectangle 9"/>
          <p:cNvSpPr/>
          <p:nvPr/>
        </p:nvSpPr>
        <p:spPr>
          <a:xfrm>
            <a:off x="2700224" y="1543713"/>
            <a:ext cx="5779008" cy="4334256"/>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dirty="0"/>
          </a:p>
        </p:txBody>
      </p:sp>
      <p:sp>
        <p:nvSpPr>
          <p:cNvPr id="11" name="TextBox 10"/>
          <p:cNvSpPr txBox="1"/>
          <p:nvPr/>
        </p:nvSpPr>
        <p:spPr>
          <a:xfrm>
            <a:off x="2843299" y="4320875"/>
            <a:ext cx="5486400" cy="338542"/>
          </a:xfrm>
          <a:prstGeom prst="rect">
            <a:avLst/>
          </a:prstGeom>
          <a:noFill/>
        </p:spPr>
        <p:txBody>
          <a:bodyPr wrap="square" lIns="91429" tIns="45714" rIns="91429" bIns="45714" rtlCol="0">
            <a:spAutoFit/>
          </a:bodyPr>
          <a:lstStyle/>
          <a:p>
            <a:pPr algn="ctr"/>
            <a:r>
              <a:rPr lang="en-US" sz="1600" dirty="0">
                <a:solidFill>
                  <a:schemeClr val="tx1">
                    <a:lumMod val="65000"/>
                    <a:lumOff val="35000"/>
                  </a:schemeClr>
                </a:solidFill>
                <a:latin typeface="Century Gothic" pitchFamily="34" charset="0"/>
              </a:rPr>
              <a:t>Innovating the </a:t>
            </a:r>
            <a:r>
              <a:rPr lang="en-US" sz="1600" dirty="0" smtClean="0">
                <a:solidFill>
                  <a:schemeClr val="tx1">
                    <a:lumMod val="65000"/>
                    <a:lumOff val="35000"/>
                  </a:schemeClr>
                </a:solidFill>
                <a:latin typeface="Century Gothic" pitchFamily="34" charset="0"/>
              </a:rPr>
              <a:t>Traditional…One </a:t>
            </a:r>
            <a:r>
              <a:rPr lang="en-US" sz="1600" dirty="0">
                <a:solidFill>
                  <a:schemeClr val="tx1">
                    <a:lumMod val="65000"/>
                    <a:lumOff val="35000"/>
                  </a:schemeClr>
                </a:solidFill>
                <a:latin typeface="Century Gothic" pitchFamily="34" charset="0"/>
              </a:rPr>
              <a:t>Heartbeat at a Time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7203" y="2675823"/>
            <a:ext cx="4387169" cy="1610272"/>
          </a:xfrm>
          <a:prstGeom prst="rect">
            <a:avLst/>
          </a:prstGeom>
        </p:spPr>
      </p:pic>
      <p:sp>
        <p:nvSpPr>
          <p:cNvPr id="13" name="TextBox 12"/>
          <p:cNvSpPr txBox="1"/>
          <p:nvPr/>
        </p:nvSpPr>
        <p:spPr>
          <a:xfrm>
            <a:off x="3498558" y="1804783"/>
            <a:ext cx="4274572" cy="430887"/>
          </a:xfrm>
          <a:prstGeom prst="rect">
            <a:avLst/>
          </a:prstGeom>
          <a:noFill/>
        </p:spPr>
        <p:txBody>
          <a:bodyPr wrap="square" lIns="91429" tIns="45714" rIns="91429" bIns="45714" rtlCol="0">
            <a:spAutoFit/>
          </a:bodyPr>
          <a:lstStyle/>
          <a:p>
            <a:pPr algn="ctr"/>
            <a:r>
              <a:rPr lang="en-US" sz="2200" dirty="0">
                <a:solidFill>
                  <a:schemeClr val="tx1">
                    <a:lumMod val="65000"/>
                    <a:lumOff val="35000"/>
                  </a:schemeClr>
                </a:solidFill>
                <a:latin typeface="Myriad Pro" pitchFamily="34" charset="0"/>
              </a:rPr>
              <a:t>Running Self Test…</a:t>
            </a:r>
          </a:p>
        </p:txBody>
      </p:sp>
      <p:grpSp>
        <p:nvGrpSpPr>
          <p:cNvPr id="15" name="Group 14"/>
          <p:cNvGrpSpPr/>
          <p:nvPr/>
        </p:nvGrpSpPr>
        <p:grpSpPr>
          <a:xfrm>
            <a:off x="3029410" y="4959194"/>
            <a:ext cx="5120640" cy="159026"/>
            <a:chOff x="2067339" y="4079019"/>
            <a:chExt cx="5120640" cy="159026"/>
          </a:xfrm>
        </p:grpSpPr>
        <p:sp>
          <p:nvSpPr>
            <p:cNvPr id="16" name="Rounded Rectangle 15"/>
            <p:cNvSpPr/>
            <p:nvPr/>
          </p:nvSpPr>
          <p:spPr bwMode="auto">
            <a:xfrm>
              <a:off x="2067339" y="4079019"/>
              <a:ext cx="3681454" cy="159026"/>
            </a:xfrm>
            <a:prstGeom prst="round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293"/>
              <a:endParaRPr lang="en-US" dirty="0"/>
            </a:p>
          </p:txBody>
        </p:sp>
        <p:sp>
          <p:nvSpPr>
            <p:cNvPr id="17" name="Rounded Rectangle 16"/>
            <p:cNvSpPr/>
            <p:nvPr/>
          </p:nvSpPr>
          <p:spPr bwMode="auto">
            <a:xfrm>
              <a:off x="2067339" y="4079019"/>
              <a:ext cx="5120640" cy="159026"/>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293"/>
              <a:endParaRPr lang="en-US" dirty="0"/>
            </a:p>
          </p:txBody>
        </p:sp>
      </p:grpSp>
    </p:spTree>
    <p:extLst>
      <p:ext uri="{BB962C8B-B14F-4D97-AF65-F5344CB8AC3E}">
        <p14:creationId xmlns:p14="http://schemas.microsoft.com/office/powerpoint/2010/main" val="4087877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789612"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New </a:t>
            </a:r>
            <a:r>
              <a:rPr lang="en-US" sz="1400" dirty="0">
                <a:solidFill>
                  <a:srgbClr val="E3770B"/>
                </a:solidFill>
              </a:rPr>
              <a:t>Test – Enter Patient </a:t>
            </a:r>
            <a:r>
              <a:rPr lang="en-US" sz="1400" dirty="0" smtClean="0">
                <a:solidFill>
                  <a:srgbClr val="E3770B"/>
                </a:solidFill>
              </a:rPr>
              <a:t>Info (with character keyboard)</a:t>
            </a:r>
            <a:endParaRPr lang="en-US" sz="1400" dirty="0">
              <a:solidFill>
                <a:srgbClr val="E3770B"/>
              </a:solidFill>
            </a:endParaRPr>
          </a:p>
        </p:txBody>
      </p:sp>
      <p:sp>
        <p:nvSpPr>
          <p:cNvPr id="6" name="Rectangle 5"/>
          <p:cNvSpPr/>
          <p:nvPr/>
        </p:nvSpPr>
        <p:spPr>
          <a:xfrm>
            <a:off x="373062" y="1201841"/>
            <a:ext cx="2203451" cy="707874"/>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Keyboard keys are now all-caps.</a:t>
            </a:r>
            <a:endParaRPr lang="en-US" sz="1000" dirty="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351" y="1538475"/>
            <a:ext cx="5790722" cy="4358280"/>
          </a:xfrm>
          <a:prstGeom prst="rect">
            <a:avLst/>
          </a:prstGeom>
        </p:spPr>
      </p:pic>
      <p:sp>
        <p:nvSpPr>
          <p:cNvPr id="2" name="Pentagon 1"/>
          <p:cNvSpPr/>
          <p:nvPr/>
        </p:nvSpPr>
        <p:spPr bwMode="auto">
          <a:xfrm>
            <a:off x="7368363" y="2817628"/>
            <a:ext cx="882502" cy="308344"/>
          </a:xfrm>
          <a:prstGeom prst="homePlat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Prior Scores</a:t>
            </a:r>
            <a:endParaRPr kumimoji="0" lang="en-US" sz="10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4164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New </a:t>
            </a:r>
            <a:r>
              <a:rPr lang="en-US" sz="1400" dirty="0">
                <a:solidFill>
                  <a:srgbClr val="E3770B"/>
                </a:solidFill>
              </a:rPr>
              <a:t>Test – Enter Patient Info </a:t>
            </a:r>
            <a:r>
              <a:rPr lang="en-US" sz="1400" dirty="0" smtClean="0">
                <a:solidFill>
                  <a:srgbClr val="E3770B"/>
                </a:solidFill>
              </a:rPr>
              <a:t>(with numeric keyboard)</a:t>
            </a:r>
            <a:endParaRPr lang="en-US" sz="1400" dirty="0">
              <a:solidFill>
                <a:srgbClr val="E3770B"/>
              </a:solidFill>
            </a:endParaRPr>
          </a:p>
        </p:txBody>
      </p:sp>
      <p:sp>
        <p:nvSpPr>
          <p:cNvPr id="6" name="Rectangle 5"/>
          <p:cNvSpPr/>
          <p:nvPr/>
        </p:nvSpPr>
        <p:spPr>
          <a:xfrm>
            <a:off x="373062" y="1201841"/>
            <a:ext cx="2203451" cy="1938980"/>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p>
          <a:p>
            <a:pPr algn="l"/>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month keyboard has been removed. User s will use the numeric keyboard to enter the date of birth.</a:t>
            </a:r>
            <a:br>
              <a:rPr lang="en-US" sz="1000" dirty="0" smtClean="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Keys that are not applicable for this field are disabled. For example, @, ‘, -, _, and .com are disabled when in the Patient ID field.</a:t>
            </a:r>
            <a:endParaRPr lang="en-US" sz="1000" dirty="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5</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8351" y="1539999"/>
            <a:ext cx="5790722" cy="4355232"/>
          </a:xfrm>
          <a:prstGeom prst="rect">
            <a:avLst/>
          </a:prstGeom>
        </p:spPr>
      </p:pic>
      <p:sp>
        <p:nvSpPr>
          <p:cNvPr id="7" name="Pentagon 6"/>
          <p:cNvSpPr/>
          <p:nvPr/>
        </p:nvSpPr>
        <p:spPr bwMode="auto">
          <a:xfrm>
            <a:off x="7368363" y="2817628"/>
            <a:ext cx="882502" cy="308344"/>
          </a:xfrm>
          <a:prstGeom prst="homePlate">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Prior Scores</a:t>
            </a:r>
            <a:endParaRPr kumimoji="0" lang="en-US" sz="10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6788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Operator </a:t>
            </a:r>
            <a:r>
              <a:rPr lang="en-US" sz="1400" dirty="0">
                <a:solidFill>
                  <a:srgbClr val="E3770B"/>
                </a:solidFill>
              </a:rPr>
              <a:t>Instructions</a:t>
            </a: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721" y="1550351"/>
            <a:ext cx="5768848" cy="4332721"/>
          </a:xfrm>
          <a:prstGeom prst="rect">
            <a:avLst/>
          </a:prstGeom>
        </p:spPr>
      </p:pic>
      <p:sp>
        <p:nvSpPr>
          <p:cNvPr id="9" name="Rectangle 8"/>
          <p:cNvSpPr/>
          <p:nvPr/>
        </p:nvSpPr>
        <p:spPr>
          <a:xfrm>
            <a:off x="2700224" y="1543713"/>
            <a:ext cx="5779008" cy="4334256"/>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endParaRPr lang="en-US" dirty="0"/>
          </a:p>
        </p:txBody>
      </p:sp>
    </p:spTree>
    <p:extLst>
      <p:ext uri="{BB962C8B-B14F-4D97-AF65-F5344CB8AC3E}">
        <p14:creationId xmlns:p14="http://schemas.microsoft.com/office/powerpoint/2010/main" val="2587589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Taking </a:t>
            </a:r>
            <a:r>
              <a:rPr lang="en-US" sz="1400" dirty="0">
                <a:solidFill>
                  <a:srgbClr val="E3770B"/>
                </a:solidFill>
              </a:rPr>
              <a:t>Blood Pressure</a:t>
            </a: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7</a:t>
            </a:fld>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1894" y="1694582"/>
            <a:ext cx="5778531" cy="4163223"/>
          </a:xfrm>
          <a:prstGeom prst="rect">
            <a:avLst/>
          </a:prstGeom>
        </p:spPr>
      </p:pic>
      <p:sp>
        <p:nvSpPr>
          <p:cNvPr id="11" name="Rectangle 10"/>
          <p:cNvSpPr/>
          <p:nvPr/>
        </p:nvSpPr>
        <p:spPr bwMode="auto">
          <a:xfrm>
            <a:off x="2698351" y="1538475"/>
            <a:ext cx="5779008" cy="4332288"/>
          </a:xfrm>
          <a:prstGeom prst="rect">
            <a:avLst/>
          </a:prstGeom>
          <a:noFill/>
          <a:ln w="12700" cap="flat" cmpd="sng" algn="ctr">
            <a:solidFill>
              <a:schemeClr val="tx1">
                <a:lumMod val="65000"/>
                <a:lumOff val="35000"/>
              </a:schemeClr>
            </a:solidFill>
            <a:prstDash val="solid"/>
            <a:round/>
            <a:headEnd type="none" w="med" len="med"/>
            <a:tailEnd type="none" w="med" len="med"/>
          </a:ln>
          <a:effectLst/>
          <a:extLst/>
        </p:spPr>
        <p:txBody>
          <a:bodyPr vert="horz" wrap="square" lIns="91429" tIns="45714" rIns="91429" bIns="45714" numCol="1" rtlCol="0" anchor="t" anchorCtr="0" compatLnSpc="1">
            <a:prstTxWarp prst="textNoShape">
              <a:avLst/>
            </a:prstTxWarp>
          </a:bodyPr>
          <a:lstStyle/>
          <a:p>
            <a:pPr defTabSz="914293"/>
            <a:endParaRPr lang="en-US" dirty="0"/>
          </a:p>
        </p:txBody>
      </p:sp>
      <p:sp>
        <p:nvSpPr>
          <p:cNvPr id="12" name="Rectangle 11"/>
          <p:cNvSpPr/>
          <p:nvPr/>
        </p:nvSpPr>
        <p:spPr bwMode="auto">
          <a:xfrm>
            <a:off x="2838203" y="1663565"/>
            <a:ext cx="2714053" cy="414617"/>
          </a:xfrm>
          <a:prstGeom prst="rect">
            <a:avLst/>
          </a:prstGeom>
          <a:solidFill>
            <a:schemeClr val="bg1">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 name="Rounded Rectangle 1"/>
          <p:cNvSpPr/>
          <p:nvPr/>
        </p:nvSpPr>
        <p:spPr bwMode="auto">
          <a:xfrm>
            <a:off x="7708605" y="4401879"/>
            <a:ext cx="689270" cy="37214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Halt</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729911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EnDys </a:t>
            </a:r>
            <a:r>
              <a:rPr lang="en-US" sz="1400" dirty="0">
                <a:solidFill>
                  <a:srgbClr val="E3770B"/>
                </a:solidFill>
              </a:rPr>
              <a:t>Score Test in Progress</a:t>
            </a: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8</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147" y="1687198"/>
            <a:ext cx="5770179" cy="4163293"/>
          </a:xfrm>
          <a:prstGeom prst="rect">
            <a:avLst/>
          </a:prstGeom>
        </p:spPr>
      </p:pic>
      <p:sp>
        <p:nvSpPr>
          <p:cNvPr id="12" name="Rectangle 11"/>
          <p:cNvSpPr/>
          <p:nvPr/>
        </p:nvSpPr>
        <p:spPr bwMode="auto">
          <a:xfrm>
            <a:off x="2698351" y="4952306"/>
            <a:ext cx="5786151" cy="99292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2698351" y="1538475"/>
            <a:ext cx="5779008" cy="4332288"/>
          </a:xfrm>
          <a:prstGeom prst="rect">
            <a:avLst/>
          </a:prstGeom>
          <a:noFill/>
          <a:ln w="12700" cap="flat" cmpd="sng" algn="ctr">
            <a:solidFill>
              <a:schemeClr val="tx1">
                <a:lumMod val="65000"/>
                <a:lumOff val="35000"/>
              </a:schemeClr>
            </a:solidFill>
            <a:prstDash val="solid"/>
            <a:round/>
            <a:headEnd type="none" w="med" len="med"/>
            <a:tailEnd type="none" w="med" len="med"/>
          </a:ln>
          <a:effectLst/>
          <a:extLst/>
        </p:spPr>
        <p:txBody>
          <a:bodyPr vert="horz" wrap="square" lIns="91429" tIns="45714" rIns="91429" bIns="45714" numCol="1" rtlCol="0" anchor="t" anchorCtr="0" compatLnSpc="1">
            <a:prstTxWarp prst="textNoShape">
              <a:avLst/>
            </a:prstTxWarp>
          </a:bodyPr>
          <a:lstStyle/>
          <a:p>
            <a:pPr defTabSz="914293"/>
            <a:endParaRPr lang="en-US" dirty="0"/>
          </a:p>
        </p:txBody>
      </p:sp>
      <p:sp>
        <p:nvSpPr>
          <p:cNvPr id="17" name="Rectangle 16"/>
          <p:cNvSpPr/>
          <p:nvPr/>
        </p:nvSpPr>
        <p:spPr bwMode="auto">
          <a:xfrm>
            <a:off x="2730313" y="5031328"/>
            <a:ext cx="5707779" cy="778933"/>
          </a:xfrm>
          <a:prstGeom prst="rect">
            <a:avLst/>
          </a:prstGeom>
          <a:noFill/>
          <a:ln w="9525" cap="flat" cmpd="sng" algn="ctr">
            <a:solidFill>
              <a:schemeClr val="bg1">
                <a:lumMod val="75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2838203" y="1663565"/>
            <a:ext cx="3051958" cy="414617"/>
          </a:xfrm>
          <a:prstGeom prst="rect">
            <a:avLst/>
          </a:prstGeom>
          <a:solidFill>
            <a:schemeClr val="bg1">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2730313" y="5266912"/>
            <a:ext cx="5707779" cy="307764"/>
          </a:xfrm>
          <a:prstGeom prst="rect">
            <a:avLst/>
          </a:prstGeom>
          <a:noFill/>
        </p:spPr>
        <p:txBody>
          <a:bodyPr wrap="square" lIns="91429" tIns="45714" rIns="91429" bIns="45714" rtlCol="0">
            <a:spAutoFit/>
          </a:bodyPr>
          <a:lstStyle/>
          <a:p>
            <a:pPr algn="ctr"/>
            <a:r>
              <a:rPr lang="en-US" sz="1400" dirty="0" smtClean="0">
                <a:solidFill>
                  <a:schemeClr val="bg1">
                    <a:lumMod val="65000"/>
                  </a:schemeClr>
                </a:solidFill>
                <a:latin typeface="+mj-lt"/>
              </a:rPr>
              <a:t>&lt;heart health facts&gt;</a:t>
            </a:r>
            <a:endParaRPr lang="en-US" sz="1400" dirty="0">
              <a:solidFill>
                <a:schemeClr val="bg1">
                  <a:lumMod val="65000"/>
                </a:schemeClr>
              </a:solidFill>
              <a:latin typeface="+mj-lt"/>
            </a:endParaRPr>
          </a:p>
        </p:txBody>
      </p:sp>
    </p:spTree>
    <p:extLst>
      <p:ext uri="{BB962C8B-B14F-4D97-AF65-F5344CB8AC3E}">
        <p14:creationId xmlns:p14="http://schemas.microsoft.com/office/powerpoint/2010/main" val="1593100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dirty="0"/>
              <a:t>Project:  CDX.001   Date:  08.08.13</a:t>
            </a:r>
          </a:p>
        </p:txBody>
      </p:sp>
      <p:sp>
        <p:nvSpPr>
          <p:cNvPr id="14" name="Text Box 3"/>
          <p:cNvSpPr txBox="1">
            <a:spLocks noChangeArrowheads="1"/>
          </p:cNvSpPr>
          <p:nvPr/>
        </p:nvSpPr>
        <p:spPr bwMode="auto">
          <a:xfrm>
            <a:off x="373063" y="304801"/>
            <a:ext cx="5216667" cy="58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9" tIns="45714" rIns="91429" bIns="45714">
            <a:spAutoFit/>
          </a:bodyPr>
          <a:lstStyle>
            <a:lvl1pPr algn="l" defTabSz="457200">
              <a:defRPr>
                <a:solidFill>
                  <a:schemeClr val="tx1"/>
                </a:solidFill>
                <a:latin typeface="Arial" charset="0"/>
              </a:defRPr>
            </a:lvl1pPr>
            <a:lvl2pPr algn="l" defTabSz="457200">
              <a:defRPr>
                <a:solidFill>
                  <a:schemeClr val="tx1"/>
                </a:solidFill>
                <a:latin typeface="Arial" charset="0"/>
              </a:defRPr>
            </a:lvl2pPr>
            <a:lvl3pPr algn="l" defTabSz="457200">
              <a:defRPr>
                <a:solidFill>
                  <a:schemeClr val="tx1"/>
                </a:solidFill>
                <a:latin typeface="Arial" charset="0"/>
              </a:defRPr>
            </a:lvl3pPr>
            <a:lvl4pPr algn="l" defTabSz="457200">
              <a:defRPr>
                <a:solidFill>
                  <a:schemeClr val="tx1"/>
                </a:solidFill>
                <a:latin typeface="Arial" charset="0"/>
              </a:defRPr>
            </a:lvl4pPr>
            <a:lvl5pPr algn="l" defTabSz="457200">
              <a:defRPr>
                <a:solidFill>
                  <a:schemeClr val="tx1"/>
                </a:solidFill>
                <a:latin typeface="Arial" charset="0"/>
              </a:defRPr>
            </a:lvl5pPr>
            <a:lvl6pPr defTabSz="457200" fontAlgn="base">
              <a:spcBef>
                <a:spcPct val="0"/>
              </a:spcBef>
              <a:spcAft>
                <a:spcPct val="0"/>
              </a:spcAft>
              <a:defRPr>
                <a:solidFill>
                  <a:schemeClr val="tx1"/>
                </a:solidFill>
                <a:latin typeface="Arial" charset="0"/>
              </a:defRPr>
            </a:lvl6pPr>
            <a:lvl7pPr defTabSz="457200" fontAlgn="base">
              <a:spcBef>
                <a:spcPct val="0"/>
              </a:spcBef>
              <a:spcAft>
                <a:spcPct val="0"/>
              </a:spcAft>
              <a:defRPr>
                <a:solidFill>
                  <a:schemeClr val="tx1"/>
                </a:solidFill>
                <a:latin typeface="Arial" charset="0"/>
              </a:defRPr>
            </a:lvl7pPr>
            <a:lvl8pPr defTabSz="457200" fontAlgn="base">
              <a:spcBef>
                <a:spcPct val="0"/>
              </a:spcBef>
              <a:spcAft>
                <a:spcPct val="0"/>
              </a:spcAft>
              <a:defRPr>
                <a:solidFill>
                  <a:schemeClr val="tx1"/>
                </a:solidFill>
                <a:latin typeface="Arial" charset="0"/>
              </a:defRPr>
            </a:lvl8pPr>
            <a:lvl9pPr defTabSz="457200" fontAlgn="base">
              <a:spcBef>
                <a:spcPct val="0"/>
              </a:spcBef>
              <a:spcAft>
                <a:spcPct val="0"/>
              </a:spcAft>
              <a:defRPr>
                <a:solidFill>
                  <a:schemeClr val="tx1"/>
                </a:solidFill>
                <a:latin typeface="Arial" charset="0"/>
              </a:defRPr>
            </a:lvl9pPr>
          </a:lstStyle>
          <a:p>
            <a:r>
              <a:rPr lang="en-US" dirty="0">
                <a:solidFill>
                  <a:schemeClr val="bg2"/>
                </a:solidFill>
                <a:latin typeface="Arial" pitchFamily="34" charset="0"/>
                <a:cs typeface="Arial" pitchFamily="34" charset="0"/>
              </a:rPr>
              <a:t>Wireframes Full Flow</a:t>
            </a:r>
            <a:endParaRPr lang="en-US" b="1" dirty="0">
              <a:solidFill>
                <a:schemeClr val="bg2"/>
              </a:solidFill>
            </a:endParaRPr>
          </a:p>
          <a:p>
            <a:r>
              <a:rPr lang="en-US" sz="1400" dirty="0" smtClean="0">
                <a:solidFill>
                  <a:srgbClr val="E3770B"/>
                </a:solidFill>
              </a:rPr>
              <a:t>Acquiring </a:t>
            </a:r>
            <a:r>
              <a:rPr lang="en-US" sz="1400" dirty="0">
                <a:solidFill>
                  <a:srgbClr val="E3770B"/>
                </a:solidFill>
              </a:rPr>
              <a:t>EnDys Score</a:t>
            </a:r>
          </a:p>
        </p:txBody>
      </p:sp>
      <p:sp>
        <p:nvSpPr>
          <p:cNvPr id="6" name="Rectangle 5"/>
          <p:cNvSpPr/>
          <p:nvPr/>
        </p:nvSpPr>
        <p:spPr>
          <a:xfrm>
            <a:off x="373062" y="1201841"/>
            <a:ext cx="2203451" cy="1169539"/>
          </a:xfrm>
          <a:prstGeom prst="rect">
            <a:avLst/>
          </a:prstGeom>
        </p:spPr>
        <p:txBody>
          <a:bodyPr wrap="square" lIns="91429" tIns="45714" rIns="91429" bIns="45714">
            <a:spAutoFit/>
          </a:bodyPr>
          <a:lstStyle/>
          <a:p>
            <a:pPr algn="l"/>
            <a:r>
              <a:rPr lang="en-US" sz="1000" b="1" dirty="0" smtClean="0">
                <a:solidFill>
                  <a:schemeClr val="tx1">
                    <a:lumMod val="65000"/>
                    <a:lumOff val="35000"/>
                  </a:schemeClr>
                </a:solidFill>
              </a:rPr>
              <a:t>Notes:</a:t>
            </a:r>
            <a:r>
              <a:rPr lang="en-US" sz="1000" dirty="0">
                <a:solidFill>
                  <a:schemeClr val="tx1">
                    <a:lumMod val="65000"/>
                    <a:lumOff val="35000"/>
                  </a:schemeClr>
                </a:solidFill>
              </a:rPr>
              <a:t/>
            </a:r>
            <a:br>
              <a:rPr lang="en-US" sz="1000" dirty="0">
                <a:solidFill>
                  <a:schemeClr val="tx1">
                    <a:lumMod val="65000"/>
                    <a:lumOff val="35000"/>
                  </a:schemeClr>
                </a:solidFill>
              </a:rPr>
            </a:br>
            <a:endParaRPr lang="en-US" sz="1000" dirty="0" smtClean="0">
              <a:solidFill>
                <a:schemeClr val="tx1">
                  <a:lumMod val="65000"/>
                  <a:lumOff val="35000"/>
                </a:schemeClr>
              </a:solidFill>
            </a:endParaRPr>
          </a:p>
          <a:p>
            <a:pPr marL="228600" indent="-228600" algn="l">
              <a:buFont typeface="+mj-lt"/>
              <a:buAutoNum type="arabicPeriod"/>
            </a:pPr>
            <a:r>
              <a:rPr lang="en-US" sz="1000" dirty="0" smtClean="0">
                <a:solidFill>
                  <a:schemeClr val="tx1">
                    <a:lumMod val="65000"/>
                    <a:lumOff val="35000"/>
                  </a:schemeClr>
                </a:solidFill>
              </a:rPr>
              <a:t>The new design for “Keep your arm still”  with the red bar around a portion of the timer will be shown in the visual concepts.</a:t>
            </a:r>
            <a:endParaRPr lang="en-US" sz="1000" dirty="0">
              <a:solidFill>
                <a:schemeClr val="tx1">
                  <a:lumMod val="65000"/>
                  <a:lumOff val="35000"/>
                </a:schemeClr>
              </a:solidFill>
            </a:endParaRPr>
          </a:p>
        </p:txBody>
      </p:sp>
      <p:sp>
        <p:nvSpPr>
          <p:cNvPr id="8" name="Slide Number Placeholder 2"/>
          <p:cNvSpPr>
            <a:spLocks noGrp="1"/>
          </p:cNvSpPr>
          <p:nvPr>
            <p:ph type="sldNum" sz="quarter" idx="11"/>
          </p:nvPr>
        </p:nvSpPr>
        <p:spPr>
          <a:xfrm>
            <a:off x="8397875" y="6559551"/>
            <a:ext cx="698500" cy="349250"/>
          </a:xfrm>
        </p:spPr>
        <p:txBody>
          <a:bodyPr/>
          <a:lstStyle/>
          <a:p>
            <a:r>
              <a:rPr lang="en-US" dirty="0" smtClean="0"/>
              <a:t>Page </a:t>
            </a:r>
            <a:fld id="{75EC9770-BC46-4D54-925D-1D60EDA00E9D}" type="slidenum">
              <a:rPr lang="en-US" smtClean="0"/>
              <a:pPr/>
              <a:t>9</a:t>
            </a:fld>
            <a:endParaRPr lang="en-US" dirty="0"/>
          </a:p>
        </p:txBody>
      </p:sp>
      <p:sp>
        <p:nvSpPr>
          <p:cNvPr id="17" name="Rectangle 16"/>
          <p:cNvSpPr/>
          <p:nvPr/>
        </p:nvSpPr>
        <p:spPr bwMode="auto">
          <a:xfrm>
            <a:off x="2739838" y="5019453"/>
            <a:ext cx="5707779" cy="778933"/>
          </a:xfrm>
          <a:prstGeom prst="rect">
            <a:avLst/>
          </a:prstGeom>
          <a:noFill/>
          <a:ln w="9525" cap="flat" cmpd="sng" algn="ctr">
            <a:solidFill>
              <a:schemeClr val="bg1">
                <a:lumMod val="75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5971" y="1690995"/>
            <a:ext cx="5778531" cy="4163223"/>
          </a:xfrm>
          <a:prstGeom prst="rect">
            <a:avLst/>
          </a:prstGeom>
        </p:spPr>
      </p:pic>
      <p:sp>
        <p:nvSpPr>
          <p:cNvPr id="19" name="Rectangle 18"/>
          <p:cNvSpPr/>
          <p:nvPr/>
        </p:nvSpPr>
        <p:spPr bwMode="auto">
          <a:xfrm>
            <a:off x="2698351" y="1538475"/>
            <a:ext cx="5779008" cy="4332288"/>
          </a:xfrm>
          <a:prstGeom prst="rect">
            <a:avLst/>
          </a:prstGeom>
          <a:noFill/>
          <a:ln w="12700" cap="flat" cmpd="sng" algn="ctr">
            <a:solidFill>
              <a:schemeClr val="tx1">
                <a:lumMod val="65000"/>
                <a:lumOff val="35000"/>
              </a:schemeClr>
            </a:solidFill>
            <a:prstDash val="solid"/>
            <a:round/>
            <a:headEnd type="none" w="med" len="med"/>
            <a:tailEnd type="none" w="med" len="med"/>
          </a:ln>
          <a:effectLst/>
          <a:extLst/>
        </p:spPr>
        <p:txBody>
          <a:bodyPr vert="horz" wrap="square" lIns="91429" tIns="45714" rIns="91429" bIns="45714" numCol="1" rtlCol="0" anchor="t" anchorCtr="0" compatLnSpc="1">
            <a:prstTxWarp prst="textNoShape">
              <a:avLst/>
            </a:prstTxWarp>
          </a:bodyPr>
          <a:lstStyle/>
          <a:p>
            <a:pPr defTabSz="914293"/>
            <a:endParaRPr lang="en-US" dirty="0"/>
          </a:p>
        </p:txBody>
      </p:sp>
      <p:sp>
        <p:nvSpPr>
          <p:cNvPr id="2" name="Rectangle 1"/>
          <p:cNvSpPr/>
          <p:nvPr/>
        </p:nvSpPr>
        <p:spPr bwMode="auto">
          <a:xfrm>
            <a:off x="2838203" y="1663565"/>
            <a:ext cx="2714053" cy="414617"/>
          </a:xfrm>
          <a:prstGeom prst="rect">
            <a:avLst/>
          </a:prstGeom>
          <a:solidFill>
            <a:schemeClr val="bg1">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86060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8522</TotalTime>
  <Words>1228</Words>
  <Application>Microsoft Office PowerPoint</Application>
  <PresentationFormat>On-screen Show (4:3)</PresentationFormat>
  <Paragraphs>212</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Farm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elemieux</dc:creator>
  <cp:lastModifiedBy>Michael</cp:lastModifiedBy>
  <cp:revision>399</cp:revision>
  <cp:lastPrinted>2013-06-11T23:09:47Z</cp:lastPrinted>
  <dcterms:created xsi:type="dcterms:W3CDTF">2009-07-07T18:07:04Z</dcterms:created>
  <dcterms:modified xsi:type="dcterms:W3CDTF">2013-08-11T19:12:30Z</dcterms:modified>
</cp:coreProperties>
</file>