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52"/>
  </p:notesMasterIdLst>
  <p:sldIdLst>
    <p:sldId id="256" r:id="rId2"/>
    <p:sldId id="257" r:id="rId3"/>
    <p:sldId id="260" r:id="rId4"/>
    <p:sldId id="261" r:id="rId5"/>
    <p:sldId id="292" r:id="rId6"/>
    <p:sldId id="258" r:id="rId7"/>
    <p:sldId id="262" r:id="rId8"/>
    <p:sldId id="263" r:id="rId9"/>
    <p:sldId id="264" r:id="rId10"/>
    <p:sldId id="266" r:id="rId11"/>
    <p:sldId id="267" r:id="rId12"/>
    <p:sldId id="294" r:id="rId13"/>
    <p:sldId id="268" r:id="rId14"/>
    <p:sldId id="269" r:id="rId15"/>
    <p:sldId id="271" r:id="rId16"/>
    <p:sldId id="273" r:id="rId17"/>
    <p:sldId id="295" r:id="rId18"/>
    <p:sldId id="275" r:id="rId19"/>
    <p:sldId id="276" r:id="rId20"/>
    <p:sldId id="277" r:id="rId21"/>
    <p:sldId id="278" r:id="rId22"/>
    <p:sldId id="279" r:id="rId23"/>
    <p:sldId id="296" r:id="rId24"/>
    <p:sldId id="280" r:id="rId25"/>
    <p:sldId id="281" r:id="rId26"/>
    <p:sldId id="282" r:id="rId27"/>
    <p:sldId id="283" r:id="rId28"/>
    <p:sldId id="288" r:id="rId29"/>
    <p:sldId id="289" r:id="rId30"/>
    <p:sldId id="290" r:id="rId31"/>
    <p:sldId id="291" r:id="rId32"/>
    <p:sldId id="293" r:id="rId33"/>
    <p:sldId id="286" r:id="rId34"/>
    <p:sldId id="297" r:id="rId35"/>
    <p:sldId id="300" r:id="rId36"/>
    <p:sldId id="303" r:id="rId37"/>
    <p:sldId id="301" r:id="rId38"/>
    <p:sldId id="302" r:id="rId39"/>
    <p:sldId id="304" r:id="rId40"/>
    <p:sldId id="298" r:id="rId41"/>
    <p:sldId id="305" r:id="rId42"/>
    <p:sldId id="308" r:id="rId43"/>
    <p:sldId id="309" r:id="rId44"/>
    <p:sldId id="310" r:id="rId45"/>
    <p:sldId id="313" r:id="rId46"/>
    <p:sldId id="311" r:id="rId47"/>
    <p:sldId id="314" r:id="rId48"/>
    <p:sldId id="315" r:id="rId49"/>
    <p:sldId id="316" r:id="rId50"/>
    <p:sldId id="31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0" autoAdjust="0"/>
    <p:restoredTop sz="94660"/>
  </p:normalViewPr>
  <p:slideViewPr>
    <p:cSldViewPr snapToGrid="0">
      <p:cViewPr>
        <p:scale>
          <a:sx n="125" d="100"/>
          <a:sy n="125" d="100"/>
        </p:scale>
        <p:origin x="139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A70BF-B93D-49DD-9B8D-624552A95747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93D24-4356-45F9-B451-19B7E1F524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37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r>
              <a:rPr lang="en-US"/>
              <a:t>25/03/2020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20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0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en-US"/>
              <a:t>25/03/2020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8753B1E3-BE5E-4A08-928F-66EB8FBB9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259" y="646868"/>
            <a:ext cx="1611870" cy="7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1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3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en-US"/>
              <a:t>25/03/2020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D3E71742-ACAC-4EB0-9BFC-8058982EA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259" y="646868"/>
            <a:ext cx="1611870" cy="7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3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en-US"/>
              <a:t>25/03/2020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9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25/03/2020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25/03/2020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9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/>
              <a:t>25/03/2020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8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/>
              <a:t>25/03/2020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0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25/03/2020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1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s://www.philiposbornedata.com/" TargetMode="External"/><Relationship Id="rId4" Type="http://schemas.openxmlformats.org/officeDocument/2006/relationships/hyperlink" Target="mailto:philiposbornedata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.uk/Reinforcement-Learning-Introduction-Richard-Sutton/dp/0262039249/ref=sr_1_1?crid=37KWG6SB4RELT&amp;keywords=reinforcement+learning&amp;qid=1584960490&amp;s=books&amp;sprefix=reinfor%2Cstripbooks%2C137&amp;sr=1-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osbornep/q-learning-for-the-classroom-environment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C2805-FE8C-496B-926D-92FEDA3FB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4329321"/>
            <a:ext cx="353872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Introduction to Reinforcement Learning</a:t>
            </a:r>
          </a:p>
        </p:txBody>
      </p:sp>
      <p:pic>
        <p:nvPicPr>
          <p:cNvPr id="8" name="Picture 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0B2B096-354F-4AED-AF84-663BCD966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371" y="357250"/>
            <a:ext cx="3483864" cy="3483864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05B00257-C5D0-47BA-BFC6-0D35EF319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14" y="863417"/>
            <a:ext cx="5522976" cy="247153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7DD6A-AB37-46F3-AA3A-52FE6A831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9240" y="4329321"/>
            <a:ext cx="6007608" cy="164592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Philip </a:t>
            </a:r>
            <a:r>
              <a:rPr lang="en-US" sz="1300"/>
              <a:t>(Sterling) </a:t>
            </a:r>
            <a:r>
              <a:rPr lang="en-US" sz="1300" dirty="0"/>
              <a:t>Osborne, PhD Student in AI Systems Lab Group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hlinkClick r:id="rId4"/>
              </a:rPr>
              <a:t>philiposbornedata@gmail.com</a:t>
            </a:r>
            <a:endParaRPr lang="en-US" sz="13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hlinkClick r:id="rId5"/>
              </a:rPr>
              <a:t>https://www.philiposbornedata.com</a:t>
            </a:r>
            <a:r>
              <a:rPr lang="en-US" sz="1300" dirty="0"/>
              <a:t>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University of Manchester - Computer Science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Supervisor: Dr Andre Freitas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25/03/2020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457F7D-43AE-4550-B217-C7FF79C0C0AA}"/>
              </a:ext>
            </a:extLst>
          </p:cNvPr>
          <p:cNvSpPr/>
          <p:nvPr/>
        </p:nvSpPr>
        <p:spPr>
          <a:xfrm rot="5400000">
            <a:off x="759921" y="346792"/>
            <a:ext cx="146304" cy="704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4576AD-331C-44A7-BB31-EDE52E40D88F}"/>
              </a:ext>
            </a:extLst>
          </p:cNvPr>
          <p:cNvSpPr/>
          <p:nvPr/>
        </p:nvSpPr>
        <p:spPr>
          <a:xfrm>
            <a:off x="489690" y="4799050"/>
            <a:ext cx="146304" cy="704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4AB374CF-B51A-42F9-A974-7AE7121DC2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508" y="4713085"/>
            <a:ext cx="1216847" cy="121684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0ADF1-C1C2-497D-9545-1AEE5D61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4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Problem: Tic-Tac-Toe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/>
              <a:t>Two players take turns with either an “X” or “O”</a:t>
            </a:r>
          </a:p>
          <a:p>
            <a:r>
              <a:rPr lang="en-GB" sz="2400" dirty="0"/>
              <a:t>First to get three in a line wins</a:t>
            </a:r>
          </a:p>
          <a:p>
            <a:r>
              <a:rPr lang="en-GB" sz="2400" dirty="0"/>
              <a:t>Cannot be solved with pure Mathematics because opponent’s decisions are not known</a:t>
            </a:r>
          </a:p>
          <a:p>
            <a:r>
              <a:rPr lang="en-GB" sz="2400" dirty="0"/>
              <a:t>Want to estimate outcomes from experience by playing games</a:t>
            </a:r>
          </a:p>
        </p:txBody>
      </p:sp>
      <p:pic>
        <p:nvPicPr>
          <p:cNvPr id="1026" name="Picture 2" descr="Image result for tictactoe">
            <a:extLst>
              <a:ext uri="{FF2B5EF4-FFF2-40B4-BE49-F238E27FC236}">
                <a16:creationId xmlns:a16="http://schemas.microsoft.com/office/drawing/2014/main" id="{D83E4D70-B1B0-4079-ADFE-27EAC55FF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399" y="2478024"/>
            <a:ext cx="2955341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B745CC-791C-449D-A9FE-3B22FE1F5E4E}"/>
              </a:ext>
            </a:extLst>
          </p:cNvPr>
          <p:cNvSpPr/>
          <p:nvPr/>
        </p:nvSpPr>
        <p:spPr>
          <a:xfrm>
            <a:off x="7037399" y="5893568"/>
            <a:ext cx="4246297" cy="278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https://board-games-galore.fandom.com/wiki/Tic-tac-toe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E67FA-929C-4072-854D-A740AF82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F09D0-0085-4494-8BC8-3A663E81E516}"/>
              </a:ext>
            </a:extLst>
          </p:cNvPr>
          <p:cNvSpPr txBox="1"/>
          <p:nvPr/>
        </p:nvSpPr>
        <p:spPr>
          <a:xfrm>
            <a:off x="9247632" y="6400412"/>
            <a:ext cx="15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Core RL Definitions</a:t>
            </a:r>
          </a:p>
        </p:txBody>
      </p:sp>
    </p:spTree>
    <p:extLst>
      <p:ext uri="{BB962C8B-B14F-4D97-AF65-F5344CB8AC3E}">
        <p14:creationId xmlns:p14="http://schemas.microsoft.com/office/powerpoint/2010/main" val="314608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Problem: Tic-Tac-Toe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To solve with a value function:</a:t>
            </a:r>
          </a:p>
          <a:p>
            <a:r>
              <a:rPr lang="en-GB" sz="2400" dirty="0"/>
              <a:t>Setup a table with all possible states of the game</a:t>
            </a:r>
          </a:p>
          <a:p>
            <a:r>
              <a:rPr lang="en-GB" sz="2400" dirty="0"/>
              <a:t>Initialise the value of each state towards winning as 0</a:t>
            </a:r>
          </a:p>
          <a:p>
            <a:r>
              <a:rPr lang="en-GB" sz="2400" dirty="0"/>
              <a:t>Update values after each game</a:t>
            </a:r>
          </a:p>
          <a:p>
            <a:r>
              <a:rPr lang="en-GB" sz="2400" dirty="0"/>
              <a:t>Repeat until convergence and apply results to win</a:t>
            </a:r>
          </a:p>
        </p:txBody>
      </p:sp>
      <p:pic>
        <p:nvPicPr>
          <p:cNvPr id="1026" name="Picture 2" descr="Image result for tictactoe">
            <a:extLst>
              <a:ext uri="{FF2B5EF4-FFF2-40B4-BE49-F238E27FC236}">
                <a16:creationId xmlns:a16="http://schemas.microsoft.com/office/drawing/2014/main" id="{D83E4D70-B1B0-4079-ADFE-27EAC55FF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399" y="2478024"/>
            <a:ext cx="2955341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B745CC-791C-449D-A9FE-3B22FE1F5E4E}"/>
              </a:ext>
            </a:extLst>
          </p:cNvPr>
          <p:cNvSpPr/>
          <p:nvPr/>
        </p:nvSpPr>
        <p:spPr>
          <a:xfrm>
            <a:off x="7037399" y="5893568"/>
            <a:ext cx="4246297" cy="278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https://board-games-galore.fandom.com/wiki/Tic-tac-toe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53C32-5303-4743-93FF-8CDC3E6A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4740-C685-49F7-BFC4-09942D4B944C}"/>
              </a:ext>
            </a:extLst>
          </p:cNvPr>
          <p:cNvSpPr txBox="1"/>
          <p:nvPr/>
        </p:nvSpPr>
        <p:spPr>
          <a:xfrm>
            <a:off x="9247632" y="6400412"/>
            <a:ext cx="15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Core RL Definitions</a:t>
            </a:r>
          </a:p>
        </p:txBody>
      </p:sp>
    </p:spTree>
    <p:extLst>
      <p:ext uri="{BB962C8B-B14F-4D97-AF65-F5344CB8AC3E}">
        <p14:creationId xmlns:p14="http://schemas.microsoft.com/office/powerpoint/2010/main" val="252393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5D10-B057-46A6-9B06-8374E845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Learning Principles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1C908-31EF-433B-A16E-54327C59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7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/>
          </a:bodyPr>
          <a:lstStyle/>
          <a:p>
            <a:r>
              <a:rPr lang="en-GB" sz="2400" dirty="0"/>
              <a:t>State A has a higher value than state B so is considered ‘better’ towards winning the game</a:t>
            </a:r>
          </a:p>
          <a:p>
            <a:r>
              <a:rPr lang="en-GB" sz="2400" dirty="0"/>
              <a:t>A </a:t>
            </a:r>
            <a:r>
              <a:rPr lang="en-GB" sz="2400" b="1" dirty="0"/>
              <a:t>greedy </a:t>
            </a:r>
            <a:r>
              <a:rPr lang="en-GB" sz="2400" dirty="0"/>
              <a:t>selection picks the best action but wont explore</a:t>
            </a:r>
          </a:p>
          <a:p>
            <a:r>
              <a:rPr lang="en-GB" sz="2400" dirty="0"/>
              <a:t>A </a:t>
            </a:r>
            <a:r>
              <a:rPr lang="en-GB" sz="2400" b="1" dirty="0"/>
              <a:t>random </a:t>
            </a:r>
            <a:r>
              <a:rPr lang="en-GB" sz="2400" dirty="0"/>
              <a:t>selection picks a random action but wont exploit</a:t>
            </a:r>
          </a:p>
          <a:p>
            <a:r>
              <a:rPr lang="en-GB" sz="2400" b="1" dirty="0"/>
              <a:t>Epsilon-greedy </a:t>
            </a:r>
            <a:r>
              <a:rPr lang="en-GB" sz="2400" dirty="0"/>
              <a:t>action selection will randomly selection an action with probability = epsilon and greedily otherwise (i.e. 1-epsilon)</a:t>
            </a:r>
            <a:endParaRPr lang="en-GB" sz="2400" b="1" dirty="0"/>
          </a:p>
          <a:p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1923D-2F9A-4715-BAA5-95DFD164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31EA9-A4E6-4372-9F64-F69C741F1329}"/>
              </a:ext>
            </a:extLst>
          </p:cNvPr>
          <p:cNvSpPr txBox="1"/>
          <p:nvPr/>
        </p:nvSpPr>
        <p:spPr>
          <a:xfrm>
            <a:off x="9247632" y="6400412"/>
            <a:ext cx="15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Learning Principles</a:t>
            </a:r>
          </a:p>
        </p:txBody>
      </p:sp>
    </p:spTree>
    <p:extLst>
      <p:ext uri="{BB962C8B-B14F-4D97-AF65-F5344CB8AC3E}">
        <p14:creationId xmlns:p14="http://schemas.microsoft.com/office/powerpoint/2010/main" val="2276921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15567" y="2478024"/>
                <a:ext cx="10168127" cy="3694176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Values are updated incrementally based on the long-term likelihood of winning the game</a:t>
                </a:r>
              </a:p>
              <a:p>
                <a:r>
                  <a:rPr lang="en-GB" sz="2400" dirty="0"/>
                  <a:t>Values of earlier states are updated based on the outcome of the actions</a:t>
                </a:r>
              </a:p>
              <a:p>
                <a:r>
                  <a:rPr lang="en-GB" sz="2400" dirty="0"/>
                  <a:t>Specifically: V(s) </a:t>
                </a:r>
                <a:r>
                  <a:rPr lang="en-GB" sz="2400" dirty="0">
                    <a:sym typeface="Wingdings" panose="05000000000000000000" pitchFamily="2" charset="2"/>
                  </a:rPr>
                  <a:t> V(s) +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GB" sz="2400" dirty="0">
                    <a:sym typeface="Wingdings" panose="05000000000000000000" pitchFamily="2" charset="2"/>
                  </a:rPr>
                  <a:t>[V(s’) – V(s)] where s’ is the next state</a:t>
                </a:r>
                <a:endParaRPr lang="en-GB" sz="2400" dirty="0"/>
              </a:p>
              <a:p>
                <a:r>
                  <a:rPr lang="en-GB" sz="2400" dirty="0"/>
                  <a:t>Where alpha is a small </a:t>
                </a:r>
                <a:r>
                  <a:rPr lang="en-GB" sz="2400" b="1" dirty="0"/>
                  <a:t>step-size</a:t>
                </a:r>
                <a:r>
                  <a:rPr lang="en-GB" sz="2400" dirty="0"/>
                  <a:t> parameter which influences the rate of learning (will explain later)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15567" y="2478024"/>
                <a:ext cx="10168127" cy="3694176"/>
              </a:xfrm>
              <a:blipFill>
                <a:blip r:embed="rId2"/>
                <a:stretch>
                  <a:fillRect l="-779" t="-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D478C-BB1F-4CD8-94BC-91B618B8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2DCAD-8890-4CBD-8D8E-DEE644ED3441}"/>
              </a:ext>
            </a:extLst>
          </p:cNvPr>
          <p:cNvSpPr txBox="1"/>
          <p:nvPr/>
        </p:nvSpPr>
        <p:spPr>
          <a:xfrm>
            <a:off x="9247632" y="6400412"/>
            <a:ext cx="15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Learning Principles</a:t>
            </a:r>
          </a:p>
        </p:txBody>
      </p:sp>
    </p:spTree>
    <p:extLst>
      <p:ext uri="{BB962C8B-B14F-4D97-AF65-F5344CB8AC3E}">
        <p14:creationId xmlns:p14="http://schemas.microsoft.com/office/powerpoint/2010/main" val="231915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95953BCB-E7FF-4BE0-BB28-0AAB706B54FD}"/>
              </a:ext>
            </a:extLst>
          </p:cNvPr>
          <p:cNvSpPr/>
          <p:nvPr/>
        </p:nvSpPr>
        <p:spPr>
          <a:xfrm>
            <a:off x="3965843" y="5295281"/>
            <a:ext cx="228182" cy="32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BD095-9A76-4FA5-AD30-392B9175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DA701-DC8B-4C4F-BF88-2A467FDF9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3000541"/>
            <a:ext cx="4937760" cy="3694176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State A (Greedy Choice)</a:t>
            </a:r>
          </a:p>
          <a:p>
            <a:r>
              <a:rPr lang="en-GB" dirty="0"/>
              <a:t>V(s) = 0.2 + 0.25(+1-0.2)</a:t>
            </a:r>
          </a:p>
          <a:p>
            <a:pPr marL="0" indent="0">
              <a:buNone/>
            </a:pPr>
            <a:r>
              <a:rPr lang="en-GB" dirty="0"/>
              <a:t>=&gt; V(s) = 0.2 + 0.2 = 0.4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143B8-0F73-4307-A5AC-2C1A1B24D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3000541"/>
            <a:ext cx="4937760" cy="3694176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State B (Random Choice)</a:t>
            </a:r>
          </a:p>
          <a:p>
            <a:r>
              <a:rPr lang="en-GB" dirty="0"/>
              <a:t>V(s) = 0.2 + 0.25(-0.6-0.2)</a:t>
            </a:r>
          </a:p>
          <a:p>
            <a:pPr marL="0" indent="0">
              <a:buNone/>
            </a:pPr>
            <a:r>
              <a:rPr lang="en-GB" dirty="0"/>
              <a:t>=&gt; V(s) = 0.2 - 0.1 = 0.1</a:t>
            </a:r>
          </a:p>
          <a:p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60291E-1671-497F-9B5B-773094F92823}"/>
              </a:ext>
            </a:extLst>
          </p:cNvPr>
          <p:cNvGrpSpPr/>
          <p:nvPr/>
        </p:nvGrpSpPr>
        <p:grpSpPr>
          <a:xfrm>
            <a:off x="1782771" y="5302257"/>
            <a:ext cx="991590" cy="1116280"/>
            <a:chOff x="123978" y="4720442"/>
            <a:chExt cx="1591294" cy="167442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5BCF273-0955-4A7E-B5A7-B397C3D8E0B9}"/>
                </a:ext>
              </a:extLst>
            </p:cNvPr>
            <p:cNvCxnSpPr/>
            <p:nvPr/>
          </p:nvCxnSpPr>
          <p:spPr>
            <a:xfrm>
              <a:off x="641268" y="4720442"/>
              <a:ext cx="0" cy="16744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6084648-11F8-4342-8594-402047B5B6CD}"/>
                </a:ext>
              </a:extLst>
            </p:cNvPr>
            <p:cNvCxnSpPr/>
            <p:nvPr/>
          </p:nvCxnSpPr>
          <p:spPr>
            <a:xfrm>
              <a:off x="1191491" y="4720442"/>
              <a:ext cx="0" cy="16744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415EAE-CD9D-4C4E-8DCB-5DE7C854B1B0}"/>
                </a:ext>
              </a:extLst>
            </p:cNvPr>
            <p:cNvCxnSpPr>
              <a:cxnSpLocks/>
            </p:cNvCxnSpPr>
            <p:nvPr/>
          </p:nvCxnSpPr>
          <p:spPr>
            <a:xfrm>
              <a:off x="123978" y="5252852"/>
              <a:ext cx="159129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F003F8-93F6-4C1C-A494-61E4373741AA}"/>
                </a:ext>
              </a:extLst>
            </p:cNvPr>
            <p:cNvCxnSpPr>
              <a:cxnSpLocks/>
            </p:cNvCxnSpPr>
            <p:nvPr/>
          </p:nvCxnSpPr>
          <p:spPr>
            <a:xfrm>
              <a:off x="123978" y="5898078"/>
              <a:ext cx="159129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16FCE69-B3F3-4586-86CF-05FFB1279580}"/>
              </a:ext>
            </a:extLst>
          </p:cNvPr>
          <p:cNvSpPr/>
          <p:nvPr/>
        </p:nvSpPr>
        <p:spPr>
          <a:xfrm>
            <a:off x="2936597" y="5618081"/>
            <a:ext cx="50863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66E57F-1354-418A-992B-AC676C068B4A}"/>
              </a:ext>
            </a:extLst>
          </p:cNvPr>
          <p:cNvSpPr/>
          <p:nvPr/>
        </p:nvSpPr>
        <p:spPr>
          <a:xfrm>
            <a:off x="1841587" y="5795833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075D8C5-A50B-450E-9867-1B88B5AB25ED}"/>
              </a:ext>
            </a:extLst>
          </p:cNvPr>
          <p:cNvGrpSpPr/>
          <p:nvPr/>
        </p:nvGrpSpPr>
        <p:grpSpPr>
          <a:xfrm>
            <a:off x="1830194" y="5371364"/>
            <a:ext cx="189307" cy="212106"/>
            <a:chOff x="1235034" y="5683167"/>
            <a:chExt cx="189307" cy="21210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B847453-6F7E-454E-B7DA-51096A5429A8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EECE41-DCC7-464E-8247-488D1FBE7C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895CC380-AAC1-4254-87E4-AFE34DFE7647}"/>
              </a:ext>
            </a:extLst>
          </p:cNvPr>
          <p:cNvSpPr/>
          <p:nvPr/>
        </p:nvSpPr>
        <p:spPr>
          <a:xfrm>
            <a:off x="2188702" y="5792634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F8D9245-C028-4419-8E46-9636938EF12B}"/>
              </a:ext>
            </a:extLst>
          </p:cNvPr>
          <p:cNvGrpSpPr/>
          <p:nvPr/>
        </p:nvGrpSpPr>
        <p:grpSpPr>
          <a:xfrm>
            <a:off x="2531565" y="5339957"/>
            <a:ext cx="189307" cy="212106"/>
            <a:chOff x="1235034" y="5683167"/>
            <a:chExt cx="189307" cy="212106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40467E9-9B1A-4CDF-B44F-57BE516B1A7B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042BE7D-A248-48ED-8E0B-C738F30F49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6C2AC4-723C-4B5B-B79F-C2FC5D3008F3}"/>
              </a:ext>
            </a:extLst>
          </p:cNvPr>
          <p:cNvGrpSpPr/>
          <p:nvPr/>
        </p:nvGrpSpPr>
        <p:grpSpPr>
          <a:xfrm>
            <a:off x="2531565" y="5773643"/>
            <a:ext cx="189307" cy="212106"/>
            <a:chOff x="1235034" y="5683167"/>
            <a:chExt cx="189307" cy="212106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FE8412C-8A24-4843-8435-C2AA4CA56A63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6060C90-E351-44E6-8A56-EECBD06308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A8E7B496-6701-440B-8042-04F40C48B1F1}"/>
              </a:ext>
            </a:extLst>
          </p:cNvPr>
          <p:cNvSpPr/>
          <p:nvPr/>
        </p:nvSpPr>
        <p:spPr>
          <a:xfrm>
            <a:off x="2186417" y="6163275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659F6EF-2A40-4C51-B2BE-16DB44CABC5A}"/>
              </a:ext>
            </a:extLst>
          </p:cNvPr>
          <p:cNvSpPr/>
          <p:nvPr/>
        </p:nvSpPr>
        <p:spPr>
          <a:xfrm>
            <a:off x="2538445" y="6163275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A7960CB-0175-452A-BCB6-EEE06226F246}"/>
              </a:ext>
            </a:extLst>
          </p:cNvPr>
          <p:cNvGrpSpPr/>
          <p:nvPr/>
        </p:nvGrpSpPr>
        <p:grpSpPr>
          <a:xfrm>
            <a:off x="3562197" y="5302257"/>
            <a:ext cx="991590" cy="1116280"/>
            <a:chOff x="123978" y="4720442"/>
            <a:chExt cx="1591294" cy="167442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CE65F9B-416C-4D86-B139-CF4DBCEDCCC0}"/>
                </a:ext>
              </a:extLst>
            </p:cNvPr>
            <p:cNvCxnSpPr/>
            <p:nvPr/>
          </p:nvCxnSpPr>
          <p:spPr>
            <a:xfrm>
              <a:off x="641268" y="4720442"/>
              <a:ext cx="0" cy="16744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1653CE6-9238-42F8-B218-6C732B43AC3F}"/>
                </a:ext>
              </a:extLst>
            </p:cNvPr>
            <p:cNvCxnSpPr/>
            <p:nvPr/>
          </p:nvCxnSpPr>
          <p:spPr>
            <a:xfrm>
              <a:off x="1191491" y="4720442"/>
              <a:ext cx="0" cy="16744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5B59BD-9F0B-4B24-83B3-41400F3CF1AF}"/>
                </a:ext>
              </a:extLst>
            </p:cNvPr>
            <p:cNvCxnSpPr>
              <a:cxnSpLocks/>
            </p:cNvCxnSpPr>
            <p:nvPr/>
          </p:nvCxnSpPr>
          <p:spPr>
            <a:xfrm>
              <a:off x="123978" y="5252852"/>
              <a:ext cx="159129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9E6CF3E-2A47-4D3C-B790-4FEC33E70A5A}"/>
                </a:ext>
              </a:extLst>
            </p:cNvPr>
            <p:cNvCxnSpPr>
              <a:cxnSpLocks/>
            </p:cNvCxnSpPr>
            <p:nvPr/>
          </p:nvCxnSpPr>
          <p:spPr>
            <a:xfrm>
              <a:off x="123978" y="5898078"/>
              <a:ext cx="159129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FB5D09E5-2D58-48CA-A489-145949E6FA73}"/>
              </a:ext>
            </a:extLst>
          </p:cNvPr>
          <p:cNvSpPr/>
          <p:nvPr/>
        </p:nvSpPr>
        <p:spPr>
          <a:xfrm>
            <a:off x="3621013" y="5795833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AC8C34B-7780-419E-8FB7-93BC83DE8694}"/>
              </a:ext>
            </a:extLst>
          </p:cNvPr>
          <p:cNvGrpSpPr/>
          <p:nvPr/>
        </p:nvGrpSpPr>
        <p:grpSpPr>
          <a:xfrm>
            <a:off x="3609620" y="5371364"/>
            <a:ext cx="189307" cy="212106"/>
            <a:chOff x="1235034" y="5683167"/>
            <a:chExt cx="189307" cy="212106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63524E5-873A-4689-9F24-5A96E85FC883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421D126-A8A2-40A4-9147-F9D107D70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4B4B47BA-B1C7-4400-A86C-356F4D3201F2}"/>
              </a:ext>
            </a:extLst>
          </p:cNvPr>
          <p:cNvSpPr/>
          <p:nvPr/>
        </p:nvSpPr>
        <p:spPr>
          <a:xfrm>
            <a:off x="3968128" y="5792634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4C68A7C-4BBB-4FE8-B64E-01942A878117}"/>
              </a:ext>
            </a:extLst>
          </p:cNvPr>
          <p:cNvGrpSpPr/>
          <p:nvPr/>
        </p:nvGrpSpPr>
        <p:grpSpPr>
          <a:xfrm>
            <a:off x="4310991" y="5347453"/>
            <a:ext cx="189307" cy="212106"/>
            <a:chOff x="1235034" y="5683167"/>
            <a:chExt cx="189307" cy="212106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ACD604F-46F4-4A40-981F-062158AE4146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E8F4C29-F6AC-438F-AAB3-58A044A44B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2ACA872-6AF0-4868-883A-5DED563EFB93}"/>
              </a:ext>
            </a:extLst>
          </p:cNvPr>
          <p:cNvGrpSpPr/>
          <p:nvPr/>
        </p:nvGrpSpPr>
        <p:grpSpPr>
          <a:xfrm>
            <a:off x="4310991" y="5773643"/>
            <a:ext cx="189307" cy="212106"/>
            <a:chOff x="1235034" y="5683167"/>
            <a:chExt cx="189307" cy="212106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E06ADF0-E830-45B2-935B-C8327995F0E4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7D5A5F5-08DE-4F2A-B3EB-E3EAD8B15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945FE9B8-B6A7-4205-A5EF-901ECC993856}"/>
              </a:ext>
            </a:extLst>
          </p:cNvPr>
          <p:cNvSpPr/>
          <p:nvPr/>
        </p:nvSpPr>
        <p:spPr>
          <a:xfrm>
            <a:off x="3965843" y="6163275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45E74CA-5802-42FF-8148-1699EADE1963}"/>
              </a:ext>
            </a:extLst>
          </p:cNvPr>
          <p:cNvSpPr/>
          <p:nvPr/>
        </p:nvSpPr>
        <p:spPr>
          <a:xfrm>
            <a:off x="4317871" y="6163275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66FE9BB-E59A-47EF-9821-157E15AEA95E}"/>
              </a:ext>
            </a:extLst>
          </p:cNvPr>
          <p:cNvGrpSpPr/>
          <p:nvPr/>
        </p:nvGrpSpPr>
        <p:grpSpPr>
          <a:xfrm>
            <a:off x="3975008" y="5355393"/>
            <a:ext cx="189307" cy="212106"/>
            <a:chOff x="1235034" y="5683167"/>
            <a:chExt cx="189307" cy="21210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F67E122-55A2-495C-B634-9734A1D377A3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09F432-1E3B-4B2F-973B-3F09011A0F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CF15691-9BFC-4063-BC9A-8E76A694EC51}"/>
              </a:ext>
            </a:extLst>
          </p:cNvPr>
          <p:cNvCxnSpPr>
            <a:cxnSpLocks/>
          </p:cNvCxnSpPr>
          <p:nvPr/>
        </p:nvCxnSpPr>
        <p:spPr>
          <a:xfrm>
            <a:off x="3562197" y="5459856"/>
            <a:ext cx="9915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936040D-6DBC-43F9-912D-C058127FD458}"/>
              </a:ext>
            </a:extLst>
          </p:cNvPr>
          <p:cNvGrpSpPr/>
          <p:nvPr/>
        </p:nvGrpSpPr>
        <p:grpSpPr>
          <a:xfrm>
            <a:off x="7258748" y="5263141"/>
            <a:ext cx="991590" cy="1116280"/>
            <a:chOff x="123978" y="4720442"/>
            <a:chExt cx="1591294" cy="1674420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7383A75-7123-4FC2-9E08-0076E685C2C9}"/>
                </a:ext>
              </a:extLst>
            </p:cNvPr>
            <p:cNvCxnSpPr/>
            <p:nvPr/>
          </p:nvCxnSpPr>
          <p:spPr>
            <a:xfrm>
              <a:off x="641268" y="4720442"/>
              <a:ext cx="0" cy="16744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AC5A943-B8EC-4B7E-9EC8-58B1F22978CB}"/>
                </a:ext>
              </a:extLst>
            </p:cNvPr>
            <p:cNvCxnSpPr/>
            <p:nvPr/>
          </p:nvCxnSpPr>
          <p:spPr>
            <a:xfrm>
              <a:off x="1191491" y="4720442"/>
              <a:ext cx="0" cy="16744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D410A91-7526-490D-921B-5CB84B13CCC2}"/>
                </a:ext>
              </a:extLst>
            </p:cNvPr>
            <p:cNvCxnSpPr>
              <a:cxnSpLocks/>
            </p:cNvCxnSpPr>
            <p:nvPr/>
          </p:nvCxnSpPr>
          <p:spPr>
            <a:xfrm>
              <a:off x="123978" y="5252852"/>
              <a:ext cx="159129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102D7FA-0C18-48B6-B807-1D1C582E2743}"/>
                </a:ext>
              </a:extLst>
            </p:cNvPr>
            <p:cNvCxnSpPr>
              <a:cxnSpLocks/>
            </p:cNvCxnSpPr>
            <p:nvPr/>
          </p:nvCxnSpPr>
          <p:spPr>
            <a:xfrm>
              <a:off x="123978" y="5898078"/>
              <a:ext cx="159129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0AE59546-13CE-4150-81E4-E07747CE044E}"/>
              </a:ext>
            </a:extLst>
          </p:cNvPr>
          <p:cNvSpPr/>
          <p:nvPr/>
        </p:nvSpPr>
        <p:spPr>
          <a:xfrm>
            <a:off x="8412574" y="5578965"/>
            <a:ext cx="50863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3A12FDD-A5C5-4663-82B5-BF8E0822E06E}"/>
              </a:ext>
            </a:extLst>
          </p:cNvPr>
          <p:cNvSpPr/>
          <p:nvPr/>
        </p:nvSpPr>
        <p:spPr>
          <a:xfrm>
            <a:off x="7317564" y="5756717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BB47B00-3A32-4304-A5CF-27E38180792E}"/>
              </a:ext>
            </a:extLst>
          </p:cNvPr>
          <p:cNvGrpSpPr/>
          <p:nvPr/>
        </p:nvGrpSpPr>
        <p:grpSpPr>
          <a:xfrm>
            <a:off x="7306171" y="5332248"/>
            <a:ext cx="189307" cy="212106"/>
            <a:chOff x="1235034" y="5683167"/>
            <a:chExt cx="189307" cy="212106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F399928-BC72-4F1F-AF4B-16FB980D0C2B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30C0B55-2964-4827-8AA4-287F196EA2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Oval 120">
            <a:extLst>
              <a:ext uri="{FF2B5EF4-FFF2-40B4-BE49-F238E27FC236}">
                <a16:creationId xmlns:a16="http://schemas.microsoft.com/office/drawing/2014/main" id="{B1067FE7-3C0B-4F50-BFF2-858588E14630}"/>
              </a:ext>
            </a:extLst>
          </p:cNvPr>
          <p:cNvSpPr/>
          <p:nvPr/>
        </p:nvSpPr>
        <p:spPr>
          <a:xfrm>
            <a:off x="7664679" y="5753518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C6383E5-CB82-4A14-A21E-5A2B60F9A4B8}"/>
              </a:ext>
            </a:extLst>
          </p:cNvPr>
          <p:cNvGrpSpPr/>
          <p:nvPr/>
        </p:nvGrpSpPr>
        <p:grpSpPr>
          <a:xfrm>
            <a:off x="8007542" y="5300841"/>
            <a:ext cx="189307" cy="212106"/>
            <a:chOff x="1235034" y="5683167"/>
            <a:chExt cx="189307" cy="212106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6C641E8-BF73-4E91-A22C-FD1BEE3A0214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76C3742-C356-4188-9242-E971F6D7F3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F3ECFBF-444D-4ADD-A110-7E14C6C5102C}"/>
              </a:ext>
            </a:extLst>
          </p:cNvPr>
          <p:cNvGrpSpPr/>
          <p:nvPr/>
        </p:nvGrpSpPr>
        <p:grpSpPr>
          <a:xfrm>
            <a:off x="8007542" y="5734527"/>
            <a:ext cx="189307" cy="212106"/>
            <a:chOff x="1235034" y="5683167"/>
            <a:chExt cx="189307" cy="212106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115ED08-4EEF-4C68-A7DE-FE0F2726C239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89BB56-F3D7-4D49-9B50-3E9915E97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Oval 127">
            <a:extLst>
              <a:ext uri="{FF2B5EF4-FFF2-40B4-BE49-F238E27FC236}">
                <a16:creationId xmlns:a16="http://schemas.microsoft.com/office/drawing/2014/main" id="{A50097DD-8C75-4379-A381-4C4453FB0C7C}"/>
              </a:ext>
            </a:extLst>
          </p:cNvPr>
          <p:cNvSpPr/>
          <p:nvPr/>
        </p:nvSpPr>
        <p:spPr>
          <a:xfrm>
            <a:off x="7662394" y="6124159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5BD01152-33B1-48A5-B378-B1A3F4F4F141}"/>
              </a:ext>
            </a:extLst>
          </p:cNvPr>
          <p:cNvSpPr/>
          <p:nvPr/>
        </p:nvSpPr>
        <p:spPr>
          <a:xfrm>
            <a:off x="8014422" y="6124159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D1661F2-1471-4D9B-B77D-13B06FBE2FF3}"/>
              </a:ext>
            </a:extLst>
          </p:cNvPr>
          <p:cNvGrpSpPr/>
          <p:nvPr/>
        </p:nvGrpSpPr>
        <p:grpSpPr>
          <a:xfrm>
            <a:off x="9038174" y="5263141"/>
            <a:ext cx="991590" cy="1116280"/>
            <a:chOff x="123978" y="4720442"/>
            <a:chExt cx="1591294" cy="167442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42CDEA7-AD7E-4246-BBEB-2DFCF482CBCA}"/>
                </a:ext>
              </a:extLst>
            </p:cNvPr>
            <p:cNvCxnSpPr/>
            <p:nvPr/>
          </p:nvCxnSpPr>
          <p:spPr>
            <a:xfrm>
              <a:off x="641268" y="4720442"/>
              <a:ext cx="0" cy="16744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8F3F4B4-62B4-40DA-A73A-3630D9E2BE32}"/>
                </a:ext>
              </a:extLst>
            </p:cNvPr>
            <p:cNvCxnSpPr/>
            <p:nvPr/>
          </p:nvCxnSpPr>
          <p:spPr>
            <a:xfrm>
              <a:off x="1191491" y="4720442"/>
              <a:ext cx="0" cy="16744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E5842C0-89E0-4959-A0A2-B167CF1198C7}"/>
                </a:ext>
              </a:extLst>
            </p:cNvPr>
            <p:cNvCxnSpPr>
              <a:cxnSpLocks/>
            </p:cNvCxnSpPr>
            <p:nvPr/>
          </p:nvCxnSpPr>
          <p:spPr>
            <a:xfrm>
              <a:off x="123978" y="5252852"/>
              <a:ext cx="159129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135B24F-528A-48CD-9741-CCAF9EC72720}"/>
                </a:ext>
              </a:extLst>
            </p:cNvPr>
            <p:cNvCxnSpPr>
              <a:cxnSpLocks/>
            </p:cNvCxnSpPr>
            <p:nvPr/>
          </p:nvCxnSpPr>
          <p:spPr>
            <a:xfrm>
              <a:off x="123978" y="5898078"/>
              <a:ext cx="159129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5" name="Oval 134">
            <a:extLst>
              <a:ext uri="{FF2B5EF4-FFF2-40B4-BE49-F238E27FC236}">
                <a16:creationId xmlns:a16="http://schemas.microsoft.com/office/drawing/2014/main" id="{33FD41D2-73D6-4430-8AA6-CEAF368BA170}"/>
              </a:ext>
            </a:extLst>
          </p:cNvPr>
          <p:cNvSpPr/>
          <p:nvPr/>
        </p:nvSpPr>
        <p:spPr>
          <a:xfrm>
            <a:off x="9096990" y="5756717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281A75F-2487-4050-A252-69C8DB165B0F}"/>
              </a:ext>
            </a:extLst>
          </p:cNvPr>
          <p:cNvGrpSpPr/>
          <p:nvPr/>
        </p:nvGrpSpPr>
        <p:grpSpPr>
          <a:xfrm>
            <a:off x="9085597" y="5332248"/>
            <a:ext cx="189307" cy="212106"/>
            <a:chOff x="1235034" y="5683167"/>
            <a:chExt cx="189307" cy="212106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2D4A87-6900-434A-872F-0F5E266D8D36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58B5A62-C0A4-455C-9B92-4E77054996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Oval 138">
            <a:extLst>
              <a:ext uri="{FF2B5EF4-FFF2-40B4-BE49-F238E27FC236}">
                <a16:creationId xmlns:a16="http://schemas.microsoft.com/office/drawing/2014/main" id="{AB939D48-0925-4605-91D1-6C57B347CB27}"/>
              </a:ext>
            </a:extLst>
          </p:cNvPr>
          <p:cNvSpPr/>
          <p:nvPr/>
        </p:nvSpPr>
        <p:spPr>
          <a:xfrm>
            <a:off x="9444105" y="5753518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0C02D94-6548-4A94-997B-05DD859F4ACE}"/>
              </a:ext>
            </a:extLst>
          </p:cNvPr>
          <p:cNvGrpSpPr/>
          <p:nvPr/>
        </p:nvGrpSpPr>
        <p:grpSpPr>
          <a:xfrm>
            <a:off x="9786968" y="5308337"/>
            <a:ext cx="189307" cy="212106"/>
            <a:chOff x="1235034" y="5683167"/>
            <a:chExt cx="189307" cy="212106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B5312B5-004C-4C0A-8FE7-27079D09354C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CEBC1D0-9DF1-4AA4-AD6D-529260B316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4BBE4D0-D82C-484A-A940-282EBDC33CAA}"/>
              </a:ext>
            </a:extLst>
          </p:cNvPr>
          <p:cNvGrpSpPr/>
          <p:nvPr/>
        </p:nvGrpSpPr>
        <p:grpSpPr>
          <a:xfrm>
            <a:off x="9786968" y="5734527"/>
            <a:ext cx="189307" cy="212106"/>
            <a:chOff x="1235034" y="5683167"/>
            <a:chExt cx="189307" cy="212106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4DC742E-D531-4B86-B136-B6C465E1E5BC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C1FBE32-483C-40AA-97B5-192176B8F7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Oval 145">
            <a:extLst>
              <a:ext uri="{FF2B5EF4-FFF2-40B4-BE49-F238E27FC236}">
                <a16:creationId xmlns:a16="http://schemas.microsoft.com/office/drawing/2014/main" id="{F3C64FBE-D85B-426C-9260-9A8CB967EDE7}"/>
              </a:ext>
            </a:extLst>
          </p:cNvPr>
          <p:cNvSpPr/>
          <p:nvPr/>
        </p:nvSpPr>
        <p:spPr>
          <a:xfrm>
            <a:off x="9441820" y="6124159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33726375-B12B-40EB-9D69-B32F4A6244F3}"/>
              </a:ext>
            </a:extLst>
          </p:cNvPr>
          <p:cNvSpPr/>
          <p:nvPr/>
        </p:nvSpPr>
        <p:spPr>
          <a:xfrm>
            <a:off x="9793848" y="6124159"/>
            <a:ext cx="175684" cy="1693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03D1BEF-7271-4DDE-8F5B-9564CE40036F}"/>
              </a:ext>
            </a:extLst>
          </p:cNvPr>
          <p:cNvGrpSpPr/>
          <p:nvPr/>
        </p:nvGrpSpPr>
        <p:grpSpPr>
          <a:xfrm>
            <a:off x="9110716" y="6116666"/>
            <a:ext cx="189307" cy="212106"/>
            <a:chOff x="1235034" y="5683167"/>
            <a:chExt cx="189307" cy="212106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8661472-DB89-44CB-A80C-8344E3E732E6}"/>
                </a:ext>
              </a:extLst>
            </p:cNvPr>
            <p:cNvCxnSpPr/>
            <p:nvPr/>
          </p:nvCxnSpPr>
          <p:spPr>
            <a:xfrm flipV="1">
              <a:off x="1235034" y="5694218"/>
              <a:ext cx="184067" cy="190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A462FDB-4984-41E3-AF14-C0303AA072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914" y="5683167"/>
              <a:ext cx="182427" cy="212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4AAF60D-AC86-4B1F-8512-870A5C4BF48A}"/>
              </a:ext>
            </a:extLst>
          </p:cNvPr>
          <p:cNvSpPr/>
          <p:nvPr/>
        </p:nvSpPr>
        <p:spPr>
          <a:xfrm>
            <a:off x="9093449" y="6063597"/>
            <a:ext cx="228182" cy="32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A962153C-5330-46F0-B110-D05776B2F838}"/>
                  </a:ext>
                </a:extLst>
              </p:cNvPr>
              <p:cNvSpPr/>
              <p:nvPr/>
            </p:nvSpPr>
            <p:spPr>
              <a:xfrm>
                <a:off x="1115568" y="2300021"/>
                <a:ext cx="63934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V(s) </a:t>
                </a:r>
                <a:r>
                  <a:rPr lang="en-GB" dirty="0">
                    <a:sym typeface="Wingdings" panose="05000000000000000000" pitchFamily="2" charset="2"/>
                  </a:rPr>
                  <a:t> V(s) +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[V(s’) – V(s)]  e.g.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= 0.25  agent plays ‘X’</a:t>
                </a:r>
                <a:endParaRPr lang="en-GB" dirty="0"/>
              </a:p>
            </p:txBody>
          </p:sp>
        </mc:Choice>
        <mc:Fallback xmlns="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A962153C-5330-46F0-B110-D05776B2F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68" y="2300021"/>
                <a:ext cx="6393482" cy="369332"/>
              </a:xfrm>
              <a:prstGeom prst="rect">
                <a:avLst/>
              </a:prstGeom>
              <a:blipFill>
                <a:blip r:embed="rId2"/>
                <a:stretch>
                  <a:fillRect l="-763" t="-8197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96A2D-6F00-4896-964F-20C039C4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A38C08-00C2-4B03-8EBB-5985EA833F66}"/>
              </a:ext>
            </a:extLst>
          </p:cNvPr>
          <p:cNvSpPr txBox="1"/>
          <p:nvPr/>
        </p:nvSpPr>
        <p:spPr>
          <a:xfrm>
            <a:off x="9247632" y="6400412"/>
            <a:ext cx="15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Learning Principles</a:t>
            </a:r>
          </a:p>
        </p:txBody>
      </p:sp>
    </p:spTree>
    <p:extLst>
      <p:ext uri="{BB962C8B-B14F-4D97-AF65-F5344CB8AC3E}">
        <p14:creationId xmlns:p14="http://schemas.microsoft.com/office/powerpoint/2010/main" val="316432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Model-Based vs Model-Free</a:t>
            </a:r>
            <a:br>
              <a:rPr lang="en-GB" dirty="0"/>
            </a:br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/>
          </a:bodyPr>
          <a:lstStyle/>
          <a:p>
            <a:r>
              <a:rPr lang="en-GB" sz="2400" dirty="0"/>
              <a:t>Model-based methods use the knowledge of the probabilistic environment as a guide and plans the best actions accordingly</a:t>
            </a:r>
          </a:p>
          <a:p>
            <a:r>
              <a:rPr lang="en-GB" sz="2400" dirty="0"/>
              <a:t>In model-free methods, the algorithm has no knowledge of the probabilities</a:t>
            </a:r>
          </a:p>
          <a:p>
            <a:r>
              <a:rPr lang="en-GB" sz="2400" dirty="0"/>
              <a:t>E.g. if we knew the tic-tac-toe opponent’s underlying decision making then it is model-based, but we do not so learn based on outcomes then it is model-free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00702-6ED3-45A2-9D6B-E30B65F5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64B90C-C758-46DB-8091-C94DC091D9A7}"/>
              </a:ext>
            </a:extLst>
          </p:cNvPr>
          <p:cNvSpPr txBox="1"/>
          <p:nvPr/>
        </p:nvSpPr>
        <p:spPr>
          <a:xfrm>
            <a:off x="9247632" y="6400412"/>
            <a:ext cx="15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Learning Principles</a:t>
            </a:r>
          </a:p>
        </p:txBody>
      </p:sp>
    </p:spTree>
    <p:extLst>
      <p:ext uri="{BB962C8B-B14F-4D97-AF65-F5344CB8AC3E}">
        <p14:creationId xmlns:p14="http://schemas.microsoft.com/office/powerpoint/2010/main" val="271827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5D10-B057-46A6-9B06-8374E845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Environment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372-037F-4F58-B824-B7D52E32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33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Markov Decision Processes (MDPs)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MDPs are a formalization for sequential decision making:</a:t>
            </a:r>
          </a:p>
          <a:p>
            <a:r>
              <a:rPr lang="en-GB" sz="2400" dirty="0"/>
              <a:t>Aim is to compute the value of state, V(s), or the value of state-action pairs, Q(</a:t>
            </a:r>
            <a:r>
              <a:rPr lang="en-GB" sz="2400" dirty="0" err="1"/>
              <a:t>s,a</a:t>
            </a:r>
            <a:r>
              <a:rPr lang="en-GB" sz="2400" dirty="0"/>
              <a:t>).</a:t>
            </a:r>
          </a:p>
          <a:p>
            <a:r>
              <a:rPr lang="en-GB" sz="2400" dirty="0"/>
              <a:t>The agent and environment interact continuously</a:t>
            </a:r>
          </a:p>
        </p:txBody>
      </p:sp>
      <p:pic>
        <p:nvPicPr>
          <p:cNvPr id="6" name="Picture 2" descr="Image result for markov decision process">
            <a:extLst>
              <a:ext uri="{FF2B5EF4-FFF2-40B4-BE49-F238E27FC236}">
                <a16:creationId xmlns:a16="http://schemas.microsoft.com/office/drawing/2014/main" id="{3449B111-637C-4643-A79F-A0230A135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829" y="3106270"/>
            <a:ext cx="6144171" cy="22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C3C57D-CE6A-4CC5-8B51-15CFC80BE168}"/>
              </a:ext>
            </a:extLst>
          </p:cNvPr>
          <p:cNvSpPr txBox="1"/>
          <p:nvPr/>
        </p:nvSpPr>
        <p:spPr>
          <a:xfrm>
            <a:off x="6636214" y="2736938"/>
            <a:ext cx="497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agent-environment interaction in an MDP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847A-B62B-400C-B825-C8F0C4F9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0F0A3-ABD1-40DB-8F30-9CE5843D0955}"/>
              </a:ext>
            </a:extLst>
          </p:cNvPr>
          <p:cNvSpPr txBox="1"/>
          <p:nvPr/>
        </p:nvSpPr>
        <p:spPr>
          <a:xfrm>
            <a:off x="9247632" y="6400412"/>
            <a:ext cx="1548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Environment Model</a:t>
            </a:r>
          </a:p>
        </p:txBody>
      </p:sp>
    </p:spTree>
    <p:extLst>
      <p:ext uri="{BB962C8B-B14F-4D97-AF65-F5344CB8AC3E}">
        <p14:creationId xmlns:p14="http://schemas.microsoft.com/office/powerpoint/2010/main" val="266211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Markov Decision Processes (MDPs)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04632" y="2478024"/>
                <a:ext cx="10079063" cy="36941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MDPs are defined by:</a:t>
                </a:r>
              </a:p>
              <a:p>
                <a:r>
                  <a:rPr lang="en-GB" sz="2400" b="1" dirty="0"/>
                  <a:t>States</a:t>
                </a:r>
                <a:r>
                  <a:rPr lang="en-GB" sz="2400" dirty="0"/>
                  <a:t>, s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2400" dirty="0"/>
                  <a:t> S</a:t>
                </a:r>
              </a:p>
              <a:p>
                <a:r>
                  <a:rPr lang="en-GB" sz="2400" b="1" dirty="0"/>
                  <a:t>Action</a:t>
                </a:r>
                <a:r>
                  <a:rPr lang="en-GB" sz="2400" dirty="0"/>
                  <a:t>, a</a:t>
                </a:r>
                <a:r>
                  <a:rPr lang="en-GB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A</a:t>
                </a:r>
              </a:p>
              <a:p>
                <a:r>
                  <a:rPr lang="en-GB" sz="2400" b="1" dirty="0"/>
                  <a:t>Transition Distribution</a:t>
                </a:r>
                <a:r>
                  <a:rPr lang="en-GB" sz="2400" dirty="0"/>
                  <a:t>, P(s’|(</a:t>
                </a:r>
                <a:r>
                  <a:rPr lang="en-GB" sz="2400" dirty="0" err="1"/>
                  <a:t>s,a</a:t>
                </a:r>
                <a:r>
                  <a:rPr lang="en-GB" sz="2400" dirty="0"/>
                  <a:t>)) </a:t>
                </a:r>
                <a:r>
                  <a:rPr lang="en-GB" sz="2400" dirty="0">
                    <a:sym typeface="Wingdings" panose="05000000000000000000" pitchFamily="2" charset="2"/>
                  </a:rPr>
                  <a:t> The probability of the next state is dependent only on the current state and action</a:t>
                </a:r>
                <a:endParaRPr lang="en-GB" sz="2400" dirty="0"/>
              </a:p>
              <a:p>
                <a:r>
                  <a:rPr lang="en-GB" sz="2400" b="1" dirty="0"/>
                  <a:t>Reward Signal</a:t>
                </a:r>
                <a:r>
                  <a:rPr lang="en-GB" sz="2400" dirty="0"/>
                  <a:t>, r(</a:t>
                </a:r>
                <a:r>
                  <a:rPr lang="en-GB" sz="2400" dirty="0" err="1"/>
                  <a:t>s,a</a:t>
                </a:r>
                <a:r>
                  <a:rPr lang="en-GB" sz="2400" dirty="0"/>
                  <a:t>)</a:t>
                </a:r>
                <a:r>
                  <a:rPr lang="en-GB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R</a:t>
                </a:r>
              </a:p>
              <a:p>
                <a:r>
                  <a:rPr lang="en-GB" sz="2400" dirty="0"/>
                  <a:t>The state must include information about all aspects of the past agent-environment interaction that make a difference for the future.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04632" y="2478024"/>
                <a:ext cx="10079063" cy="3694176"/>
              </a:xfrm>
              <a:blipFill>
                <a:blip r:embed="rId2"/>
                <a:stretch>
                  <a:fillRect l="-968" t="-1155" b="-26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E116F-51BC-4E99-983C-CAFDC6CD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19FFD-FC23-4618-9F2D-C35AD7F0942E}"/>
              </a:ext>
            </a:extLst>
          </p:cNvPr>
          <p:cNvSpPr txBox="1"/>
          <p:nvPr/>
        </p:nvSpPr>
        <p:spPr>
          <a:xfrm>
            <a:off x="9247632" y="6400412"/>
            <a:ext cx="1548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Environment Model</a:t>
            </a:r>
          </a:p>
        </p:txBody>
      </p:sp>
    </p:spTree>
    <p:extLst>
      <p:ext uri="{BB962C8B-B14F-4D97-AF65-F5344CB8AC3E}">
        <p14:creationId xmlns:p14="http://schemas.microsoft.com/office/powerpoint/2010/main" val="284500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4C14-1079-4140-872F-2F532E21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92C8-C172-422C-BD86-6D5A3955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computational approach to learning from interaction</a:t>
            </a:r>
          </a:p>
          <a:p>
            <a:r>
              <a:rPr lang="en-GB" dirty="0"/>
              <a:t>Reinforcement Learning aims to find optimal actions towards a long-term goal</a:t>
            </a:r>
          </a:p>
          <a:p>
            <a:r>
              <a:rPr lang="en-GB" dirty="0"/>
              <a:t>Not supervised or unsupervised</a:t>
            </a:r>
          </a:p>
          <a:p>
            <a:r>
              <a:rPr lang="en-GB" dirty="0"/>
              <a:t>Introduced by Sutton and </a:t>
            </a:r>
            <a:r>
              <a:rPr lang="en-GB" dirty="0" err="1"/>
              <a:t>Barto</a:t>
            </a:r>
            <a:r>
              <a:rPr lang="en-GB" dirty="0"/>
              <a:t> in </a:t>
            </a:r>
            <a:r>
              <a:rPr lang="en-GB" dirty="0">
                <a:hlinkClick r:id="rId2"/>
              </a:rPr>
              <a:t>Introduction to Reinforcement Learning book </a:t>
            </a:r>
            <a:r>
              <a:rPr lang="en-GB" dirty="0"/>
              <a:t>(1</a:t>
            </a:r>
            <a:r>
              <a:rPr lang="en-GB" baseline="30000" dirty="0"/>
              <a:t>st</a:t>
            </a:r>
            <a:r>
              <a:rPr lang="en-GB" dirty="0"/>
              <a:t> ed. 1998 – 2</a:t>
            </a:r>
            <a:r>
              <a:rPr lang="en-GB" baseline="30000" dirty="0"/>
              <a:t>nd</a:t>
            </a:r>
            <a:r>
              <a:rPr lang="en-GB" dirty="0"/>
              <a:t> ed. 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0CCD9-B271-474E-9411-A62F3ADC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78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Markov Decision Processes (MDPs)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E8E79C-7BA7-4DFF-9BE4-EDD279645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168127" cy="3694176"/>
          </a:xfrm>
        </p:spPr>
        <p:txBody>
          <a:bodyPr/>
          <a:lstStyle/>
          <a:p>
            <a:r>
              <a:rPr lang="en-GB" dirty="0"/>
              <a:t>The MDP and Agent give rise to a sequence:</a:t>
            </a:r>
          </a:p>
          <a:p>
            <a:r>
              <a:rPr lang="en-GB" dirty="0"/>
              <a:t>s</a:t>
            </a:r>
            <a:r>
              <a:rPr lang="en-GB" baseline="-25000" dirty="0"/>
              <a:t>0, </a:t>
            </a:r>
            <a:r>
              <a:rPr lang="en-GB" dirty="0"/>
              <a:t>a</a:t>
            </a:r>
            <a:r>
              <a:rPr lang="en-GB" baseline="-25000" dirty="0"/>
              <a:t>0</a:t>
            </a:r>
            <a:r>
              <a:rPr lang="en-GB" dirty="0"/>
              <a:t>, r</a:t>
            </a:r>
            <a:r>
              <a:rPr lang="en-GB" baseline="-25000" dirty="0"/>
              <a:t>1</a:t>
            </a:r>
            <a:r>
              <a:rPr lang="en-GB" dirty="0"/>
              <a:t>, s</a:t>
            </a:r>
            <a:r>
              <a:rPr lang="en-GB" baseline="-25000" dirty="0"/>
              <a:t>1</a:t>
            </a:r>
            <a:r>
              <a:rPr lang="en-GB" dirty="0"/>
              <a:t>, a</a:t>
            </a:r>
            <a:r>
              <a:rPr lang="en-GB" baseline="-25000" dirty="0"/>
              <a:t>1</a:t>
            </a:r>
            <a:r>
              <a:rPr lang="en-GB" dirty="0"/>
              <a:t>, r</a:t>
            </a:r>
            <a:r>
              <a:rPr lang="en-GB" baseline="-25000" dirty="0"/>
              <a:t>1</a:t>
            </a:r>
            <a:r>
              <a:rPr lang="en-GB" dirty="0"/>
              <a:t>,…</a:t>
            </a:r>
            <a:endParaRPr lang="en-GB" baseline="-25000" dirty="0"/>
          </a:p>
          <a:p>
            <a:endParaRPr lang="en-GB" baseline="-25000" dirty="0"/>
          </a:p>
          <a:p>
            <a:endParaRPr lang="en-GB" baseline="-25000" dirty="0"/>
          </a:p>
          <a:p>
            <a:r>
              <a:rPr lang="en-GB" dirty="0"/>
              <a:t>The Agent is driven to a goal by the reward signal by maximising the cumulative reward over all action in the sequence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76F99F-B9E0-4F32-9F40-33FE5FD320D2}"/>
              </a:ext>
            </a:extLst>
          </p:cNvPr>
          <p:cNvSpPr/>
          <p:nvPr/>
        </p:nvSpPr>
        <p:spPr>
          <a:xfrm>
            <a:off x="1906067" y="3886335"/>
            <a:ext cx="457913" cy="4156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E16A76-8145-4B43-B877-A220539A7B0D}"/>
              </a:ext>
            </a:extLst>
          </p:cNvPr>
          <p:cNvSpPr/>
          <p:nvPr/>
        </p:nvSpPr>
        <p:spPr>
          <a:xfrm>
            <a:off x="2907785" y="3886335"/>
            <a:ext cx="457913" cy="4156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7C5153-2CEC-40BB-B1AA-B1CEEB7BE6D8}"/>
              </a:ext>
            </a:extLst>
          </p:cNvPr>
          <p:cNvSpPr/>
          <p:nvPr/>
        </p:nvSpPr>
        <p:spPr>
          <a:xfrm>
            <a:off x="3913106" y="3886200"/>
            <a:ext cx="457913" cy="4156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4AD8F1-CA53-4AAE-84A1-29B71ACA0534}"/>
              </a:ext>
            </a:extLst>
          </p:cNvPr>
          <p:cNvSpPr/>
          <p:nvPr/>
        </p:nvSpPr>
        <p:spPr>
          <a:xfrm>
            <a:off x="4919567" y="3886199"/>
            <a:ext cx="457913" cy="4156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234867-9829-4F28-8529-D543876B205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363980" y="4094154"/>
            <a:ext cx="543805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D9E361-2EAF-4658-A50F-8C274777E8A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365698" y="4094019"/>
            <a:ext cx="547408" cy="13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8C11DE-0863-45FF-9854-BF8024844BF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371019" y="4094018"/>
            <a:ext cx="548548" cy="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D76FA3-EA4E-467F-A872-5EE7BB92AE3E}"/>
              </a:ext>
            </a:extLst>
          </p:cNvPr>
          <p:cNvSpPr txBox="1"/>
          <p:nvPr/>
        </p:nvSpPr>
        <p:spPr>
          <a:xfrm>
            <a:off x="2479462" y="37758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60B249-ACE8-4A68-8B90-1C8BE79CD0A9}"/>
              </a:ext>
            </a:extLst>
          </p:cNvPr>
          <p:cNvSpPr txBox="1"/>
          <p:nvPr/>
        </p:nvSpPr>
        <p:spPr>
          <a:xfrm>
            <a:off x="3482687" y="37733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97319C-138D-4DC1-B351-53B3FF1782E5}"/>
              </a:ext>
            </a:extLst>
          </p:cNvPr>
          <p:cNvSpPr txBox="1"/>
          <p:nvPr/>
        </p:nvSpPr>
        <p:spPr>
          <a:xfrm>
            <a:off x="4489388" y="37733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51C7C-4388-4B37-B3FB-94A064B2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BD450C-E7D7-4676-A91D-D5B97A11635F}"/>
              </a:ext>
            </a:extLst>
          </p:cNvPr>
          <p:cNvSpPr txBox="1"/>
          <p:nvPr/>
        </p:nvSpPr>
        <p:spPr>
          <a:xfrm>
            <a:off x="9247632" y="6400412"/>
            <a:ext cx="1548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Environment Model</a:t>
            </a:r>
          </a:p>
        </p:txBody>
      </p:sp>
    </p:spTree>
    <p:extLst>
      <p:ext uri="{BB962C8B-B14F-4D97-AF65-F5344CB8AC3E}">
        <p14:creationId xmlns:p14="http://schemas.microsoft.com/office/powerpoint/2010/main" val="2179889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Returns and Episodes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E8E79C-7BA7-4DFF-9BE4-EDD2796453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15568" y="2478024"/>
                <a:ext cx="10168127" cy="3694176"/>
              </a:xfrm>
            </p:spPr>
            <p:txBody>
              <a:bodyPr/>
              <a:lstStyle/>
              <a:p>
                <a:r>
                  <a:rPr lang="en-GB" dirty="0"/>
                  <a:t>Formally, we want to maximised the </a:t>
                </a:r>
                <a:r>
                  <a:rPr lang="en-GB" b="1" dirty="0"/>
                  <a:t>expected return </a:t>
                </a:r>
                <a:r>
                  <a:rPr lang="en-GB" dirty="0"/>
                  <a:t>of the sequence denoted G</a:t>
                </a:r>
                <a:r>
                  <a:rPr lang="en-GB" baseline="-25000" dirty="0"/>
                  <a:t>t </a:t>
                </a:r>
                <a:r>
                  <a:rPr lang="en-GB" dirty="0"/>
                  <a:t>in the simplest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Where T is the final step found at the terminal state.</a:t>
                </a:r>
              </a:p>
              <a:p>
                <a:r>
                  <a:rPr lang="en-GB" dirty="0"/>
                  <a:t>The sequence from the start to terminal state is known as the </a:t>
                </a:r>
                <a:r>
                  <a:rPr lang="en-GB" b="1" dirty="0"/>
                  <a:t>episode </a:t>
                </a:r>
                <a:r>
                  <a:rPr lang="en-GB" dirty="0"/>
                  <a:t>where the environment resets once reached.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E8E79C-7BA7-4DFF-9BE4-EDD2796453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15568" y="2478024"/>
                <a:ext cx="10168127" cy="3694176"/>
              </a:xfrm>
              <a:blipFill>
                <a:blip r:embed="rId2"/>
                <a:stretch>
                  <a:fillRect l="-1079" t="-16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949E2B-1C1C-41A2-86F5-E94DB8BD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C7355-F8C6-43C8-8552-F4811369D280}"/>
              </a:ext>
            </a:extLst>
          </p:cNvPr>
          <p:cNvSpPr txBox="1"/>
          <p:nvPr/>
        </p:nvSpPr>
        <p:spPr>
          <a:xfrm>
            <a:off x="9247632" y="6400412"/>
            <a:ext cx="1548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Environment Model</a:t>
            </a:r>
          </a:p>
        </p:txBody>
      </p:sp>
    </p:spTree>
    <p:extLst>
      <p:ext uri="{BB962C8B-B14F-4D97-AF65-F5344CB8AC3E}">
        <p14:creationId xmlns:p14="http://schemas.microsoft.com/office/powerpoint/2010/main" val="1318061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Discounted Return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E8E79C-7BA7-4DFF-9BE4-EDD2796453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15568" y="2478024"/>
                <a:ext cx="10168127" cy="36941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The </a:t>
                </a:r>
                <a:r>
                  <a:rPr lang="en-GB" b="1" dirty="0"/>
                  <a:t>discounted return </a:t>
                </a:r>
                <a:r>
                  <a:rPr lang="en-GB" dirty="0"/>
                  <a:t>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Future returns are discounted in importance based on the </a:t>
                </a:r>
                <a:r>
                  <a:rPr lang="en-GB" b="1" dirty="0"/>
                  <a:t>discount rate </a:t>
                </a:r>
                <a:r>
                  <a:rPr lang="en-GB" dirty="0"/>
                  <a:t>parameter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/>
                  <a:t>=1 future rewards are as important as immediate rewards</a:t>
                </a:r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/>
                  <a:t>=0 only immediate rewards are used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E8E79C-7BA7-4DFF-9BE4-EDD2796453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15568" y="2478024"/>
                <a:ext cx="10168127" cy="3694176"/>
              </a:xfrm>
              <a:blipFill>
                <a:blip r:embed="rId2"/>
                <a:stretch>
                  <a:fillRect l="-899" t="-1815" b="-28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75EEDB-1246-4BF0-8F1D-3B51E5AA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61BA9-2A3D-4946-981E-6EC9859E5540}"/>
              </a:ext>
            </a:extLst>
          </p:cNvPr>
          <p:cNvSpPr txBox="1"/>
          <p:nvPr/>
        </p:nvSpPr>
        <p:spPr>
          <a:xfrm>
            <a:off x="9247632" y="6400412"/>
            <a:ext cx="1548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Environment Model</a:t>
            </a:r>
          </a:p>
        </p:txBody>
      </p:sp>
    </p:spTree>
    <p:extLst>
      <p:ext uri="{BB962C8B-B14F-4D97-AF65-F5344CB8AC3E}">
        <p14:creationId xmlns:p14="http://schemas.microsoft.com/office/powerpoint/2010/main" val="3583230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5D10-B057-46A6-9B06-8374E845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Model-Based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AF0652-F8DF-45A6-94C3-70692639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15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Bellman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E8E79C-7BA7-4DFF-9BE4-EDD2796453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15568" y="2478024"/>
                <a:ext cx="10168127" cy="369417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GB" dirty="0"/>
                  <a:t>The value for any state, s, under a given policy,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 Bellman Equation averages over all possibilities weighting each by the probability of occurring.</a:t>
                </a:r>
              </a:p>
              <a:p>
                <a:r>
                  <a:rPr lang="en-GB" dirty="0"/>
                  <a:t>The value for any state-action pair under a given policy,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[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Is a model-based approach and requires known probabilities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E8E79C-7BA7-4DFF-9BE4-EDD2796453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15568" y="2478024"/>
                <a:ext cx="10168127" cy="3694176"/>
              </a:xfrm>
              <a:blipFill>
                <a:blip r:embed="rId2"/>
                <a:stretch>
                  <a:fillRect l="-360" t="-16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A4C36B-E936-40B6-9CF2-84F7040F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7E2A9-95C4-44B5-9841-4CA6AC4CF080}"/>
              </a:ext>
            </a:extLst>
          </p:cNvPr>
          <p:cNvSpPr txBox="1"/>
          <p:nvPr/>
        </p:nvSpPr>
        <p:spPr>
          <a:xfrm>
            <a:off x="9247632" y="6400412"/>
            <a:ext cx="1758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Model-Based Learning</a:t>
            </a:r>
          </a:p>
        </p:txBody>
      </p:sp>
    </p:spTree>
    <p:extLst>
      <p:ext uri="{BB962C8B-B14F-4D97-AF65-F5344CB8AC3E}">
        <p14:creationId xmlns:p14="http://schemas.microsoft.com/office/powerpoint/2010/main" val="1192901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Optimal Policies and </a:t>
            </a:r>
            <a:br>
              <a:rPr lang="en-GB" dirty="0"/>
            </a:br>
            <a:r>
              <a:rPr lang="en-GB" dirty="0"/>
              <a:t>Value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E8E79C-7BA7-4DFF-9BE4-EDD2796453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15568" y="2478024"/>
                <a:ext cx="10168127" cy="369417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Solving RL means finding a policy that obtains the most reward in the long-run.</a:t>
                </a:r>
              </a:p>
              <a:p>
                <a:r>
                  <a:rPr lang="en-GB" dirty="0"/>
                  <a:t>A policy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 is better than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dirty="0"/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for all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There is always at least one policy that is best known as the </a:t>
                </a:r>
                <a:r>
                  <a:rPr lang="en-GB" b="1" dirty="0"/>
                  <a:t>optimal policy</a:t>
                </a:r>
                <a:r>
                  <a:rPr lang="en-GB" dirty="0"/>
                  <a:t> denoted by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*.</a:t>
                </a:r>
              </a:p>
              <a:p>
                <a:r>
                  <a:rPr lang="en-GB" dirty="0"/>
                  <a:t>The optimal state-value function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m:rPr>
                              <m:nor/>
                            </m:rPr>
                            <a:rPr lang="en-GB" dirty="0"/>
                            <m:t>for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  <m:r>
                            <m:rPr>
                              <m:nor/>
                            </m:rPr>
                            <a:rPr lang="en-GB" dirty="0"/>
                            <m:t>all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E8E79C-7BA7-4DFF-9BE4-EDD2796453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15568" y="2478024"/>
                <a:ext cx="10168127" cy="3694176"/>
              </a:xfrm>
              <a:blipFill>
                <a:blip r:embed="rId2"/>
                <a:stretch>
                  <a:fillRect l="-899" t="-26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11FA4-DF6E-4BE5-89AA-ABDF1ACB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0A3AF-0314-4B7B-85BB-12C62271F879}"/>
              </a:ext>
            </a:extLst>
          </p:cNvPr>
          <p:cNvSpPr txBox="1"/>
          <p:nvPr/>
        </p:nvSpPr>
        <p:spPr>
          <a:xfrm>
            <a:off x="9247632" y="6400412"/>
            <a:ext cx="1758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Model-Based Learning</a:t>
            </a:r>
          </a:p>
        </p:txBody>
      </p:sp>
    </p:spTree>
    <p:extLst>
      <p:ext uri="{BB962C8B-B14F-4D97-AF65-F5344CB8AC3E}">
        <p14:creationId xmlns:p14="http://schemas.microsoft.com/office/powerpoint/2010/main" val="3928691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Programming (DP)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E8E79C-7BA7-4DFF-9BE4-EDD279645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7" cy="3694176"/>
          </a:xfrm>
        </p:spPr>
        <p:txBody>
          <a:bodyPr>
            <a:normAutofit/>
          </a:bodyPr>
          <a:lstStyle/>
          <a:p>
            <a:r>
              <a:rPr lang="en-GB" dirty="0"/>
              <a:t>A collection of algorithms to find the optimal policy given a perfect model of the environment as an MDP.</a:t>
            </a:r>
          </a:p>
          <a:p>
            <a:r>
              <a:rPr lang="en-GB" dirty="0"/>
              <a:t>Assume MDP is finite with discrete state and actions.</a:t>
            </a:r>
          </a:p>
          <a:p>
            <a:r>
              <a:rPr lang="en-GB" dirty="0"/>
              <a:t>DP algorithms use the value functions to organise and structure the search for good policies.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D35B62-F731-4953-BBF3-D31E4806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7D38D3-09D0-4F36-9A26-65D6FDAA45B1}"/>
              </a:ext>
            </a:extLst>
          </p:cNvPr>
          <p:cNvSpPr txBox="1"/>
          <p:nvPr/>
        </p:nvSpPr>
        <p:spPr>
          <a:xfrm>
            <a:off x="9247632" y="6400412"/>
            <a:ext cx="1758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Model-Based Learning</a:t>
            </a:r>
          </a:p>
        </p:txBody>
      </p:sp>
    </p:spTree>
    <p:extLst>
      <p:ext uri="{BB962C8B-B14F-4D97-AF65-F5344CB8AC3E}">
        <p14:creationId xmlns:p14="http://schemas.microsoft.com/office/powerpoint/2010/main" val="4015225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Policy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E8E79C-7BA7-4DFF-9BE4-EDD2796453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15568" y="2478024"/>
                <a:ext cx="10168127" cy="36941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If environment’s dynamics are known the value update can be made iteratively with Bellman Equation.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is chosen arbitrarily (usually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=0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/>
                      <m:t>for</m:t>
                    </m:r>
                    <m:r>
                      <m:rPr>
                        <m:nor/>
                      </m:rPr>
                      <a:rPr lang="en-GB" dirty="0"/>
                      <m:t> </m:t>
                    </m:r>
                    <m:r>
                      <m:rPr>
                        <m:nor/>
                      </m:rPr>
                      <a:rPr lang="en-GB" dirty="0"/>
                      <m:t>all</m:t>
                    </m:r>
                    <m:r>
                      <m:rPr>
                        <m:nor/>
                      </m:rPr>
                      <a:rPr lang="en-GB" dirty="0"/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).</a:t>
                </a:r>
              </a:p>
              <a:p>
                <a:r>
                  <a:rPr lang="en-GB" dirty="0"/>
                  <a:t>The </a:t>
                </a:r>
                <a:r>
                  <a:rPr lang="en-GB" b="1" dirty="0"/>
                  <a:t>iterative policy evaluation </a:t>
                </a:r>
                <a:r>
                  <a:rPr lang="en-GB" dirty="0"/>
                  <a:t>value is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 old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dirty="0"/>
                  <a:t>, a new value obtained from the old values of the next states, s’.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4E8E79C-7BA7-4DFF-9BE4-EDD2796453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15568" y="2478024"/>
                <a:ext cx="10168127" cy="3694176"/>
              </a:xfrm>
              <a:blipFill>
                <a:blip r:embed="rId2"/>
                <a:stretch>
                  <a:fillRect l="-779" t="-2145" r="-839" b="-1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6FE77-3B1D-43D3-82CE-FFEB296E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A6F9A-DB7B-45FF-BFA3-37133B958084}"/>
              </a:ext>
            </a:extLst>
          </p:cNvPr>
          <p:cNvSpPr txBox="1"/>
          <p:nvPr/>
        </p:nvSpPr>
        <p:spPr>
          <a:xfrm>
            <a:off x="9247632" y="6400412"/>
            <a:ext cx="1758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Model-Based Learning</a:t>
            </a:r>
          </a:p>
        </p:txBody>
      </p:sp>
    </p:spTree>
    <p:extLst>
      <p:ext uri="{BB962C8B-B14F-4D97-AF65-F5344CB8AC3E}">
        <p14:creationId xmlns:p14="http://schemas.microsoft.com/office/powerpoint/2010/main" val="3990200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Policy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Updates are made in a </a:t>
            </a:r>
            <a:r>
              <a:rPr lang="en-GB" sz="2400" i="1" dirty="0"/>
              <a:t>sweep</a:t>
            </a:r>
            <a:r>
              <a:rPr lang="en-GB" sz="2400" dirty="0"/>
              <a:t> through the state space</a:t>
            </a:r>
          </a:p>
          <a:p>
            <a:r>
              <a:rPr lang="en-GB" sz="2400" dirty="0"/>
              <a:t>An in-place version of iterative policy evaluation is defined by: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323BF-71FF-481C-9339-6C813BC44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594" y="3167231"/>
            <a:ext cx="5294627" cy="23157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C1055-7BA0-45CC-8E58-58BDE70E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F6D6D-FF7F-4075-AC59-DC6E66C3CEA7}"/>
              </a:ext>
            </a:extLst>
          </p:cNvPr>
          <p:cNvSpPr txBox="1"/>
          <p:nvPr/>
        </p:nvSpPr>
        <p:spPr>
          <a:xfrm>
            <a:off x="9247632" y="6400412"/>
            <a:ext cx="1758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Model-Based Learning</a:t>
            </a:r>
          </a:p>
        </p:txBody>
      </p:sp>
    </p:spTree>
    <p:extLst>
      <p:ext uri="{BB962C8B-B14F-4D97-AF65-F5344CB8AC3E}">
        <p14:creationId xmlns:p14="http://schemas.microsoft.com/office/powerpoint/2010/main" val="1956306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Policy Improvement and Iteration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b="1" dirty="0"/>
                  <a:t>Policy is improved </a:t>
                </a:r>
                <a:r>
                  <a:rPr lang="en-GB" sz="2400" dirty="0"/>
                  <a:t>if the expected reward from policy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2400" dirty="0"/>
                  <a:t> is better than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sz="2400" dirty="0"/>
                  <a:t> (due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for all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400" dirty="0"/>
                  <a:t>)</a:t>
                </a:r>
              </a:p>
              <a:p>
                <a:r>
                  <a:rPr lang="en-GB" sz="2400" dirty="0"/>
                  <a:t>Continued improvement leads to a sequence of updates that converge to the optimal policy: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05" t="-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 descr="Image result for policy improvement">
            <a:extLst>
              <a:ext uri="{FF2B5EF4-FFF2-40B4-BE49-F238E27FC236}">
                <a16:creationId xmlns:a16="http://schemas.microsoft.com/office/drawing/2014/main" id="{DDD0A9A2-25F2-49D2-81E2-87DCD9CEF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296" y="2478024"/>
            <a:ext cx="43434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837704D-2D2B-4A0B-9DC9-8043CDFF98C3}"/>
              </a:ext>
            </a:extLst>
          </p:cNvPr>
          <p:cNvSpPr/>
          <p:nvPr/>
        </p:nvSpPr>
        <p:spPr>
          <a:xfrm>
            <a:off x="6940296" y="4883564"/>
            <a:ext cx="47625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https://github.com/omerbsezer/Reinforcement_learning_tutorial_with_demo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D9049-B72A-40A2-8819-A3F2B7D3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3AA5F6-1337-40D1-BFED-CC1C1947B402}"/>
              </a:ext>
            </a:extLst>
          </p:cNvPr>
          <p:cNvSpPr txBox="1"/>
          <p:nvPr/>
        </p:nvSpPr>
        <p:spPr>
          <a:xfrm>
            <a:off x="9247632" y="6400412"/>
            <a:ext cx="1758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Model-Based Learning</a:t>
            </a:r>
          </a:p>
        </p:txBody>
      </p:sp>
    </p:spTree>
    <p:extLst>
      <p:ext uri="{BB962C8B-B14F-4D97-AF65-F5344CB8AC3E}">
        <p14:creationId xmlns:p14="http://schemas.microsoft.com/office/powerpoint/2010/main" val="16930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4C14-1079-4140-872F-2F532E21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 from Supervised </a:t>
            </a:r>
            <a:br>
              <a:rPr lang="en-GB" dirty="0"/>
            </a:br>
            <a:r>
              <a:rPr lang="en-GB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92C8-C172-422C-BD86-6D5A3955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Supervised Learning approach is trained on set of labelled examples from a knowledgeable external supervisor</a:t>
            </a:r>
          </a:p>
          <a:p>
            <a:r>
              <a:rPr lang="en-GB" dirty="0"/>
              <a:t>The label is the correct action for the given situation</a:t>
            </a:r>
          </a:p>
          <a:p>
            <a:r>
              <a:rPr lang="en-GB" dirty="0"/>
              <a:t>The aim is to recognise the generalisable patterns that lead to the output labels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0A6AB-3AE9-4E79-BDF8-D7B32C87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03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Policy Improvement and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complete policy iteration algorithm is defined by: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50CC9-DEC0-4866-A908-3705DD180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85" y="2446782"/>
            <a:ext cx="5405416" cy="37566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2E88E-72DE-4992-8AC4-FF76E042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E6C76-25C4-4B48-B312-94A107DD376D}"/>
              </a:ext>
            </a:extLst>
          </p:cNvPr>
          <p:cNvSpPr txBox="1"/>
          <p:nvPr/>
        </p:nvSpPr>
        <p:spPr>
          <a:xfrm>
            <a:off x="9247632" y="6400412"/>
            <a:ext cx="1758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Model-Based Learning</a:t>
            </a:r>
          </a:p>
        </p:txBody>
      </p:sp>
    </p:spTree>
    <p:extLst>
      <p:ext uri="{BB962C8B-B14F-4D97-AF65-F5344CB8AC3E}">
        <p14:creationId xmlns:p14="http://schemas.microsoft.com/office/powerpoint/2010/main" val="1783562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One drawback to policy iteration involved policy evaluation until convergence</a:t>
            </a:r>
          </a:p>
          <a:p>
            <a:r>
              <a:rPr lang="en-GB" sz="2400" dirty="0"/>
              <a:t>Instead, the evaluation can be made after a single sweep by </a:t>
            </a:r>
            <a:r>
              <a:rPr lang="en-GB" sz="2400" b="1" dirty="0"/>
              <a:t>value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5CCDC-7FB7-4499-98C3-70EB3EC9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674" y="2948940"/>
            <a:ext cx="5820937" cy="27432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758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Model-Based Learning</a:t>
            </a:r>
          </a:p>
        </p:txBody>
      </p:sp>
    </p:spTree>
    <p:extLst>
      <p:ext uri="{BB962C8B-B14F-4D97-AF65-F5344CB8AC3E}">
        <p14:creationId xmlns:p14="http://schemas.microsoft.com/office/powerpoint/2010/main" val="3351224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5D10-B057-46A6-9B06-8374E845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Model-Free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B6CDE-74F5-42B2-AD4C-74FC8AAA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13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Model-Free Updates</a:t>
            </a:r>
          </a:p>
        </p:txBody>
      </p:sp>
      <p:pic>
        <p:nvPicPr>
          <p:cNvPr id="1028" name="Picture 4" descr="Model Update Differences">
            <a:extLst>
              <a:ext uri="{FF2B5EF4-FFF2-40B4-BE49-F238E27FC236}">
                <a16:creationId xmlns:a16="http://schemas.microsoft.com/office/drawing/2014/main" id="{53755F24-9247-4BF9-9A69-DFA783E88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90" y="2294396"/>
            <a:ext cx="7761082" cy="406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6C7C7-4B47-4390-BBC5-DAC080A8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E66BB-B008-452E-A2E1-4D94D6F41DE6}"/>
              </a:ext>
            </a:extLst>
          </p:cNvPr>
          <p:cNvSpPr txBox="1"/>
          <p:nvPr/>
        </p:nvSpPr>
        <p:spPr>
          <a:xfrm>
            <a:off x="9247632" y="6400412"/>
            <a:ext cx="1631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Model-Free Learning</a:t>
            </a:r>
          </a:p>
        </p:txBody>
      </p:sp>
    </p:spTree>
    <p:extLst>
      <p:ext uri="{BB962C8B-B14F-4D97-AF65-F5344CB8AC3E}">
        <p14:creationId xmlns:p14="http://schemas.microsoft.com/office/powerpoint/2010/main" val="3160793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Monte-Carlo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1800" dirty="0"/>
                  <a:t>Only require experience not a probabilities of the environment</a:t>
                </a:r>
              </a:p>
              <a:p>
                <a:r>
                  <a:rPr lang="en-GB" sz="1800" dirty="0"/>
                  <a:t>Averages the sampled return from episodes</a:t>
                </a:r>
              </a:p>
              <a:p>
                <a:r>
                  <a:rPr lang="en-GB" sz="1800" dirty="0"/>
                  <a:t>The </a:t>
                </a:r>
                <a:r>
                  <a:rPr lang="en-GB" sz="1800" b="1" dirty="0"/>
                  <a:t>first-visit MC method </a:t>
                </a:r>
                <a:r>
                  <a:rPr lang="en-GB" sz="1800" dirty="0"/>
                  <a:t>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GB" sz="1800" dirty="0"/>
                  <a:t> after the first visit to s</a:t>
                </a:r>
              </a:p>
              <a:p>
                <a:r>
                  <a:rPr lang="en-GB" sz="1800" dirty="0"/>
                  <a:t>A simple MC every-visit method uses the update rule:</a:t>
                </a:r>
              </a:p>
              <a:p>
                <a:pPr marL="0" indent="0">
                  <a:buNone/>
                </a:pPr>
                <a:endParaRPr lang="en-GB" sz="1800" dirty="0"/>
              </a:p>
              <a:p>
                <a:r>
                  <a:rPr lang="en-GB" sz="1800" dirty="0"/>
                  <a:t>Where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41" t="-825" r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631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Model-Free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09814-689D-4CCD-9396-469B23EDC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044" y="2506594"/>
            <a:ext cx="5341175" cy="24918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09D977-577F-4949-9B53-EF03CC98FE9A}"/>
                  </a:ext>
                </a:extLst>
              </p:cNvPr>
              <p:cNvSpPr/>
              <p:nvPr/>
            </p:nvSpPr>
            <p:spPr>
              <a:xfrm>
                <a:off x="1546386" y="5135621"/>
                <a:ext cx="3218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09D977-577F-4949-9B53-EF03CC98F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386" y="5135621"/>
                <a:ext cx="3218895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1B17ED9-C862-4E51-AD83-ECB8405E38A1}"/>
                  </a:ext>
                </a:extLst>
              </p:cNvPr>
              <p:cNvSpPr/>
              <p:nvPr/>
            </p:nvSpPr>
            <p:spPr>
              <a:xfrm>
                <a:off x="1546386" y="5748269"/>
                <a:ext cx="5292667" cy="847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1B17ED9-C862-4E51-AD83-ECB8405E3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386" y="5748269"/>
                <a:ext cx="5292667" cy="84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47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Temporal-Difference 0 – TD(0)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15568" y="2478024"/>
                <a:ext cx="5292666" cy="3694176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TD(0) is the simplest Temporal Difference approach</a:t>
                </a:r>
              </a:p>
              <a:p>
                <a:r>
                  <a:rPr lang="en-GB" sz="2400" dirty="0"/>
                  <a:t>Update occurs immediately after one-step unlike MC that has to complete episode first</a:t>
                </a:r>
              </a:p>
              <a:p>
                <a:r>
                  <a:rPr lang="en-GB" sz="2400" dirty="0"/>
                  <a:t>Update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15568" y="2478024"/>
                <a:ext cx="5292666" cy="3694176"/>
              </a:xfrm>
              <a:blipFill>
                <a:blip r:embed="rId2"/>
                <a:stretch>
                  <a:fillRect l="-1498" t="-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631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Model-Free Learning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E369BE-3521-492D-B471-B3777C92E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844" y="2478024"/>
            <a:ext cx="49815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58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MC vs TD(0) Backup Diagram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631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Model-Free Learning</a:t>
            </a:r>
          </a:p>
        </p:txBody>
      </p:sp>
      <p:pic>
        <p:nvPicPr>
          <p:cNvPr id="9218" name="Picture 2" descr="Image result for temporal difference backup diargram">
            <a:extLst>
              <a:ext uri="{FF2B5EF4-FFF2-40B4-BE49-F238E27FC236}">
                <a16:creationId xmlns:a16="http://schemas.microsoft.com/office/drawing/2014/main" id="{92A17F53-1975-49F7-B875-C7085A264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69"/>
          <a:stretch/>
        </p:blipFill>
        <p:spPr bwMode="auto">
          <a:xfrm>
            <a:off x="2344102" y="2570670"/>
            <a:ext cx="750379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B94478-CBC0-4998-8411-F7F7B3313074}"/>
              </a:ext>
            </a:extLst>
          </p:cNvPr>
          <p:cNvSpPr/>
          <p:nvPr/>
        </p:nvSpPr>
        <p:spPr>
          <a:xfrm>
            <a:off x="3047999" y="6400412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00" dirty="0"/>
              <a:t>https://lilianweng.github.io/lil-log/2018/02/19/a-long-peek-into-reinforcement-learning.html</a:t>
            </a:r>
          </a:p>
        </p:txBody>
      </p:sp>
    </p:spTree>
    <p:extLst>
      <p:ext uri="{BB962C8B-B14F-4D97-AF65-F5344CB8AC3E}">
        <p14:creationId xmlns:p14="http://schemas.microsoft.com/office/powerpoint/2010/main" val="803623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SARSA: On-policy TD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292666" cy="3694176"/>
          </a:xfrm>
        </p:spPr>
        <p:txBody>
          <a:bodyPr>
            <a:normAutofit/>
          </a:bodyPr>
          <a:lstStyle/>
          <a:p>
            <a:r>
              <a:rPr lang="en-GB" sz="2400" dirty="0"/>
              <a:t>Consider transitions from state-action pair to state-action pair</a:t>
            </a:r>
          </a:p>
          <a:p>
            <a:r>
              <a:rPr lang="en-GB" sz="2400" dirty="0"/>
              <a:t>Computes value of state-action pairs Q(S,A) after reaching every non-terminal state</a:t>
            </a:r>
          </a:p>
          <a:p>
            <a:r>
              <a:rPr lang="en-GB" sz="2400" dirty="0"/>
              <a:t>If S’ is terminal, Q(S’,A’)=0</a:t>
            </a:r>
          </a:p>
          <a:p>
            <a:r>
              <a:rPr lang="en-GB" sz="2400" dirty="0"/>
              <a:t>Update rule: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631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Model-Free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16241-D93D-4515-B189-A996FC685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794" y="2561844"/>
            <a:ext cx="5019675" cy="2286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C76671-3C29-4CF2-8474-23DC2EB03064}"/>
                  </a:ext>
                </a:extLst>
              </p:cNvPr>
              <p:cNvSpPr/>
              <p:nvPr/>
            </p:nvSpPr>
            <p:spPr>
              <a:xfrm>
                <a:off x="1430910" y="5802868"/>
                <a:ext cx="49773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C76671-3C29-4CF2-8474-23DC2EB03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10" y="5802868"/>
                <a:ext cx="4977324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231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Q-Learning: Off-policy TD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292666" cy="3694176"/>
          </a:xfrm>
        </p:spPr>
        <p:txBody>
          <a:bodyPr>
            <a:normAutofit/>
          </a:bodyPr>
          <a:lstStyle/>
          <a:p>
            <a:r>
              <a:rPr lang="en-GB" sz="2400" dirty="0"/>
              <a:t>Approximates the optimal action-value policy independent of the policy being followed</a:t>
            </a:r>
          </a:p>
          <a:p>
            <a:r>
              <a:rPr lang="en-GB" sz="2400" dirty="0"/>
              <a:t>Simplifies the analysis and convergence can be proved</a:t>
            </a:r>
          </a:p>
          <a:p>
            <a:r>
              <a:rPr lang="en-GB" sz="2400" dirty="0"/>
              <a:t>Update rule: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631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Model-Free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C76671-3C29-4CF2-8474-23DC2EB03064}"/>
                  </a:ext>
                </a:extLst>
              </p:cNvPr>
              <p:cNvSpPr/>
              <p:nvPr/>
            </p:nvSpPr>
            <p:spPr>
              <a:xfrm>
                <a:off x="1430910" y="5292328"/>
                <a:ext cx="5405967" cy="4547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C76671-3C29-4CF2-8474-23DC2EB03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10" y="5292328"/>
                <a:ext cx="5405967" cy="4547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B1D60A7-4416-471F-900B-CD7254ECE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877" y="2555367"/>
            <a:ext cx="49434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7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SARSA vs Q-Learning </a:t>
            </a:r>
            <a:br>
              <a:rPr lang="en-GB" dirty="0"/>
            </a:br>
            <a:r>
              <a:rPr lang="en-GB" dirty="0"/>
              <a:t>Backup Diagram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631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Model-Free Learning</a:t>
            </a:r>
          </a:p>
        </p:txBody>
      </p:sp>
      <p:pic>
        <p:nvPicPr>
          <p:cNvPr id="13314" name="Picture 2" descr="Image result for Q learning backup">
            <a:extLst>
              <a:ext uri="{FF2B5EF4-FFF2-40B4-BE49-F238E27FC236}">
                <a16:creationId xmlns:a16="http://schemas.microsoft.com/office/drawing/2014/main" id="{DE3ADAD8-A53B-4895-AF15-A74FAFE39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317" y="2740343"/>
            <a:ext cx="6097365" cy="260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8EE184-EB73-4157-BC00-9340F6859779}"/>
              </a:ext>
            </a:extLst>
          </p:cNvPr>
          <p:cNvSpPr/>
          <p:nvPr/>
        </p:nvSpPr>
        <p:spPr>
          <a:xfrm>
            <a:off x="3047317" y="6400412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00" dirty="0"/>
              <a:t>https://lilianweng.github.io/lil-log/2018/02/19/a-long-peek-into-reinforcement-learning.html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8C64D0A-FC2C-4903-94DA-2740F32CB49E}"/>
                  </a:ext>
                </a:extLst>
              </p:cNvPr>
              <p:cNvSpPr/>
              <p:nvPr/>
            </p:nvSpPr>
            <p:spPr>
              <a:xfrm>
                <a:off x="558655" y="5239414"/>
                <a:ext cx="49773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′)−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8C64D0A-FC2C-4903-94DA-2740F32CB4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5" y="5239414"/>
                <a:ext cx="4977324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F914DA-2492-4C1F-BAB5-BA9A4A3C378C}"/>
                  </a:ext>
                </a:extLst>
              </p:cNvPr>
              <p:cNvSpPr/>
              <p:nvPr/>
            </p:nvSpPr>
            <p:spPr>
              <a:xfrm>
                <a:off x="6441698" y="5239414"/>
                <a:ext cx="5405967" cy="4547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F914DA-2492-4C1F-BAB5-BA9A4A3C3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698" y="5239414"/>
                <a:ext cx="5405967" cy="454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4C14-1079-4140-872F-2F532E21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 from Unsupervised </a:t>
            </a:r>
            <a:br>
              <a:rPr lang="en-GB" dirty="0"/>
            </a:br>
            <a:r>
              <a:rPr lang="en-GB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92C8-C172-422C-BD86-6D5A3955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Unsupervised Learning approach is about finding the structure hidden in collections of unlabelled data</a:t>
            </a:r>
          </a:p>
          <a:p>
            <a:r>
              <a:rPr lang="en-GB" dirty="0"/>
              <a:t>RL is about maximising a reward signal, not trying to find a hidden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509E4-7CAE-4963-913F-94E4F498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49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Off-Policy vs On-Policy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On-Policy evaluate or improve the policy that is used to make decisions</a:t>
            </a:r>
          </a:p>
          <a:p>
            <a:r>
              <a:rPr lang="en-GB" sz="2400" dirty="0"/>
              <a:t>Off-Policy methods evaluate or improve a policy different from that used to generate the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631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Model-Free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A9097-6735-4121-A7FA-993E73315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003" y="2598420"/>
            <a:ext cx="5402094" cy="31089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637765-0FB5-43F5-A0FF-A69EBC5CCF4D}"/>
              </a:ext>
            </a:extLst>
          </p:cNvPr>
          <p:cNvSpPr/>
          <p:nvPr/>
        </p:nvSpPr>
        <p:spPr>
          <a:xfrm>
            <a:off x="7018782" y="5707380"/>
            <a:ext cx="4457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https://stats.stackexchange.com/questions/184657/what-is-the-difference-between-off-policy-and-on-policy-learning</a:t>
            </a:r>
          </a:p>
        </p:txBody>
      </p:sp>
    </p:spTree>
    <p:extLst>
      <p:ext uri="{BB962C8B-B14F-4D97-AF65-F5344CB8AC3E}">
        <p14:creationId xmlns:p14="http://schemas.microsoft.com/office/powerpoint/2010/main" val="228999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5D10-B057-46A6-9B06-8374E845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 Simple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B6CDE-74F5-42B2-AD4C-74FC8AAA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84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Classroom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400" dirty="0"/>
              <a:t>The MDP for the environment is deﬁned by: </a:t>
            </a:r>
          </a:p>
          <a:p>
            <a:r>
              <a:rPr lang="en-GB" sz="2400" b="1" dirty="0"/>
              <a:t>States</a:t>
            </a:r>
            <a:r>
              <a:rPr lang="en-GB" sz="2400" dirty="0"/>
              <a:t> are the students, teacher and the bin with 2-d(</a:t>
            </a:r>
            <a:r>
              <a:rPr lang="en-GB" sz="2400" dirty="0" err="1"/>
              <a:t>x,y</a:t>
            </a:r>
            <a:r>
              <a:rPr lang="en-GB" sz="2400" dirty="0"/>
              <a:t>) positions in the classroom</a:t>
            </a:r>
          </a:p>
          <a:p>
            <a:r>
              <a:rPr lang="en-GB" sz="2400" b="1" dirty="0"/>
              <a:t>Actions</a:t>
            </a:r>
            <a:r>
              <a:rPr lang="en-GB" sz="2400" dirty="0"/>
              <a:t> are commands given to each state and are deﬁned by [up, down, left, right]</a:t>
            </a:r>
          </a:p>
          <a:p>
            <a:r>
              <a:rPr lang="en-GB" sz="2400" dirty="0"/>
              <a:t>The </a:t>
            </a:r>
            <a:r>
              <a:rPr lang="en-GB" sz="2400" b="1" dirty="0"/>
              <a:t>transition probability function </a:t>
            </a:r>
            <a:r>
              <a:rPr lang="en-GB" sz="2400" dirty="0"/>
              <a:t>is deﬁned by the probability each state object has for successfully following the given action.</a:t>
            </a:r>
          </a:p>
          <a:p>
            <a:r>
              <a:rPr lang="en-GB" sz="2400" dirty="0"/>
              <a:t>The </a:t>
            </a:r>
            <a:r>
              <a:rPr lang="en-GB" sz="2400" b="1" dirty="0"/>
              <a:t>reward function</a:t>
            </a:r>
            <a:r>
              <a:rPr lang="en-GB" sz="2400" dirty="0"/>
              <a:t> is simply deﬁned as +1 for reaching the positive goal, -1 for reaching the negative goal and a small negative reward (e.g. -0.04) otherwise to encourage decisions that lead to the positive goal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448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A Simple Example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5B4CAAFE-6A76-49D4-BD7F-9C044CE4B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724" y="2219076"/>
            <a:ext cx="5545816" cy="413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83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Classroom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400" dirty="0"/>
              <a:t>The probabilities are defined by:</a:t>
            </a:r>
          </a:p>
          <a:p>
            <a:r>
              <a:rPr lang="en-GB" sz="2400" dirty="0"/>
              <a:t>The </a:t>
            </a:r>
            <a:r>
              <a:rPr lang="en-GB" sz="2400" b="1" dirty="0"/>
              <a:t>next state </a:t>
            </a:r>
            <a:r>
              <a:rPr lang="en-GB" sz="2400" dirty="0"/>
              <a:t>will depend on the current [</a:t>
            </a:r>
            <a:r>
              <a:rPr lang="en-GB" sz="2400" dirty="0" err="1"/>
              <a:t>x,y</a:t>
            </a:r>
            <a:r>
              <a:rPr lang="en-GB" sz="2400" dirty="0"/>
              <a:t>] state, action and probability distribution. If a “wall” is hit (e.g. C := [2,1] and action “up”) then the next state will remain the same as the current state.</a:t>
            </a:r>
          </a:p>
          <a:p>
            <a:r>
              <a:rPr lang="en-GB" sz="2400" dirty="0"/>
              <a:t>The teacher will always follow their command.</a:t>
            </a:r>
          </a:p>
          <a:p>
            <a:r>
              <a:rPr lang="en-GB" sz="2400" dirty="0"/>
              <a:t>Other students have the probability of following the action set to 0.8 and 0.1 for every other action</a:t>
            </a:r>
          </a:p>
          <a:p>
            <a:r>
              <a:rPr lang="en-GB" sz="2400" dirty="0"/>
              <a:t>The episode ends when the paper reaches the bin.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448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A Simple Example</a:t>
            </a:r>
          </a:p>
        </p:txBody>
      </p:sp>
      <p:pic>
        <p:nvPicPr>
          <p:cNvPr id="10" name="Picture 9" descr="A picture containing door, clock&#10;&#10;Description automatically generated">
            <a:extLst>
              <a:ext uri="{FF2B5EF4-FFF2-40B4-BE49-F238E27FC236}">
                <a16:creationId xmlns:a16="http://schemas.microsoft.com/office/drawing/2014/main" id="{4B5BD3C7-09F9-4FB3-A536-CC49C6CF6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54" y="2151529"/>
            <a:ext cx="5126355" cy="402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15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We initialise the value of all states, V(s), to 0</a:t>
            </a:r>
          </a:p>
          <a:p>
            <a:r>
              <a:rPr lang="en-GB" sz="2400" dirty="0"/>
              <a:t>Likewise for all state-action values, Q(</a:t>
            </a:r>
            <a:r>
              <a:rPr lang="en-GB" sz="2400" dirty="0" err="1"/>
              <a:t>s,a</a:t>
            </a:r>
            <a:r>
              <a:rPr lang="en-GB" sz="2400" dirty="0"/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448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A Simple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E350F-C49D-4577-B54D-3FED4D51E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824" y="2572200"/>
            <a:ext cx="514561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464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We randomly set the initial policy to: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448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A Simple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8D248-A5BD-4B73-993B-49E391A3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415" y="2572200"/>
            <a:ext cx="514561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792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Model-Based Update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15568" y="2178478"/>
                <a:ext cx="4317492" cy="36941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With gamma = 0.5 and if the Agent has access to the probabilities: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=0.7 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1+0.5∗0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0.04+0.5∗0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0.04+0.5∗0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+0.1[−0.04+0.5∗0]</m:t>
                    </m:r>
                  </m:oMath>
                </a14:m>
                <a:r>
                  <a:rPr lang="en-GB" sz="2400" dirty="0"/>
                  <a:t> = </a:t>
                </a:r>
              </a:p>
              <a:p>
                <a:pPr marL="0" indent="0">
                  <a:buNone/>
                </a:pPr>
                <a:r>
                  <a:rPr lang="en-GB" sz="2400" dirty="0"/>
                  <a:t>-0.7-0.004-0.004-0.004 = -0.712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15568" y="2178478"/>
                <a:ext cx="4317492" cy="3694176"/>
              </a:xfrm>
              <a:blipFill>
                <a:blip r:embed="rId2"/>
                <a:stretch>
                  <a:fillRect l="-1836" t="-1815" r="-282" b="-16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448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A Simple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811D33-C684-4AE7-9132-E9F735FA8D61}"/>
                  </a:ext>
                </a:extLst>
              </p:cNvPr>
              <p:cNvSpPr/>
              <p:nvPr/>
            </p:nvSpPr>
            <p:spPr>
              <a:xfrm>
                <a:off x="374904" y="3252961"/>
                <a:ext cx="6096000" cy="63414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811D33-C684-4AE7-9132-E9F735FA8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4" y="3252961"/>
                <a:ext cx="6096000" cy="634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D575F38-4973-44E4-8503-C8A315C31E65}"/>
              </a:ext>
            </a:extLst>
          </p:cNvPr>
          <p:cNvSpPr/>
          <p:nvPr/>
        </p:nvSpPr>
        <p:spPr>
          <a:xfrm>
            <a:off x="8361307" y="5410989"/>
            <a:ext cx="2644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r = +1 for positive goal, </a:t>
            </a:r>
          </a:p>
          <a:p>
            <a:r>
              <a:rPr lang="en-GB" dirty="0"/>
              <a:t>r = -1 for negative goal,</a:t>
            </a:r>
          </a:p>
          <a:p>
            <a:r>
              <a:rPr lang="en-GB" dirty="0"/>
              <a:t>r = -0.04 otherwise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3673F-D6E0-4F7A-8719-95BD1CB2D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387" y="2447109"/>
            <a:ext cx="411649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28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Model-Based Update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15568" y="2178478"/>
                <a:ext cx="4317492" cy="36941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With gamma = 0.5 and if the Agent has access to the probabilities: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=0.7 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1+0.5∗0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0.04+0.5∗0.688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+0.1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0.04+0.5∗−0.04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+0.1[−0.04+0.5∗−0.04]</m:t>
                    </m:r>
                  </m:oMath>
                </a14:m>
                <a:r>
                  <a:rPr lang="en-GB" sz="2400" dirty="0"/>
                  <a:t> = </a:t>
                </a:r>
              </a:p>
              <a:p>
                <a:pPr marL="0" indent="0">
                  <a:buNone/>
                </a:pPr>
                <a:r>
                  <a:rPr lang="en-GB" sz="2400" dirty="0"/>
                  <a:t>=-0.7152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6C6C1-3B16-460D-BA90-05906FEB9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15568" y="2178478"/>
                <a:ext cx="4317492" cy="3694176"/>
              </a:xfrm>
              <a:blipFill>
                <a:blip r:embed="rId2"/>
                <a:stretch>
                  <a:fillRect l="-1836" t="-1815" b="-16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448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A Simple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811D33-C684-4AE7-9132-E9F735FA8D61}"/>
                  </a:ext>
                </a:extLst>
              </p:cNvPr>
              <p:cNvSpPr/>
              <p:nvPr/>
            </p:nvSpPr>
            <p:spPr>
              <a:xfrm>
                <a:off x="374904" y="3252961"/>
                <a:ext cx="6096000" cy="63414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811D33-C684-4AE7-9132-E9F735FA8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4" y="3252961"/>
                <a:ext cx="6096000" cy="634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D575F38-4973-44E4-8503-C8A315C31E65}"/>
              </a:ext>
            </a:extLst>
          </p:cNvPr>
          <p:cNvSpPr/>
          <p:nvPr/>
        </p:nvSpPr>
        <p:spPr>
          <a:xfrm>
            <a:off x="8361307" y="5410989"/>
            <a:ext cx="2644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r = +1 for positive goal, </a:t>
            </a:r>
          </a:p>
          <a:p>
            <a:r>
              <a:rPr lang="en-GB" dirty="0"/>
              <a:t>r = -1 for negative goal,</a:t>
            </a:r>
          </a:p>
          <a:p>
            <a:r>
              <a:rPr lang="en-GB" dirty="0"/>
              <a:t>r = -0.04 otherwise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326465-FB45-43FE-9EFB-339545EE6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385" y="2447109"/>
            <a:ext cx="411649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422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Model-Based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178478"/>
            <a:ext cx="5773937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After many updates with current policy: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448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A Simple Example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138920-773D-4D94-A614-65EE99206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077" y="2870066"/>
            <a:ext cx="4371110" cy="13737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7A8C17-24C9-420D-BDD7-E8D42AC1B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883" y="4354319"/>
            <a:ext cx="3539497" cy="198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E68F27-27DD-4F84-B622-4A7ADEDA9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20" y="2992654"/>
            <a:ext cx="411649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672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Model-Based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C6C1-3B16-460D-BA90-05906FEB9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We then update the policy to: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3860-C34B-43F8-8C4A-046B43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9A94-4804-4690-82F2-7ACA4FEC0150}"/>
              </a:ext>
            </a:extLst>
          </p:cNvPr>
          <p:cNvSpPr txBox="1"/>
          <p:nvPr/>
        </p:nvSpPr>
        <p:spPr>
          <a:xfrm>
            <a:off x="9247632" y="6400412"/>
            <a:ext cx="1448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A Simple Example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888E7E6-3E85-40DE-870B-13D7857332CD}"/>
              </a:ext>
            </a:extLst>
          </p:cNvPr>
          <p:cNvSpPr/>
          <p:nvPr/>
        </p:nvSpPr>
        <p:spPr>
          <a:xfrm>
            <a:off x="5745390" y="3988308"/>
            <a:ext cx="1138349" cy="8793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134885-1AC2-4D45-98B7-939B92E0E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3292200"/>
            <a:ext cx="4116493" cy="288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740C4C-9099-48E5-BA33-BBF04D426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882" y="2349000"/>
            <a:ext cx="3087370" cy="216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C9776F-6D8A-429D-9A07-56E0930C3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882" y="4487966"/>
            <a:ext cx="3539499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9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5D10-B057-46A6-9B06-8374E845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Core RL Definitions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4DA41-DE3F-4E92-80D5-3F798CA9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693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00C4-819D-4E7A-AB32-13234A2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Model-Free Update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E8E79C-7BA7-4DFF-9BE4-EDD279645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7" cy="3694176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Example Classroom environment has been created in a Python Notebook</a:t>
            </a:r>
          </a:p>
          <a:p>
            <a:r>
              <a:rPr lang="en-GB" dirty="0"/>
              <a:t>Go to Kaggle page to see Q-learning example: </a:t>
            </a:r>
            <a:r>
              <a:rPr lang="en-GB" dirty="0">
                <a:hlinkClick r:id="rId2"/>
              </a:rPr>
              <a:t>https://www.kaggle.com/osbornep/q-learning-for-the-classroom-environment</a:t>
            </a:r>
            <a:r>
              <a:rPr lang="en-GB" dirty="0"/>
              <a:t> </a:t>
            </a:r>
          </a:p>
          <a:p>
            <a:r>
              <a:rPr lang="en-GB" dirty="0"/>
              <a:t>Try some challenges yourself:</a:t>
            </a:r>
          </a:p>
          <a:p>
            <a:pPr lvl="1"/>
            <a:r>
              <a:rPr lang="en-GB" dirty="0"/>
              <a:t>1. Apply TD(0) update approach</a:t>
            </a:r>
          </a:p>
          <a:p>
            <a:pPr lvl="1"/>
            <a:r>
              <a:rPr lang="en-GB" dirty="0"/>
              <a:t>2. Apply Monte Carlo update approach</a:t>
            </a:r>
          </a:p>
          <a:p>
            <a:pPr lvl="1"/>
            <a:r>
              <a:rPr lang="en-GB" dirty="0"/>
              <a:t>3. Apply SARSA update approach</a:t>
            </a:r>
          </a:p>
          <a:p>
            <a:pPr lvl="1"/>
            <a:r>
              <a:rPr lang="en-GB" dirty="0"/>
              <a:t>4. Compare learning patterns between each method</a:t>
            </a:r>
          </a:p>
          <a:p>
            <a:pPr lvl="1"/>
            <a:r>
              <a:rPr lang="en-GB" dirty="0"/>
              <a:t>-------------------------------------------------------</a:t>
            </a:r>
          </a:p>
          <a:p>
            <a:pPr lvl="1"/>
            <a:r>
              <a:rPr lang="en-GB" dirty="0"/>
              <a:t>1. Vary the Learning Rate $\alpha$</a:t>
            </a:r>
          </a:p>
          <a:p>
            <a:pPr lvl="1"/>
            <a:r>
              <a:rPr lang="en-GB" dirty="0"/>
              <a:t>2. Vary the Discount Rate $\gamma$</a:t>
            </a:r>
          </a:p>
          <a:p>
            <a:pPr lvl="1"/>
            <a:r>
              <a:rPr lang="en-GB" dirty="0"/>
              <a:t>3. Vary the Action Selection parameter $\epsilon$</a:t>
            </a:r>
          </a:p>
          <a:p>
            <a:pPr lvl="1"/>
            <a:r>
              <a:rPr lang="en-GB" dirty="0"/>
              <a:t>-------------------------------------------------------</a:t>
            </a:r>
          </a:p>
          <a:p>
            <a:pPr lvl="1"/>
            <a:r>
              <a:rPr lang="en-GB" dirty="0"/>
              <a:t>1. Change the probabilities of students following the command (e.g. Make "M" less likely to follow command)</a:t>
            </a:r>
          </a:p>
          <a:p>
            <a:pPr lvl="1"/>
            <a:r>
              <a:rPr lang="en-GB" dirty="0"/>
              <a:t>2. Vary the Reward Signal to see how this effects learning, what happens if we don’t use r=-0.04 for all actions and instead use r=0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6FE77-3B1D-43D3-82CE-FFEB296E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A6F9A-DB7B-45FF-BFA3-37133B958084}"/>
              </a:ext>
            </a:extLst>
          </p:cNvPr>
          <p:cNvSpPr txBox="1"/>
          <p:nvPr/>
        </p:nvSpPr>
        <p:spPr>
          <a:xfrm>
            <a:off x="9247632" y="6400412"/>
            <a:ext cx="1448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A Simple Example</a:t>
            </a:r>
          </a:p>
        </p:txBody>
      </p:sp>
    </p:spTree>
    <p:extLst>
      <p:ext uri="{BB962C8B-B14F-4D97-AF65-F5344CB8AC3E}">
        <p14:creationId xmlns:p14="http://schemas.microsoft.com/office/powerpoint/2010/main" val="8793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4C14-1079-4140-872F-2F532E21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Elements of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92C8-C172-422C-BD86-6D5A3955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reward signal is set by a controller</a:t>
            </a:r>
          </a:p>
          <a:p>
            <a:r>
              <a:rPr lang="en-GB" dirty="0"/>
              <a:t>The learner must discover which actions yield the most reward by trial-and-error</a:t>
            </a:r>
          </a:p>
          <a:p>
            <a:r>
              <a:rPr lang="en-GB" dirty="0"/>
              <a:t>Immediate actions made will often affect the long-term outcomes 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77607-9BC6-4CCF-B59A-55A505B606B5}"/>
              </a:ext>
            </a:extLst>
          </p:cNvPr>
          <p:cNvSpPr txBox="1"/>
          <p:nvPr/>
        </p:nvSpPr>
        <p:spPr>
          <a:xfrm>
            <a:off x="9247632" y="6400412"/>
            <a:ext cx="15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Core RL Definitions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EC6C4-A10A-4400-8607-DAC0665B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3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4C14-1079-4140-872F-2F532E21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Elements of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92C8-C172-422C-BD86-6D5A3955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learner and decision maker is called an </a:t>
            </a:r>
            <a:r>
              <a:rPr lang="en-GB" b="1" dirty="0"/>
              <a:t>Agent</a:t>
            </a:r>
            <a:endParaRPr lang="en-GB" dirty="0"/>
          </a:p>
          <a:p>
            <a:r>
              <a:rPr lang="en-GB" dirty="0"/>
              <a:t>Everything else the agent interacts with is called the </a:t>
            </a:r>
            <a:r>
              <a:rPr lang="en-GB" b="1" dirty="0"/>
              <a:t>Environment</a:t>
            </a:r>
          </a:p>
          <a:p>
            <a:r>
              <a:rPr lang="en-GB" dirty="0"/>
              <a:t>The environment is modelled as a </a:t>
            </a:r>
            <a:r>
              <a:rPr lang="en-GB" b="1" dirty="0"/>
              <a:t>Markov Decision Process </a:t>
            </a:r>
            <a:r>
              <a:rPr lang="en-GB" dirty="0"/>
              <a:t>(is defined formally later)</a:t>
            </a:r>
            <a:endParaRPr lang="en-GB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C38B4-5FA6-48BB-8E7F-233F7B5C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D324F-23C3-412C-88BB-D6099CF025CE}"/>
              </a:ext>
            </a:extLst>
          </p:cNvPr>
          <p:cNvSpPr txBox="1"/>
          <p:nvPr/>
        </p:nvSpPr>
        <p:spPr>
          <a:xfrm>
            <a:off x="9247632" y="6400412"/>
            <a:ext cx="15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Core RL Definitions</a:t>
            </a:r>
          </a:p>
        </p:txBody>
      </p:sp>
    </p:spTree>
    <p:extLst>
      <p:ext uri="{BB962C8B-B14F-4D97-AF65-F5344CB8AC3E}">
        <p14:creationId xmlns:p14="http://schemas.microsoft.com/office/powerpoint/2010/main" val="140381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4C14-1079-4140-872F-2F532E21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Elements of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92C8-C172-422C-BD86-6D5A3955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Policy</a:t>
            </a:r>
            <a:r>
              <a:rPr lang="en-GB" dirty="0"/>
              <a:t> decides the agent’s actions at any given time</a:t>
            </a:r>
          </a:p>
          <a:p>
            <a:r>
              <a:rPr lang="en-GB" dirty="0"/>
              <a:t>A </a:t>
            </a:r>
            <a:r>
              <a:rPr lang="en-GB" b="1" dirty="0"/>
              <a:t>Reward Signal</a:t>
            </a:r>
            <a:r>
              <a:rPr lang="en-GB" dirty="0"/>
              <a:t> sets the goal of the agent, is received by the agent after every action and can be positive or negative</a:t>
            </a:r>
          </a:p>
          <a:p>
            <a:r>
              <a:rPr lang="en-GB" dirty="0"/>
              <a:t>A </a:t>
            </a:r>
            <a:r>
              <a:rPr lang="en-GB" b="1" dirty="0"/>
              <a:t>Value Function</a:t>
            </a:r>
            <a:r>
              <a:rPr lang="en-GB" dirty="0"/>
              <a:t> is learnt to specify the quality of states towards the goal (i.e. V(s) or Q(</a:t>
            </a:r>
            <a:r>
              <a:rPr lang="en-GB" dirty="0" err="1"/>
              <a:t>s,a</a:t>
            </a:r>
            <a:r>
              <a:rPr lang="en-GB" dirty="0"/>
              <a:t>))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AC1CC-BB7B-4F34-A397-246D4D6D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5CDF3-1046-4C78-9576-9FCF3C582041}"/>
              </a:ext>
            </a:extLst>
          </p:cNvPr>
          <p:cNvSpPr txBox="1"/>
          <p:nvPr/>
        </p:nvSpPr>
        <p:spPr>
          <a:xfrm>
            <a:off x="9247632" y="6400412"/>
            <a:ext cx="15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Core RL Definitions</a:t>
            </a:r>
          </a:p>
        </p:txBody>
      </p:sp>
    </p:spTree>
    <p:extLst>
      <p:ext uri="{BB962C8B-B14F-4D97-AF65-F5344CB8AC3E}">
        <p14:creationId xmlns:p14="http://schemas.microsoft.com/office/powerpoint/2010/main" val="21815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4C14-1079-4140-872F-2F532E21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Exploration vs 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92C8-C172-422C-BD86-6D5A3955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primary challenge of RL is the trade-off between trying new actions against using ones that are already taken</a:t>
            </a:r>
          </a:p>
          <a:p>
            <a:r>
              <a:rPr lang="en-GB" dirty="0"/>
              <a:t>The agent must try new action whilst favouring those that appear best</a:t>
            </a:r>
          </a:p>
          <a:p>
            <a:r>
              <a:rPr lang="en-GB" dirty="0"/>
              <a:t>Ideally, each action must be tried as many times as required to gain a reliable estimate of its expected reward</a:t>
            </a:r>
          </a:p>
          <a:p>
            <a:r>
              <a:rPr lang="en-GB" dirty="0"/>
              <a:t>See </a:t>
            </a:r>
            <a:r>
              <a:rPr lang="en-GB" i="1" dirty="0"/>
              <a:t>The Multi-Armed Bandit Problem </a:t>
            </a:r>
            <a:r>
              <a:rPr lang="en-GB" dirty="0"/>
              <a:t>for more info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C78B4-FE7C-457C-9A06-9E001F94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903CE-9668-40D9-AA9F-7ADC54FC7C70}"/>
              </a:ext>
            </a:extLst>
          </p:cNvPr>
          <p:cNvSpPr txBox="1"/>
          <p:nvPr/>
        </p:nvSpPr>
        <p:spPr>
          <a:xfrm>
            <a:off x="9247632" y="6400412"/>
            <a:ext cx="15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Core RL Definitions</a:t>
            </a:r>
          </a:p>
        </p:txBody>
      </p:sp>
    </p:spTree>
    <p:extLst>
      <p:ext uri="{BB962C8B-B14F-4D97-AF65-F5344CB8AC3E}">
        <p14:creationId xmlns:p14="http://schemas.microsoft.com/office/powerpoint/2010/main" val="39048275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412431"/>
      </a:dk2>
      <a:lt2>
        <a:srgbClr val="E8E2E4"/>
      </a:lt2>
      <a:accent1>
        <a:srgbClr val="2CB387"/>
      </a:accent1>
      <a:accent2>
        <a:srgbClr val="39B859"/>
      </a:accent2>
      <a:accent3>
        <a:srgbClr val="3AB1BD"/>
      </a:accent3>
      <a:accent4>
        <a:srgbClr val="BE2EA9"/>
      </a:accent4>
      <a:accent5>
        <a:srgbClr val="D0407E"/>
      </a:accent5>
      <a:accent6>
        <a:srgbClr val="BE2E31"/>
      </a:accent6>
      <a:hlink>
        <a:srgbClr val="C34C73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2560</Words>
  <Application>Microsoft Office PowerPoint</Application>
  <PresentationFormat>Widescreen</PresentationFormat>
  <Paragraphs>330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Avenir Next LT Pro</vt:lpstr>
      <vt:lpstr>Calibri</vt:lpstr>
      <vt:lpstr>Cambria Math</vt:lpstr>
      <vt:lpstr>AccentBoxVTI</vt:lpstr>
      <vt:lpstr>Introduction to Reinforcement Learning</vt:lpstr>
      <vt:lpstr>Overview</vt:lpstr>
      <vt:lpstr>Difference from Supervised  Learning</vt:lpstr>
      <vt:lpstr>Difference from Unsupervised  Learning</vt:lpstr>
      <vt:lpstr>Core RL Definitions</vt:lpstr>
      <vt:lpstr>Core Elements of RL</vt:lpstr>
      <vt:lpstr>Core Elements of RL</vt:lpstr>
      <vt:lpstr>Core Elements of RL</vt:lpstr>
      <vt:lpstr>Exploration vs Exploitation</vt:lpstr>
      <vt:lpstr>An Example Problem: Tic-Tac-Toe</vt:lpstr>
      <vt:lpstr>An Example Problem: Tic-Tac-Toe</vt:lpstr>
      <vt:lpstr>Learning Principles</vt:lpstr>
      <vt:lpstr>Action Selection</vt:lpstr>
      <vt:lpstr>Updating Values</vt:lpstr>
      <vt:lpstr>Updating Values</vt:lpstr>
      <vt:lpstr>Model-Based vs Model-Free Methods</vt:lpstr>
      <vt:lpstr>Environment Model</vt:lpstr>
      <vt:lpstr>Markov Decision Processes (MDPs)</vt:lpstr>
      <vt:lpstr>Markov Decision Processes (MDPs)</vt:lpstr>
      <vt:lpstr>Markov Decision Processes (MDPs)</vt:lpstr>
      <vt:lpstr>Returns and Episodes</vt:lpstr>
      <vt:lpstr>Discounted Return</vt:lpstr>
      <vt:lpstr>Model-Based Learning</vt:lpstr>
      <vt:lpstr>Bellman Equation</vt:lpstr>
      <vt:lpstr>Optimal Policies and  Value Functions</vt:lpstr>
      <vt:lpstr>Dynamic Programming (DP)</vt:lpstr>
      <vt:lpstr>Policy Evaluation</vt:lpstr>
      <vt:lpstr>Policy Evaluation</vt:lpstr>
      <vt:lpstr>Policy Improvement and Iteration</vt:lpstr>
      <vt:lpstr>Policy Improvement and Iteration</vt:lpstr>
      <vt:lpstr>Value Iteration</vt:lpstr>
      <vt:lpstr>Model-Free Learning</vt:lpstr>
      <vt:lpstr>Model-Free Updates</vt:lpstr>
      <vt:lpstr>Monte-Carlo Learning</vt:lpstr>
      <vt:lpstr>Temporal-Difference 0 – TD(0)</vt:lpstr>
      <vt:lpstr>MC vs TD(0) Backup Diagram</vt:lpstr>
      <vt:lpstr>SARSA: On-policy TD Control</vt:lpstr>
      <vt:lpstr>Q-Learning: Off-policy TD Control</vt:lpstr>
      <vt:lpstr>SARSA vs Q-Learning  Backup Diagram</vt:lpstr>
      <vt:lpstr>Off-Policy vs On-Policy</vt:lpstr>
      <vt:lpstr>A Simple Example</vt:lpstr>
      <vt:lpstr>The Classroom Environment</vt:lpstr>
      <vt:lpstr>The Classroom Environment</vt:lpstr>
      <vt:lpstr>Initial Values</vt:lpstr>
      <vt:lpstr>Initial Policy</vt:lpstr>
      <vt:lpstr>Model-Based Update</vt:lpstr>
      <vt:lpstr>Model-Based Update</vt:lpstr>
      <vt:lpstr>Model-Based Update</vt:lpstr>
      <vt:lpstr>Model-Based Update</vt:lpstr>
      <vt:lpstr>Model-Free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Philip Osborne</dc:creator>
  <cp:lastModifiedBy>Philip Osborne</cp:lastModifiedBy>
  <cp:revision>159</cp:revision>
  <dcterms:created xsi:type="dcterms:W3CDTF">2020-03-23T17:00:50Z</dcterms:created>
  <dcterms:modified xsi:type="dcterms:W3CDTF">2020-03-25T13:47:10Z</dcterms:modified>
</cp:coreProperties>
</file>