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0FBCF-BB1C-4FB7-91A9-D26FA7FD6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31091F-30C6-4215-9D2D-27D7CD212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FA9D6-2942-4346-AE17-222C3024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A629-84D5-45D7-9D6E-03F7B81DB78F}" type="datetimeFigureOut">
              <a:rPr lang="ko-KR" altLang="en-US" smtClean="0"/>
              <a:t>2020-12-10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0D540-9601-46AC-AE92-2552B48A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F9D0-F112-4F5D-8F4D-30702B5F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088-04EC-439B-814B-8BB95DF40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19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66CB8-5260-4F6C-AEB6-811C4A43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6A1F2C-6973-4D87-B387-207526A35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D4403-3FA2-4FA3-A737-A16026F1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A629-84D5-45D7-9D6E-03F7B81DB78F}" type="datetimeFigureOut">
              <a:rPr lang="ko-KR" altLang="en-US" smtClean="0"/>
              <a:t>2020-12-10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1DCF9-6CEC-4F49-BB26-36EEF240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A5E9F7-5E5F-419D-8E60-23044266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088-04EC-439B-814B-8BB95DF40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8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C267B9-FF8B-4570-9B53-E6C7C04A2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F59739-0A9C-430A-B522-E43B16CAB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7F454-9532-460C-9CA3-1E096CAB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A629-84D5-45D7-9D6E-03F7B81DB78F}" type="datetimeFigureOut">
              <a:rPr lang="ko-KR" altLang="en-US" smtClean="0"/>
              <a:t>2020-12-10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EFCB32-3585-4D60-B25D-7F1EB12A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DE266-B42F-4BB7-8901-FA1DF65D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088-04EC-439B-814B-8BB95DF40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4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9FD33-B306-47E8-8F4C-184B95B2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4A666E-774E-483E-B819-1504EDC90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3344A-4046-4A23-87F7-AD167F00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A629-84D5-45D7-9D6E-03F7B81DB78F}" type="datetimeFigureOut">
              <a:rPr lang="ko-KR" altLang="en-US" smtClean="0"/>
              <a:t>2020-12-10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4B018E-C4E9-4E67-AA7D-E94BBB0C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EFD05-B27E-4F0C-B8C4-765866EF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088-04EC-439B-814B-8BB95DF40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50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A2B91-C1FF-40F2-BB15-35F70E79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E18654-5F79-4809-A3C3-681240BD2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5D8DFC-3FCA-47E5-8EAB-B0097C01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A629-84D5-45D7-9D6E-03F7B81DB78F}" type="datetimeFigureOut">
              <a:rPr lang="ko-KR" altLang="en-US" smtClean="0"/>
              <a:t>2020-12-10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FC8BB-D216-47DA-86D6-7FF813B7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E5F407-25BA-4781-909B-C781C982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088-04EC-439B-814B-8BB95DF40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1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68198-66C3-45EA-BCC3-BAFBA2B8B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595CC-375F-4745-9B47-F01A3F431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229D8B-43BB-478F-8FEC-1E1A1C5AF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0CEF94-CD63-4E4A-A02B-D9582537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A629-84D5-45D7-9D6E-03F7B81DB78F}" type="datetimeFigureOut">
              <a:rPr lang="ko-KR" altLang="en-US" smtClean="0"/>
              <a:t>2020-12-10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15159-298F-48F2-B7A4-5AA544A2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34CB64-F143-4185-AC3C-CA926F64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088-04EC-439B-814B-8BB95DF40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7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F2EA1-9DA7-43CC-A7DB-355B51AE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EE927F-BD1D-4163-880A-D771D373C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73C11-2524-4DC5-A7E5-823ACCAA9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59F21B-5178-4157-98C1-CFC92B466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96CB92-D387-4A4A-AB51-24629D89A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61AE20-4BBB-4D4A-A664-95C28C17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A629-84D5-45D7-9D6E-03F7B81DB78F}" type="datetimeFigureOut">
              <a:rPr lang="ko-KR" altLang="en-US" smtClean="0"/>
              <a:t>2020-12-10 Thu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6A6C73-7ABB-4FFD-8A5E-79A1A311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BC8A51-8AA6-4622-900E-0B738EFE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088-04EC-439B-814B-8BB95DF40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C17F7-C812-410E-AA6D-CC6D09D0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83F53B-28C7-4199-AA3A-72A3593C0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A629-84D5-45D7-9D6E-03F7B81DB78F}" type="datetimeFigureOut">
              <a:rPr lang="ko-KR" altLang="en-US" smtClean="0"/>
              <a:t>2020-12-10 Thu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6B3492-B5C4-41A6-B5C0-2F26E4E9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47A748-670D-4DD3-B3F9-85F19896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088-04EC-439B-814B-8BB95DF40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03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DAFE26-434E-4823-984D-4FA951D2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A629-84D5-45D7-9D6E-03F7B81DB78F}" type="datetimeFigureOut">
              <a:rPr lang="ko-KR" altLang="en-US" smtClean="0"/>
              <a:t>2020-12-10 Thu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748BB8-AE62-4759-AD91-5863A9DC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7D6BEC-8601-4A46-8A44-56AD61A4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088-04EC-439B-814B-8BB95DF40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68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8BB6B-5B18-4FC9-BC29-9AC02B8D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932D3-BE9F-4094-AE8F-2204C1132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3E5770-5BB9-452D-8865-0CD4004C1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1CD80-5FEE-4372-8009-3C86FC01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A629-84D5-45D7-9D6E-03F7B81DB78F}" type="datetimeFigureOut">
              <a:rPr lang="ko-KR" altLang="en-US" smtClean="0"/>
              <a:t>2020-12-10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16C60-6B46-4B01-AC8C-B4BE570E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2BFD8E-2E6F-4E4B-AAD6-69CAE51A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088-04EC-439B-814B-8BB95DF40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19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BDE43-1E26-403C-9CF1-4AAD4079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D68F97-3A2D-4DCF-8A95-D6C502AEE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C29096-2FE7-4667-9563-50C28E3F3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ADC35-72CC-4F8F-B55D-F8FCA32D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A629-84D5-45D7-9D6E-03F7B81DB78F}" type="datetimeFigureOut">
              <a:rPr lang="ko-KR" altLang="en-US" smtClean="0"/>
              <a:t>2020-12-10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8654FF-DE84-47C8-8CEB-11A2A134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CCCF5A-8C0D-4428-ADC3-6C532A04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088-04EC-439B-814B-8BB95DF40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94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AE0D5B-8407-4C8D-8CBF-89D58958E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E79489-E65B-4F20-83A5-6B31B4238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7DCC34-30BB-4434-B2D1-839AD1FE5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DA629-84D5-45D7-9D6E-03F7B81DB78F}" type="datetimeFigureOut">
              <a:rPr lang="ko-KR" altLang="en-US" smtClean="0"/>
              <a:t>2020-12-10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D7A171-76B7-473A-98CC-F4D44CD55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70BD-EB9E-4674-B0D4-D090EC252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0088-04EC-439B-814B-8BB95DF40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35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4280D42-2343-4491-91BC-AF8704DCDA19}"/>
              </a:ext>
            </a:extLst>
          </p:cNvPr>
          <p:cNvCxnSpPr>
            <a:cxnSpLocks/>
            <a:stCxn id="33" idx="1"/>
            <a:endCxn id="28" idx="3"/>
          </p:cNvCxnSpPr>
          <p:nvPr/>
        </p:nvCxnSpPr>
        <p:spPr>
          <a:xfrm flipH="1">
            <a:off x="3881005" y="2512414"/>
            <a:ext cx="6535907" cy="3481915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B3E93E7-77AE-40B3-BF1B-94F1F1E9C3A4}"/>
              </a:ext>
            </a:extLst>
          </p:cNvPr>
          <p:cNvCxnSpPr>
            <a:cxnSpLocks/>
            <a:stCxn id="32" idx="3"/>
            <a:endCxn id="12" idx="1"/>
          </p:cNvCxnSpPr>
          <p:nvPr/>
        </p:nvCxnSpPr>
        <p:spPr>
          <a:xfrm>
            <a:off x="3755283" y="2378510"/>
            <a:ext cx="3226977" cy="152207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4ECF9BF-C7D3-40A6-ABF2-5855C7B34609}"/>
              </a:ext>
            </a:extLst>
          </p:cNvPr>
          <p:cNvCxnSpPr>
            <a:cxnSpLocks/>
            <a:stCxn id="32" idx="3"/>
            <a:endCxn id="24" idx="1"/>
          </p:cNvCxnSpPr>
          <p:nvPr/>
        </p:nvCxnSpPr>
        <p:spPr>
          <a:xfrm>
            <a:off x="3755283" y="2378510"/>
            <a:ext cx="458338" cy="1491982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FA26621-F40A-4FDF-8935-274C36F6A276}"/>
              </a:ext>
            </a:extLst>
          </p:cNvPr>
          <p:cNvCxnSpPr>
            <a:cxnSpLocks/>
            <a:stCxn id="32" idx="3"/>
            <a:endCxn id="6" idx="1"/>
          </p:cNvCxnSpPr>
          <p:nvPr/>
        </p:nvCxnSpPr>
        <p:spPr>
          <a:xfrm>
            <a:off x="3755283" y="2378510"/>
            <a:ext cx="3177684" cy="343683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5393FC9-5275-4046-9742-0B481A165BDA}"/>
              </a:ext>
            </a:extLst>
          </p:cNvPr>
          <p:cNvSpPr/>
          <p:nvPr/>
        </p:nvSpPr>
        <p:spPr>
          <a:xfrm>
            <a:off x="1491916" y="104274"/>
            <a:ext cx="8446168" cy="66895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E89019E-5E1D-44B4-BF7C-1464A761BD57}"/>
              </a:ext>
            </a:extLst>
          </p:cNvPr>
          <p:cNvSpPr/>
          <p:nvPr/>
        </p:nvSpPr>
        <p:spPr>
          <a:xfrm>
            <a:off x="2253916" y="263973"/>
            <a:ext cx="6497052" cy="126813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3C7BF5D-3E5C-43BA-8114-B19E192E1FB2}"/>
              </a:ext>
            </a:extLst>
          </p:cNvPr>
          <p:cNvGrpSpPr/>
          <p:nvPr/>
        </p:nvGrpSpPr>
        <p:grpSpPr>
          <a:xfrm>
            <a:off x="6932967" y="4590942"/>
            <a:ext cx="2221516" cy="2093322"/>
            <a:chOff x="3224464" y="2133389"/>
            <a:chExt cx="2221516" cy="2093322"/>
          </a:xfrm>
        </p:grpSpPr>
        <p:pic>
          <p:nvPicPr>
            <p:cNvPr id="1026" name="Picture 2" descr="server, servers, stacked icon">
              <a:extLst>
                <a:ext uri="{FF2B5EF4-FFF2-40B4-BE49-F238E27FC236}">
                  <a16:creationId xmlns:a16="http://schemas.microsoft.com/office/drawing/2014/main" id="{A123B800-0BA8-47ED-84C1-0D54C7D787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713" y="2133389"/>
              <a:ext cx="330959" cy="33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A959E7-6769-4B85-B4FE-E89F85B69683}"/>
                </a:ext>
              </a:extLst>
            </p:cNvPr>
            <p:cNvSpPr txBox="1"/>
            <p:nvPr/>
          </p:nvSpPr>
          <p:spPr>
            <a:xfrm>
              <a:off x="4001503" y="2157296"/>
              <a:ext cx="640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IOT</a:t>
              </a:r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CB38CD-D8CB-4E8D-959A-4D170F25E6D5}"/>
                </a:ext>
              </a:extLst>
            </p:cNvPr>
            <p:cNvSpPr/>
            <p:nvPr/>
          </p:nvSpPr>
          <p:spPr>
            <a:xfrm>
              <a:off x="3224464" y="2488862"/>
              <a:ext cx="2221516" cy="17378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리소스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9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월패드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게이트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 목록  </a:t>
              </a:r>
              <a:b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및  상세정보</a:t>
              </a:r>
              <a:endParaRPr lang="en-US" altLang="ko-KR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리소스에 디바이스 등록 및 삭제</a:t>
              </a:r>
              <a:endParaRPr lang="en-US" altLang="ko-KR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디바이스 추가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상세정보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명령</a:t>
              </a:r>
              <a:endParaRPr lang="en-US" altLang="ko-KR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룸 및 복합동작 관리</a:t>
              </a:r>
              <a:endParaRPr lang="en-US" altLang="ko-KR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리소스에서 이벤트 수신</a:t>
              </a:r>
              <a:endParaRPr lang="en-US" altLang="ko-KR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28600" indent="-228600">
                <a:buAutoNum type="arabicPeriod"/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PUSH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메시지 발송</a:t>
              </a:r>
              <a:endParaRPr lang="en-US" altLang="ko-KR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28600" indent="-228600">
                <a:buAutoNum type="arabicPeriod"/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MQTT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관련</a:t>
              </a:r>
              <a:b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구독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설정</a:t>
              </a:r>
              <a:b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리소스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CGP, 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룸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9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디바이스등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알림</a:t>
              </a:r>
              <a:endParaRPr lang="en-US" altLang="ko-KR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28600" indent="-228600">
                <a:buAutoNum type="arabicPeriod"/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If run 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서버에 전달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30391E0-4AB9-4E05-B576-80EE2D760E25}"/>
              </a:ext>
            </a:extLst>
          </p:cNvPr>
          <p:cNvGrpSpPr/>
          <p:nvPr/>
        </p:nvGrpSpPr>
        <p:grpSpPr>
          <a:xfrm>
            <a:off x="7005032" y="1627426"/>
            <a:ext cx="1804737" cy="1147209"/>
            <a:chOff x="3224463" y="2154587"/>
            <a:chExt cx="1804737" cy="1034590"/>
          </a:xfrm>
        </p:grpSpPr>
        <p:pic>
          <p:nvPicPr>
            <p:cNvPr id="14" name="Picture 2" descr="server, servers, stacked icon">
              <a:extLst>
                <a:ext uri="{FF2B5EF4-FFF2-40B4-BE49-F238E27FC236}">
                  <a16:creationId xmlns:a16="http://schemas.microsoft.com/office/drawing/2014/main" id="{751F6246-4453-4F24-B29D-AB0E0D9285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7883" y="2154587"/>
              <a:ext cx="293527" cy="293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16FC57-7074-4B40-97B5-760D15DED14A}"/>
                </a:ext>
              </a:extLst>
            </p:cNvPr>
            <p:cNvSpPr txBox="1"/>
            <p:nvPr/>
          </p:nvSpPr>
          <p:spPr>
            <a:xfrm>
              <a:off x="3691081" y="2156311"/>
              <a:ext cx="950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Public</a:t>
              </a:r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DFE028C-E8C9-4C74-AD89-A8FF5C4AA7DF}"/>
                </a:ext>
              </a:extLst>
            </p:cNvPr>
            <p:cNvSpPr/>
            <p:nvPr/>
          </p:nvSpPr>
          <p:spPr>
            <a:xfrm>
              <a:off x="3224463" y="2488863"/>
              <a:ext cx="1804737" cy="70031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공공 데이터 제공 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API 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서버</a:t>
              </a:r>
              <a:endParaRPr lang="en-US" altLang="ko-KR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날씨정보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(Yahoo API)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공기질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정보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airKorea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API)</a:t>
              </a:r>
            </a:p>
            <a:p>
              <a:pPr marL="228600" indent="-228600">
                <a:buAutoNum type="arabicPeriod"/>
              </a:pPr>
              <a:r>
                <a:rPr lang="en-US" altLang="ko-KR" sz="9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Mysql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en-US" altLang="ko-KR" sz="9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redis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DB 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CC6AAD3-8C75-4477-B6B6-24BEBD431427}"/>
              </a:ext>
            </a:extLst>
          </p:cNvPr>
          <p:cNvGrpSpPr/>
          <p:nvPr/>
        </p:nvGrpSpPr>
        <p:grpSpPr>
          <a:xfrm>
            <a:off x="1719641" y="3574477"/>
            <a:ext cx="2097237" cy="1185914"/>
            <a:chOff x="3224463" y="2100161"/>
            <a:chExt cx="2097237" cy="1185914"/>
          </a:xfrm>
        </p:grpSpPr>
        <p:pic>
          <p:nvPicPr>
            <p:cNvPr id="18" name="Picture 2" descr="server, servers, stacked icon">
              <a:extLst>
                <a:ext uri="{FF2B5EF4-FFF2-40B4-BE49-F238E27FC236}">
                  <a16:creationId xmlns:a16="http://schemas.microsoft.com/office/drawing/2014/main" id="{D7BB2512-FDFC-4265-B3A9-A2EDF0DFB6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427" y="2100161"/>
              <a:ext cx="337178" cy="337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A3294C-0C89-4D5A-A3A7-AAC9B8001DC1}"/>
                </a:ext>
              </a:extLst>
            </p:cNvPr>
            <p:cNvSpPr txBox="1"/>
            <p:nvPr/>
          </p:nvSpPr>
          <p:spPr>
            <a:xfrm>
              <a:off x="3712973" y="2103391"/>
              <a:ext cx="950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If</a:t>
              </a:r>
              <a:r>
                <a: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run</a:t>
              </a:r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3AE40FF-6F0A-4EEA-9227-80CC154770A3}"/>
                </a:ext>
              </a:extLst>
            </p:cNvPr>
            <p:cNvSpPr/>
            <p:nvPr/>
          </p:nvSpPr>
          <p:spPr>
            <a:xfrm>
              <a:off x="3224463" y="2488863"/>
              <a:ext cx="2097237" cy="7972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리포트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9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씬에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디바이스 등록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씬 등록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수정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marL="228600" indent="-228600">
                <a:buAutoNum type="arabicPeriod"/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 6.2.2</a:t>
              </a:r>
            </a:p>
            <a:p>
              <a:r>
                <a:rPr lang="en-US" altLang="ko-KR" sz="9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?????</a:t>
              </a:r>
              <a:r>
                <a:rPr lang="ko-KR" altLang="en-US" sz="9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정확히 무엇을 하고 있는가</a:t>
              </a:r>
              <a:r>
                <a:rPr lang="en-US" altLang="ko-KR" sz="9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8EA69D2-D509-4A9E-BC17-99E2C8C04E81}"/>
              </a:ext>
            </a:extLst>
          </p:cNvPr>
          <p:cNvGrpSpPr/>
          <p:nvPr/>
        </p:nvGrpSpPr>
        <p:grpSpPr>
          <a:xfrm>
            <a:off x="4213621" y="2437863"/>
            <a:ext cx="2368612" cy="2474315"/>
            <a:chOff x="3224463" y="2097919"/>
            <a:chExt cx="2368612" cy="2474315"/>
          </a:xfrm>
        </p:grpSpPr>
        <p:pic>
          <p:nvPicPr>
            <p:cNvPr id="22" name="Picture 2" descr="server, servers, stacked icon">
              <a:extLst>
                <a:ext uri="{FF2B5EF4-FFF2-40B4-BE49-F238E27FC236}">
                  <a16:creationId xmlns:a16="http://schemas.microsoft.com/office/drawing/2014/main" id="{0D93639E-FD1A-42AA-99B7-02E697C4DB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3158" y="2106785"/>
              <a:ext cx="329688" cy="329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EC4534-02AB-40C3-90C9-3E3E119839E7}"/>
                </a:ext>
              </a:extLst>
            </p:cNvPr>
            <p:cNvSpPr txBox="1"/>
            <p:nvPr/>
          </p:nvSpPr>
          <p:spPr>
            <a:xfrm>
              <a:off x="3915896" y="2097919"/>
              <a:ext cx="853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Access</a:t>
              </a:r>
              <a:endPara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A941F0C-5BD7-4A1E-BE26-757AD02096F4}"/>
                </a:ext>
              </a:extLst>
            </p:cNvPr>
            <p:cNvSpPr/>
            <p:nvPr/>
          </p:nvSpPr>
          <p:spPr>
            <a:xfrm>
              <a:off x="3224463" y="2488862"/>
              <a:ext cx="2368612" cy="208337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 세대 및 권한 정보 조회</a:t>
              </a:r>
              <a:endParaRPr lang="en-US" altLang="ko-KR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월패드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리소스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목록조회</a:t>
              </a:r>
              <a:endParaRPr lang="en-US" altLang="ko-KR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게스트 </a:t>
              </a:r>
              <a:r>
                <a:rPr lang="en-US" altLang="ko-KR" sz="9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eKey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및 마스터 </a:t>
              </a:r>
              <a:r>
                <a:rPr lang="en-US" altLang="ko-KR" sz="9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eKey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</a:t>
              </a:r>
              <a:endParaRPr lang="en-US" altLang="ko-KR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모바일 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MQTT 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전달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eKey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게스트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월패드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및 </a:t>
              </a:r>
              <a:r>
                <a:rPr lang="ko-KR" altLang="en-US" sz="9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로비폰의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Access API</a:t>
              </a:r>
              <a:b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9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월패드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9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로비폰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등록</a:t>
              </a:r>
              <a:b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en-US" altLang="ko-KR" sz="9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eKey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조회 삭제</a:t>
              </a:r>
              <a:b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출입장치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9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월패드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메뉴 로그 기록</a:t>
              </a:r>
              <a:endParaRPr lang="en-US" altLang="ko-KR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월패드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및 </a:t>
              </a:r>
              <a:r>
                <a:rPr lang="ko-KR" altLang="en-US" sz="9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로비폰의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MQTT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단지서버 연동 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API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통합인증 연동 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API(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리소스 삭제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228600" indent="-228600">
                <a:buAutoNum type="arabicPeriod"/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Primus 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연동 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API</a:t>
              </a:r>
            </a:p>
            <a:p>
              <a:pPr marL="228600" indent="-228600">
                <a:buAutoNum type="arabicPeriod"/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 6.x.x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 세팅</a:t>
              </a:r>
              <a:b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CB5F7EE-EA47-4375-8037-55446672DF3F}"/>
              </a:ext>
            </a:extLst>
          </p:cNvPr>
          <p:cNvGrpSpPr/>
          <p:nvPr/>
        </p:nvGrpSpPr>
        <p:grpSpPr>
          <a:xfrm>
            <a:off x="1857582" y="5267158"/>
            <a:ext cx="2023423" cy="1090025"/>
            <a:chOff x="3383851" y="2117017"/>
            <a:chExt cx="2023423" cy="1090025"/>
          </a:xfrm>
        </p:grpSpPr>
        <p:pic>
          <p:nvPicPr>
            <p:cNvPr id="26" name="Picture 2" descr="server, servers, stacked icon">
              <a:extLst>
                <a:ext uri="{FF2B5EF4-FFF2-40B4-BE49-F238E27FC236}">
                  <a16:creationId xmlns:a16="http://schemas.microsoft.com/office/drawing/2014/main" id="{118A55BE-FD1B-413B-BC1C-9A912BD7A8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6683" y="2152719"/>
              <a:ext cx="272434" cy="272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9D8C9E-4378-4410-B463-A8201B3A412F}"/>
                </a:ext>
              </a:extLst>
            </p:cNvPr>
            <p:cNvSpPr txBox="1"/>
            <p:nvPr/>
          </p:nvSpPr>
          <p:spPr>
            <a:xfrm>
              <a:off x="4184150" y="2117017"/>
              <a:ext cx="673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Mqtt</a:t>
              </a:r>
              <a:endPara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6B0E884-F691-4D3A-AC55-ACEDD567357C}"/>
                </a:ext>
              </a:extLst>
            </p:cNvPr>
            <p:cNvSpPr/>
            <p:nvPr/>
          </p:nvSpPr>
          <p:spPr>
            <a:xfrm>
              <a:off x="3383851" y="2481333"/>
              <a:ext cx="2023423" cy="7257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AutoNum type="arabicPeriod"/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MQTT 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서버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Mosca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Broker)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기본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클러스터링 기능 없음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mongodb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이용하여 구성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228600" indent="-228600">
                <a:buAutoNum type="arabicPeriod"/>
              </a:pPr>
              <a:r>
                <a:rPr lang="en-US" altLang="ko-KR" sz="9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HAProxy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트랙픽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분산 처리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5644879-D63C-4719-8B16-39F65D766177}"/>
              </a:ext>
            </a:extLst>
          </p:cNvPr>
          <p:cNvGrpSpPr/>
          <p:nvPr/>
        </p:nvGrpSpPr>
        <p:grpSpPr>
          <a:xfrm>
            <a:off x="1438561" y="1627426"/>
            <a:ext cx="2316722" cy="1147209"/>
            <a:chOff x="3224463" y="2133903"/>
            <a:chExt cx="2316722" cy="1147209"/>
          </a:xfrm>
        </p:grpSpPr>
        <p:pic>
          <p:nvPicPr>
            <p:cNvPr id="30" name="Picture 2" descr="server, servers, stacked icon">
              <a:extLst>
                <a:ext uri="{FF2B5EF4-FFF2-40B4-BE49-F238E27FC236}">
                  <a16:creationId xmlns:a16="http://schemas.microsoft.com/office/drawing/2014/main" id="{47D03593-2141-4937-80D7-018BE59D3D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5556" y="2133903"/>
              <a:ext cx="325479" cy="325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CB39579-3E4D-46BA-A45F-D29A909B8E6E}"/>
                </a:ext>
              </a:extLst>
            </p:cNvPr>
            <p:cNvSpPr txBox="1"/>
            <p:nvPr/>
          </p:nvSpPr>
          <p:spPr>
            <a:xfrm>
              <a:off x="4020564" y="2146844"/>
              <a:ext cx="1064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Open </a:t>
              </a:r>
              <a:r>
                <a:rPr lang="en-US" altLang="ko-KR" sz="1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api</a:t>
              </a:r>
              <a:endPara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CA543A0-2DCC-4615-A369-DDA7C6540362}"/>
                </a:ext>
              </a:extLst>
            </p:cNvPr>
            <p:cNvSpPr/>
            <p:nvPr/>
          </p:nvSpPr>
          <p:spPr>
            <a:xfrm>
              <a:off x="3224463" y="2488862"/>
              <a:ext cx="2316722" cy="7922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외부 업체와 연동</a:t>
              </a:r>
              <a:b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9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코맥스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내부의 기기제어 방식과 외부 업체의 제어 방식이 달라 내부와 외부의 명령을 연결해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변환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주는 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API</a:t>
              </a:r>
            </a:p>
            <a:p>
              <a:pPr marL="228600" indent="-228600">
                <a:buAutoNum type="arabicPeriod"/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Spring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Boot</a:t>
              </a:r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217E4FC-50FD-436F-8D1C-DEDE92B420F7}"/>
              </a:ext>
            </a:extLst>
          </p:cNvPr>
          <p:cNvGrpSpPr/>
          <p:nvPr/>
        </p:nvGrpSpPr>
        <p:grpSpPr>
          <a:xfrm>
            <a:off x="6982260" y="2902861"/>
            <a:ext cx="1928921" cy="1566596"/>
            <a:chOff x="6858000" y="2805979"/>
            <a:chExt cx="1928921" cy="156659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D3949A8-72C4-4C19-94F0-2E24481453FA}"/>
                </a:ext>
              </a:extLst>
            </p:cNvPr>
            <p:cNvGrpSpPr/>
            <p:nvPr/>
          </p:nvGrpSpPr>
          <p:grpSpPr>
            <a:xfrm>
              <a:off x="6858000" y="2805979"/>
              <a:ext cx="1928921" cy="1566596"/>
              <a:chOff x="3224463" y="2060021"/>
              <a:chExt cx="1928921" cy="156659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F1941E-7770-4ED5-9B7D-F68B8702F78F}"/>
                  </a:ext>
                </a:extLst>
              </p:cNvPr>
              <p:cNvSpPr txBox="1"/>
              <p:nvPr/>
            </p:nvSpPr>
            <p:spPr>
              <a:xfrm>
                <a:off x="3933259" y="2060021"/>
                <a:ext cx="763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Auth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E6E1070-DC42-481D-B81F-9C0B1241CCB0}"/>
                  </a:ext>
                </a:extLst>
              </p:cNvPr>
              <p:cNvSpPr/>
              <p:nvPr/>
            </p:nvSpPr>
            <p:spPr>
              <a:xfrm>
                <a:off x="3224463" y="2488863"/>
                <a:ext cx="1928921" cy="11377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indent="-228600">
                  <a:buAutoNum type="arabicPeriod"/>
                </a:pPr>
                <a:r>
                  <a:rPr lang="ko-KR" altLang="en-US" sz="9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인증처리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토큰발행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</a:t>
                </a:r>
                <a:r>
                  <a:rPr lang="ko-KR" altLang="en-US" sz="900" dirty="0" err="1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확인등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담당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</a:p>
              <a:p>
                <a:pPr marL="228600" indent="-228600">
                  <a:buAutoNum type="arabicPeriod"/>
                </a:pPr>
                <a:r>
                  <a:rPr lang="en-US" altLang="ko-KR" sz="900" dirty="0" err="1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Oauth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통신을 위한 로그인 폼</a:t>
                </a:r>
                <a:endPara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28600" indent="-228600">
                  <a:buAutoNum type="arabicPeriod"/>
                </a:pPr>
                <a:r>
                  <a:rPr lang="ko-KR" altLang="en-US" sz="9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사용자 등록</a:t>
                </a:r>
                <a:endPara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28600" indent="-228600">
                  <a:buAutoNum type="arabicPeriod"/>
                </a:pPr>
                <a:r>
                  <a:rPr lang="ko-KR" altLang="en-US" sz="9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리소스관리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900" dirty="0" err="1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월패드등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br>
                  <a:rPr lang="en-US" altLang="ko-KR" sz="9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en-US" altLang="ko-KR" sz="9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-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리소스 조회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초기화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br>
                  <a:rPr lang="en-US" altLang="ko-KR" sz="9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en-US" altLang="ko-KR" sz="9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-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사용자정보 조회 및 삭제</a:t>
                </a:r>
                <a:endPara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28600" indent="-228600">
                  <a:buFontTx/>
                  <a:buAutoNum type="arabicPeriod"/>
                </a:pPr>
                <a:r>
                  <a:rPr lang="en-US" altLang="ko-KR" sz="900" dirty="0" err="1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Mysql,mongo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en-US" altLang="ko-KR" sz="900" dirty="0" err="1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redis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DB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사용</a:t>
                </a:r>
                <a:endPara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28600" indent="-228600">
                  <a:buFontTx/>
                  <a:buAutoNum type="arabicPeriod"/>
                </a:pPr>
                <a:r>
                  <a:rPr lang="en-US" altLang="ko-KR" sz="9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node 4.4.5</a:t>
                </a:r>
                <a:endPara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pic>
          <p:nvPicPr>
            <p:cNvPr id="1030" name="Picture 6" descr="Authentication">
              <a:extLst>
                <a:ext uri="{FF2B5EF4-FFF2-40B4-BE49-F238E27FC236}">
                  <a16:creationId xmlns:a16="http://schemas.microsoft.com/office/drawing/2014/main" id="{1204304C-9836-4E7D-87F9-BDA2E907E2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9807" y="2887332"/>
              <a:ext cx="349076" cy="250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7B2519F-2AFB-4056-B754-F7515665FBFB}"/>
              </a:ext>
            </a:extLst>
          </p:cNvPr>
          <p:cNvGrpSpPr/>
          <p:nvPr/>
        </p:nvGrpSpPr>
        <p:grpSpPr>
          <a:xfrm>
            <a:off x="10185118" y="2094075"/>
            <a:ext cx="1679516" cy="4064376"/>
            <a:chOff x="10272646" y="2326899"/>
            <a:chExt cx="1679516" cy="406437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8EAA8F6-C567-4E26-B961-04E6B00E9370}"/>
                </a:ext>
              </a:extLst>
            </p:cNvPr>
            <p:cNvSpPr/>
            <p:nvPr/>
          </p:nvSpPr>
          <p:spPr>
            <a:xfrm>
              <a:off x="10272646" y="2893529"/>
              <a:ext cx="1679516" cy="3497746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85315AB2-9612-45F5-BE01-CB40FEC1A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04440" y="2326899"/>
              <a:ext cx="1289265" cy="836677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165859E-2570-47EC-A02F-83038E781426}"/>
                </a:ext>
              </a:extLst>
            </p:cNvPr>
            <p:cNvSpPr txBox="1"/>
            <p:nvPr/>
          </p:nvSpPr>
          <p:spPr>
            <a:xfrm>
              <a:off x="10618114" y="3171747"/>
              <a:ext cx="1334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월패드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허브</a:t>
              </a:r>
            </a:p>
          </p:txBody>
        </p:sp>
        <p:pic>
          <p:nvPicPr>
            <p:cNvPr id="1032" name="Picture 8" descr="전구일러스트 사진, 이미지, 일러스트, 캘리그라피 - 크라우드픽">
              <a:extLst>
                <a:ext uri="{FF2B5EF4-FFF2-40B4-BE49-F238E27FC236}">
                  <a16:creationId xmlns:a16="http://schemas.microsoft.com/office/drawing/2014/main" id="{C4FEDFD3-CC21-49B1-AA3D-1AB7661CBF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4446" y="3951933"/>
              <a:ext cx="561196" cy="561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커튼, 사랑, 결혼식 무료 아이콘 의 Wedding Outline">
              <a:extLst>
                <a:ext uri="{FF2B5EF4-FFF2-40B4-BE49-F238E27FC236}">
                  <a16:creationId xmlns:a16="http://schemas.microsoft.com/office/drawing/2014/main" id="{A6425B4E-7304-4DD4-A75E-A1DA6F2078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434" y="3843639"/>
              <a:ext cx="710879" cy="710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6B91BBA6-CF52-453A-BEE8-BCAAA1FEA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23296" y="4939638"/>
              <a:ext cx="692617" cy="698562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99C2566C-ECB1-4C0F-9F1F-AD218D85A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260963" y="4964818"/>
              <a:ext cx="600394" cy="799456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3055E06-96C0-4E3D-A171-6B0ADED5F734}"/>
              </a:ext>
            </a:extLst>
          </p:cNvPr>
          <p:cNvGrpSpPr/>
          <p:nvPr/>
        </p:nvGrpSpPr>
        <p:grpSpPr>
          <a:xfrm>
            <a:off x="4824570" y="304665"/>
            <a:ext cx="1804737" cy="1022518"/>
            <a:chOff x="116291" y="587487"/>
            <a:chExt cx="1804737" cy="1022518"/>
          </a:xfrm>
        </p:grpSpPr>
        <p:pic>
          <p:nvPicPr>
            <p:cNvPr id="1044" name="Picture 20" descr="MariaDB의 XA Transactions - RastaLion's IT Blog">
              <a:extLst>
                <a:ext uri="{FF2B5EF4-FFF2-40B4-BE49-F238E27FC236}">
                  <a16:creationId xmlns:a16="http://schemas.microsoft.com/office/drawing/2014/main" id="{F4D79913-DC27-46D3-8E45-6AB1CA5EA6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345" y="587487"/>
              <a:ext cx="619810" cy="619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247446C-08CC-442D-8DD0-8893DB6A59BE}"/>
                </a:ext>
              </a:extLst>
            </p:cNvPr>
            <p:cNvSpPr/>
            <p:nvPr/>
          </p:nvSpPr>
          <p:spPr>
            <a:xfrm>
              <a:off x="116291" y="1147121"/>
              <a:ext cx="1804737" cy="4628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회원정보</a:t>
              </a:r>
              <a:b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액세서리정보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기기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…</a:t>
              </a:r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8F88B3F-02BC-4D6F-939C-3C142A99DDAF}"/>
              </a:ext>
            </a:extLst>
          </p:cNvPr>
          <p:cNvGrpSpPr/>
          <p:nvPr/>
        </p:nvGrpSpPr>
        <p:grpSpPr>
          <a:xfrm>
            <a:off x="2381069" y="490502"/>
            <a:ext cx="2205555" cy="813860"/>
            <a:chOff x="128571" y="1877506"/>
            <a:chExt cx="2205555" cy="813860"/>
          </a:xfrm>
        </p:grpSpPr>
        <p:pic>
          <p:nvPicPr>
            <p:cNvPr id="1046" name="Picture 22" descr="Mongodb Icon of Flat style - Available in SVG, PNG, EPS, AI &amp; Icon ...">
              <a:extLst>
                <a:ext uri="{FF2B5EF4-FFF2-40B4-BE49-F238E27FC236}">
                  <a16:creationId xmlns:a16="http://schemas.microsoft.com/office/drawing/2014/main" id="{29C88C52-F6C4-4D29-AB9D-0655D91846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679" b="30151"/>
            <a:stretch/>
          </p:blipFill>
          <p:spPr bwMode="auto">
            <a:xfrm>
              <a:off x="538773" y="1877506"/>
              <a:ext cx="919505" cy="350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8120775-CF3C-4473-B0F2-5192A9D456AB}"/>
                </a:ext>
              </a:extLst>
            </p:cNvPr>
            <p:cNvSpPr/>
            <p:nvPr/>
          </p:nvSpPr>
          <p:spPr>
            <a:xfrm>
              <a:off x="128571" y="2228482"/>
              <a:ext cx="2205555" cy="4628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액세서리정보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기기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b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액세서리 상세정보 및 상태정보</a:t>
              </a:r>
              <a:endParaRPr lang="en-US" altLang="ko-KR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토큰관련 </a:t>
              </a:r>
              <a:r>
                <a:rPr lang="ko-KR" altLang="en-US" sz="9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정보등</a:t>
              </a:r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A1A934B-6846-46AB-98B6-BBF4ACEB4A03}"/>
              </a:ext>
            </a:extLst>
          </p:cNvPr>
          <p:cNvGrpSpPr/>
          <p:nvPr/>
        </p:nvGrpSpPr>
        <p:grpSpPr>
          <a:xfrm>
            <a:off x="6766160" y="285197"/>
            <a:ext cx="1804737" cy="1058365"/>
            <a:chOff x="2633136" y="510431"/>
            <a:chExt cx="1804737" cy="1058365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C794FB0A-4B6B-4A71-93E1-BCD5069FD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672826" y="510431"/>
              <a:ext cx="1563081" cy="535521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8BD28BE-3123-466B-A557-45691CE6F8A7}"/>
                </a:ext>
              </a:extLst>
            </p:cNvPr>
            <p:cNvSpPr/>
            <p:nvPr/>
          </p:nvSpPr>
          <p:spPr>
            <a:xfrm>
              <a:off x="2633136" y="1105912"/>
              <a:ext cx="1804737" cy="4628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토큰정보</a:t>
              </a:r>
              <a:b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9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날씨정보등</a:t>
              </a:r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504601C-24AF-4E06-B808-7437AEEA6C3A}"/>
              </a:ext>
            </a:extLst>
          </p:cNvPr>
          <p:cNvSpPr/>
          <p:nvPr/>
        </p:nvSpPr>
        <p:spPr>
          <a:xfrm>
            <a:off x="153796" y="1528318"/>
            <a:ext cx="818147" cy="55986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3361D7AD-93F9-44EB-B855-B5E4A1BC7D4E}"/>
              </a:ext>
            </a:extLst>
          </p:cNvPr>
          <p:cNvSpPr/>
          <p:nvPr/>
        </p:nvSpPr>
        <p:spPr>
          <a:xfrm>
            <a:off x="165513" y="2298440"/>
            <a:ext cx="818147" cy="55986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UPLUS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9A8F339-0705-4CA5-BFFE-976F37EEB3D3}"/>
              </a:ext>
            </a:extLst>
          </p:cNvPr>
          <p:cNvSpPr/>
          <p:nvPr/>
        </p:nvSpPr>
        <p:spPr>
          <a:xfrm>
            <a:off x="182054" y="3171661"/>
            <a:ext cx="818147" cy="55986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KT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B8DE16D-5D52-407C-A338-91F5CECF8405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971943" y="1808253"/>
            <a:ext cx="435387" cy="415104"/>
          </a:xfrm>
          <a:prstGeom prst="straightConnector1">
            <a:avLst/>
          </a:prstGeom>
          <a:ln w="28575" cmpd="tri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46604DC-492B-4494-BFE1-61011BF80C66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1000201" y="2934446"/>
            <a:ext cx="407129" cy="517150"/>
          </a:xfrm>
          <a:prstGeom prst="straightConnector1">
            <a:avLst/>
          </a:prstGeom>
          <a:ln w="28575" cmpd="tri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A7F2A37-5213-4D91-BCCE-42DAD98E061E}"/>
              </a:ext>
            </a:extLst>
          </p:cNvPr>
          <p:cNvCxnSpPr>
            <a:cxnSpLocks/>
            <a:stCxn id="59" idx="3"/>
            <a:endCxn id="32" idx="1"/>
          </p:cNvCxnSpPr>
          <p:nvPr/>
        </p:nvCxnSpPr>
        <p:spPr>
          <a:xfrm flipV="1">
            <a:off x="983660" y="2378510"/>
            <a:ext cx="454901" cy="199865"/>
          </a:xfrm>
          <a:prstGeom prst="straightConnector1">
            <a:avLst/>
          </a:prstGeom>
          <a:ln w="28575" cmpd="tri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422DBBF-146C-4C67-ADA9-8E5CFCE16D75}"/>
              </a:ext>
            </a:extLst>
          </p:cNvPr>
          <p:cNvGrpSpPr/>
          <p:nvPr/>
        </p:nvGrpSpPr>
        <p:grpSpPr>
          <a:xfrm>
            <a:off x="10149790" y="520768"/>
            <a:ext cx="1804737" cy="977942"/>
            <a:chOff x="3224463" y="1973805"/>
            <a:chExt cx="1804737" cy="977942"/>
          </a:xfrm>
        </p:grpSpPr>
        <p:pic>
          <p:nvPicPr>
            <p:cNvPr id="71" name="Picture 2" descr="server, servers, stacked icon">
              <a:extLst>
                <a:ext uri="{FF2B5EF4-FFF2-40B4-BE49-F238E27FC236}">
                  <a16:creationId xmlns:a16="http://schemas.microsoft.com/office/drawing/2014/main" id="{F698B85B-214A-4E75-8A20-49D8A15EE6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241" y="1973805"/>
              <a:ext cx="452784" cy="452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64D9AED-0DD4-42A6-BF76-3AF0A291A94A}"/>
                </a:ext>
              </a:extLst>
            </p:cNvPr>
            <p:cNvSpPr txBox="1"/>
            <p:nvPr/>
          </p:nvSpPr>
          <p:spPr>
            <a:xfrm>
              <a:off x="3704674" y="2031125"/>
              <a:ext cx="9507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단지서버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217E922-2D41-46F1-8EF1-DD6DAFC0C193}"/>
                </a:ext>
              </a:extLst>
            </p:cNvPr>
            <p:cNvSpPr/>
            <p:nvPr/>
          </p:nvSpPr>
          <p:spPr>
            <a:xfrm>
              <a:off x="3224463" y="2488863"/>
              <a:ext cx="1804737" cy="4628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아파트 단지내의 서비스 관리</a:t>
              </a:r>
              <a:b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주차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방문자 관리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전력 요금 </a:t>
              </a:r>
              <a:r>
                <a:rPr lang="ko-KR" altLang="en-US" sz="9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같은거</a:t>
              </a: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등등등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..</a:t>
              </a:r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A3C56E5-DFB7-4DD3-928D-877C9F3E0C0B}"/>
              </a:ext>
            </a:extLst>
          </p:cNvPr>
          <p:cNvSpPr/>
          <p:nvPr/>
        </p:nvSpPr>
        <p:spPr>
          <a:xfrm>
            <a:off x="10036705" y="129362"/>
            <a:ext cx="2030908" cy="6306556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C1743E0-EC92-4CEA-A21B-32C44CEC7DE2}"/>
              </a:ext>
            </a:extLst>
          </p:cNvPr>
          <p:cNvCxnSpPr>
            <a:cxnSpLocks/>
            <a:stCxn id="73" idx="1"/>
            <a:endCxn id="16" idx="3"/>
          </p:cNvCxnSpPr>
          <p:nvPr/>
        </p:nvCxnSpPr>
        <p:spPr>
          <a:xfrm flipH="1">
            <a:off x="8809769" y="1267268"/>
            <a:ext cx="1340021" cy="1119094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5170630-AF39-4269-96B2-810B9BA478B4}"/>
              </a:ext>
            </a:extLst>
          </p:cNvPr>
          <p:cNvCxnSpPr>
            <a:cxnSpLocks/>
            <a:stCxn id="33" idx="0"/>
            <a:endCxn id="73" idx="2"/>
          </p:cNvCxnSpPr>
          <p:nvPr/>
        </p:nvCxnSpPr>
        <p:spPr>
          <a:xfrm flipH="1" flipV="1">
            <a:off x="11052159" y="1498710"/>
            <a:ext cx="9386" cy="595365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4F94741-7B91-406A-8731-5BA0F93D40D7}"/>
              </a:ext>
            </a:extLst>
          </p:cNvPr>
          <p:cNvCxnSpPr>
            <a:cxnSpLocks/>
            <a:stCxn id="32" idx="3"/>
            <a:endCxn id="16" idx="1"/>
          </p:cNvCxnSpPr>
          <p:nvPr/>
        </p:nvCxnSpPr>
        <p:spPr>
          <a:xfrm>
            <a:off x="3755283" y="2378510"/>
            <a:ext cx="3249749" cy="7852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67EA8D4-C869-4C0F-821A-DD5DB452E0C0}"/>
              </a:ext>
            </a:extLst>
          </p:cNvPr>
          <p:cNvCxnSpPr>
            <a:cxnSpLocks/>
            <a:stCxn id="33" idx="1"/>
            <a:endCxn id="12" idx="3"/>
          </p:cNvCxnSpPr>
          <p:nvPr/>
        </p:nvCxnSpPr>
        <p:spPr>
          <a:xfrm flipH="1">
            <a:off x="8911181" y="2512414"/>
            <a:ext cx="1505731" cy="1388166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122B50C-A55C-418C-B6E6-0B459604A57E}"/>
              </a:ext>
            </a:extLst>
          </p:cNvPr>
          <p:cNvSpPr txBox="1"/>
          <p:nvPr/>
        </p:nvSpPr>
        <p:spPr>
          <a:xfrm rot="19071648">
            <a:off x="8852844" y="2855992"/>
            <a:ext cx="129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리소스 및 사용자 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AE5C800-6ABD-49B3-8F73-F2BEE09AAF29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9154483" y="2934444"/>
            <a:ext cx="1401828" cy="2880896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9051C41-F518-4D1C-9225-E83B196B0E76}"/>
              </a:ext>
            </a:extLst>
          </p:cNvPr>
          <p:cNvCxnSpPr>
            <a:cxnSpLocks/>
            <a:stCxn id="6" idx="1"/>
            <a:endCxn id="28" idx="3"/>
          </p:cNvCxnSpPr>
          <p:nvPr/>
        </p:nvCxnSpPr>
        <p:spPr>
          <a:xfrm flipH="1">
            <a:off x="3881005" y="5815340"/>
            <a:ext cx="3051962" cy="178989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DB5F785-CC0A-4B8E-B73A-19A15068E1EA}"/>
              </a:ext>
            </a:extLst>
          </p:cNvPr>
          <p:cNvCxnSpPr>
            <a:cxnSpLocks/>
            <a:stCxn id="32" idx="3"/>
            <a:endCxn id="73" idx="1"/>
          </p:cNvCxnSpPr>
          <p:nvPr/>
        </p:nvCxnSpPr>
        <p:spPr>
          <a:xfrm flipV="1">
            <a:off x="3755283" y="1267268"/>
            <a:ext cx="6394507" cy="1111242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35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337</Words>
  <Application>Microsoft Office PowerPoint</Application>
  <PresentationFormat>와이드스크린</PresentationFormat>
  <Paragraphs>56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김청호</dc:creator>
  <cp:lastModifiedBy>kim chsoft</cp:lastModifiedBy>
  <cp:revision>62</cp:revision>
  <dcterms:created xsi:type="dcterms:W3CDTF">2020-06-25T01:46:32Z</dcterms:created>
  <dcterms:modified xsi:type="dcterms:W3CDTF">2020-12-09T23:59:39Z</dcterms:modified>
</cp:coreProperties>
</file>