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11.png" ContentType="image/png"/>
  <Override PartName="/ppt/media/image9.png" ContentType="image/png"/>
  <Override PartName="/ppt/media/image12.png" ContentType="image/png"/>
  <Override PartName="/ppt/media/image10.png" ContentType="image/png"/>
  <Override PartName="/ppt/media/image8.png" ContentType="image/png"/>
  <Override PartName="/ppt/media/image7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D17FFD0-D028-4362-95DA-53B7D9B675E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raw.githubusercontent.com/oscal-compass/e2e-demo-catalog/refs/heads/develop/catalogs/NIST_800-53_rev5/catalog.json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aw.githubusercontent.com/oscal-compass/e2e-demo-profile/refs/heads/develop/profiles/NIST_800-53_rev5_selected/profile.json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raw.githubusercontent.com/oscal-compass/e2e-demo-cd/refs/heads/develop/component-definitions/Ubuntu_Linux_24.04_LTS/component-definition.json" TargetMode="External"/><Relationship Id="rId2" Type="http://schemas.openxmlformats.org/officeDocument/2006/relationships/hyperlink" Target="https://raw.githubusercontent.com/oscal-compass/e2e-demo-cd/refs/heads/develop/component-definitions/oscap/component-definition.json" TargetMode="External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48640" y="13752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Demo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Automated Compliance Posture 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(using the OSCAL standard)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CNCF OSCAL Compass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89800" y="838440"/>
            <a:ext cx="1721880" cy="1721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Download and start demo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194560" y="1265040"/>
            <a:ext cx="5943600" cy="4312800"/>
          </a:xfrm>
          <a:prstGeom prst="rect">
            <a:avLst/>
          </a:prstGeom>
          <a:ln>
            <a:noFill/>
          </a:ln>
        </p:spPr>
      </p:pic>
      <p:sp>
        <p:nvSpPr>
          <p:cNvPr id="71" name="CustomShape 2"/>
          <p:cNvSpPr/>
          <p:nvPr/>
        </p:nvSpPr>
        <p:spPr>
          <a:xfrm>
            <a:off x="2103120" y="1554480"/>
            <a:ext cx="6126480" cy="2743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"/>
          <p:cNvSpPr/>
          <p:nvPr/>
        </p:nvSpPr>
        <p:spPr>
          <a:xfrm>
            <a:off x="2103120" y="2377440"/>
            <a:ext cx="6126480" cy="2743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Ubuntu VM starting...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128320" y="1188720"/>
            <a:ext cx="5922720" cy="4297680"/>
          </a:xfrm>
          <a:prstGeom prst="rect">
            <a:avLst/>
          </a:prstGeom>
          <a:ln>
            <a:noFill/>
          </a:ln>
        </p:spPr>
      </p:pic>
      <p:sp>
        <p:nvSpPr>
          <p:cNvPr id="75" name="CustomShape 2"/>
          <p:cNvSpPr/>
          <p:nvPr/>
        </p:nvSpPr>
        <p:spPr>
          <a:xfrm>
            <a:off x="2011680" y="1912320"/>
            <a:ext cx="6126480" cy="2743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C2P push checks &amp; pull results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103120" y="1173600"/>
            <a:ext cx="5943600" cy="4312800"/>
          </a:xfrm>
          <a:prstGeom prst="rect">
            <a:avLst/>
          </a:prstGeom>
          <a:ln>
            <a:noFill/>
          </a:ln>
        </p:spPr>
      </p:pic>
      <p:sp>
        <p:nvSpPr>
          <p:cNvPr id="78" name="CustomShape 2"/>
          <p:cNvSpPr/>
          <p:nvPr/>
        </p:nvSpPr>
        <p:spPr>
          <a:xfrm>
            <a:off x="2011680" y="2834640"/>
            <a:ext cx="6126480" cy="2743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Determine Compliance Posture &amp; Display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2103120" y="1173600"/>
            <a:ext cx="5943600" cy="431280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2011680" y="5120640"/>
            <a:ext cx="6126480" cy="27432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Posture (by control)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46440" y="1141560"/>
            <a:ext cx="6975360" cy="436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Posture (by control and rule)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26000" y="1097280"/>
            <a:ext cx="6669360" cy="433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57600" y="394560"/>
            <a:ext cx="6115320" cy="490896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182880" y="408960"/>
            <a:ext cx="3383280" cy="508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500" spc="-1" strike="noStrike">
                <a:latin typeface="Arial"/>
              </a:rPr>
              <a:t>Overview: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1. OSCAL documents in Agile Authoring repos: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NIST 800-53 Catalog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NIST 800-53 Profile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Ubuntu Component Definition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Ubuntu SSP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2. compliance posture determination: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clone repo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spin up Ubuntu VM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use C2P to deploy policies an retrieve results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</a:t>
            </a:r>
            <a:r>
              <a:rPr b="0" lang="en-US" sz="1500" spc="-1" strike="noStrike">
                <a:latin typeface="Arial"/>
              </a:rPr>
              <a:t>- use component definition to calculate compliance posture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OSCAL Catalog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43812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- Agile Authoring GIT repo for artifact management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NIST 800-53 controls in OSCAL json format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Complete</a:t>
            </a:r>
            <a:r>
              <a:rPr b="0" lang="en-US" sz="3200" spc="-1" strike="noStrike">
                <a:latin typeface="Arial"/>
              </a:rPr>
              <a:t> set of controls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No</a:t>
            </a:r>
            <a:r>
              <a:rPr b="0" lang="en-US" sz="3200" spc="-1" strike="noStrike">
                <a:latin typeface="Arial"/>
              </a:rPr>
              <a:t> technology specific rules/checks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Repo link: </a:t>
            </a:r>
            <a:r>
              <a:rPr b="0" lang="en-US" sz="3200" spc="-1" strike="noStrike">
                <a:latin typeface="Arial"/>
                <a:hlinkClick r:id="rId1"/>
              </a:rPr>
              <a:t>NIST_800-53_rev5/catalog.json</a:t>
            </a: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OSCAL Catalog (snippet)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04400" y="1291320"/>
            <a:ext cx="8416800" cy="3924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OSCAL Profile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38120" y="128016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- Agile Authoring GIT repo for artifact management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NIST 800-53 controls in OSCAL format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Selected</a:t>
            </a:r>
            <a:r>
              <a:rPr b="0" lang="en-US" sz="3200" spc="-1" strike="noStrike">
                <a:latin typeface="Arial"/>
              </a:rPr>
              <a:t> set of controls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No</a:t>
            </a:r>
            <a:r>
              <a:rPr b="0" lang="en-US" sz="3200" spc="-1" strike="noStrike">
                <a:latin typeface="Arial"/>
              </a:rPr>
              <a:t> technology specific rules/checks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Repo link: </a:t>
            </a:r>
            <a:r>
              <a:rPr b="0" lang="en-US" sz="3200" spc="-1" strike="noStrike">
                <a:latin typeface="Arial"/>
                <a:hlinkClick r:id="rId1"/>
              </a:rPr>
              <a:t>NIST_800-53_rev5/profile.json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OSCAL Profile (snippet)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1827720" y="1172520"/>
            <a:ext cx="6401880" cy="4289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OSCAL Component Definition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457200" y="1371600"/>
            <a:ext cx="9071640" cy="36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3200" spc="-1" strike="noStrike">
                <a:latin typeface="Arial"/>
              </a:rPr>
              <a:t>- Agile Authoring GIT repo for artifact management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Technology specific rules/checks (for Ubuntu)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- </a:t>
            </a: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software</a:t>
            </a:r>
            <a:r>
              <a:rPr b="0" lang="en-US" sz="3200" spc="-1" strike="noStrike">
                <a:latin typeface="Arial"/>
              </a:rPr>
              <a:t> CD comprises rules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- </a:t>
            </a:r>
            <a:r>
              <a:rPr b="0" i="1" lang="en-US" sz="3200" spc="-1" strike="noStrike">
                <a:solidFill>
                  <a:srgbClr val="ff0000"/>
                </a:solidFill>
                <a:latin typeface="Arial"/>
              </a:rPr>
              <a:t>validation</a:t>
            </a:r>
            <a:r>
              <a:rPr b="0" lang="en-US" sz="3200" spc="-1" strike="noStrike">
                <a:latin typeface="Arial"/>
              </a:rPr>
              <a:t> CD comprises checks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Linkage from checks to rules to controls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- Repo links: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- software: </a:t>
            </a:r>
            <a:r>
              <a:rPr b="0" lang="en-US" sz="2000" spc="-1" strike="noStrike">
                <a:latin typeface="Arial"/>
                <a:hlinkClick r:id="rId1"/>
              </a:rPr>
              <a:t>Ubuntu_Linux_24.04_LTS/component-definition.json</a:t>
            </a:r>
            <a:endParaRPr b="0" lang="en-US" sz="20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    </a:t>
            </a:r>
            <a:r>
              <a:rPr b="0" lang="en-US" sz="3200" spc="-1" strike="noStrike">
                <a:latin typeface="Arial"/>
              </a:rPr>
              <a:t>- validation: </a:t>
            </a:r>
            <a:r>
              <a:rPr b="0" lang="en-US" sz="2000" spc="-1" strike="noStrike">
                <a:latin typeface="Arial"/>
                <a:hlinkClick r:id="rId2"/>
              </a:rPr>
              <a:t>oscap/component-definition.json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OSCAL Component Definition - software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674080" y="1098720"/>
            <a:ext cx="4641120" cy="4204800"/>
          </a:xfrm>
          <a:prstGeom prst="rect">
            <a:avLst/>
          </a:prstGeom>
          <a:ln>
            <a:noFill/>
          </a:ln>
        </p:spPr>
      </p:pic>
      <p:sp>
        <p:nvSpPr>
          <p:cNvPr id="59" name="CustomShape 2"/>
          <p:cNvSpPr/>
          <p:nvPr/>
        </p:nvSpPr>
        <p:spPr>
          <a:xfrm>
            <a:off x="2103120" y="1920240"/>
            <a:ext cx="6126480" cy="18288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3"/>
          <p:cNvSpPr/>
          <p:nvPr/>
        </p:nvSpPr>
        <p:spPr>
          <a:xfrm>
            <a:off x="2103120" y="2194560"/>
            <a:ext cx="6126480" cy="3657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5394960" y="1828800"/>
            <a:ext cx="731520" cy="274320"/>
          </a:xfrm>
          <a:prstGeom prst="wedgeRectCallout">
            <a:avLst>
              <a:gd name="adj1" fmla="val -40601"/>
              <a:gd name="adj2" fmla="val 15254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5"/>
          <p:cNvSpPr/>
          <p:nvPr/>
        </p:nvSpPr>
        <p:spPr>
          <a:xfrm>
            <a:off x="4066200" y="1411920"/>
            <a:ext cx="914400" cy="274320"/>
          </a:xfrm>
          <a:prstGeom prst="wedgeRectCallout">
            <a:avLst>
              <a:gd name="adj1" fmla="val -42486"/>
              <a:gd name="adj2" fmla="val 15248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Control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743200" y="1020960"/>
            <a:ext cx="3691800" cy="4465440"/>
          </a:xfrm>
          <a:prstGeom prst="rect">
            <a:avLst/>
          </a:prstGeom>
          <a:ln>
            <a:noFill/>
          </a:ln>
        </p:spPr>
      </p:pic>
      <p:sp>
        <p:nvSpPr>
          <p:cNvPr id="6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3200" spc="-1" strike="noStrike">
                <a:latin typeface="Arial"/>
              </a:rPr>
              <a:t>OSCAL Component Definition - validation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2103120" y="2194560"/>
            <a:ext cx="6126480" cy="3657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"/>
          <p:cNvSpPr/>
          <p:nvPr/>
        </p:nvSpPr>
        <p:spPr>
          <a:xfrm>
            <a:off x="5486400" y="2194560"/>
            <a:ext cx="822960" cy="274320"/>
          </a:xfrm>
          <a:prstGeom prst="wedgeRectCallout">
            <a:avLst>
              <a:gd name="adj1" fmla="val -41652"/>
              <a:gd name="adj2" fmla="val 15248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Check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CustomShape 4"/>
          <p:cNvSpPr/>
          <p:nvPr/>
        </p:nvSpPr>
        <p:spPr>
          <a:xfrm>
            <a:off x="4754880" y="1828800"/>
            <a:ext cx="731520" cy="274320"/>
          </a:xfrm>
          <a:prstGeom prst="wedgeRectCallout">
            <a:avLst>
              <a:gd name="adj1" fmla="val -40601"/>
              <a:gd name="adj2" fmla="val 152546"/>
            </a:avLst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Rule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2103120" y="2651760"/>
            <a:ext cx="6126480" cy="36576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2025-03-26T08:28:30Z</dcterms:created>
  <dc:creator/>
  <dc:description/>
  <dc:language>en-US</dc:language>
  <cp:lastModifiedBy/>
  <dcterms:modified xsi:type="dcterms:W3CDTF">2025-03-26T14:56:00Z</dcterms:modified>
  <cp:revision>18</cp:revision>
  <dc:subject/>
  <dc:title/>
</cp:coreProperties>
</file>