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7383-246F-DDD2-EE37-E879C3BE7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1E5BA-41D1-5874-3919-563778D2F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DB00-3332-5841-5522-D3033395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073B-1093-3C5F-0E60-919E554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73EE-1187-55C1-2496-208E5615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0BA-1331-7B87-F31B-FF908076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16CA6-60ED-0FAC-B4EF-7267C6F2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5BEB-8123-4A96-7F86-398746A2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DD6B-5BF2-2053-01AF-AD0714E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166B-A3A1-9BCF-2849-E6EA4F1A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48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204CA-D4DE-16B1-038F-506F71442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EF9E2-A517-48F6-5A5D-C4462125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13D1-1E60-A622-AE25-09353117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CE92-EF4D-81AF-E52F-91CE9464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C91F-DC72-808E-FB04-EC4F5675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1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0330-0F2F-2D41-856E-FDCD110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BCAC-88DB-53E2-87F0-D356D7E5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BE91-928E-6BC0-E3DF-886A4FD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5385-6F29-68BC-0767-B606FA60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4353-4779-EBD5-AE3C-41F0FB8B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4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AC53-B769-8F3C-3683-3F322E61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112FD-B879-3CF8-AC9C-C803621DC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125C-318D-D8DB-1BD8-82A80B3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77AC-CBF5-1717-FCCB-9A04D42A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B460-53C7-A390-C0F1-57ACC5D8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5A9E-5CBA-507F-4228-807ABE0E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01EB-FE35-EEF3-86AF-9BF02E8EB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1D5A0-D3F3-5AEC-8601-7F7C3CEE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B50A-7E02-ACBC-72EA-A08FED95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653C7-CF42-1A5E-5162-A2484ADA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1C753-CFB7-7A77-F5BB-52804331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43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7C84-6A26-2516-2C78-9755B4E9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1DF61-F5F4-0338-FC86-DFB2F6FF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20DE9-9ABF-B33F-1DFD-BAB6971D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ED3F6-17D0-E108-ACE7-0A7CE0F45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4C216-FA32-4C4B-EC91-5330AE24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50DB6-3097-5039-7B08-B779B5C8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A9772-43AC-4B5E-B3E1-BB69F81E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51F35-47B5-99D6-9E60-9E905F1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1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8C73-61B0-B81D-5A6A-B57E7534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96C87-730E-6477-4509-9F9E1FF4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91DFD-DC92-6DC9-2084-14D5F836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A8FA-8240-52C2-6058-954C69FD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3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A7ED7-D002-3809-F697-F58FDF0E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15A8D-74DE-9428-9454-189178FD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F6FD4-9D33-FC25-4539-7230C372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2267-D9AA-1D2D-CA6F-9F5513CA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3696-2414-AC8E-9D1C-B20305C7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8A22-7B4A-4E64-B4C1-0BED4C120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4A1F4-8A4C-FA7E-B868-AC2FB688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A7FED-F878-05F7-E12F-B2885DC1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0872B-7571-D85D-96C7-D3183AC8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77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90E0-94CA-B886-61EE-AB366765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384D2-BDF1-D553-988A-586AE5A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5B439-C74B-C35B-A1CC-E74305CC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6F77-B2EC-D772-AFCE-088D894D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C9A02-2296-7733-ABDB-E8ABB50F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27C2-1F04-8004-B360-719FACFF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3547-E538-8762-44D0-EAFCEA22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71C6A-8B11-B41D-8A08-BDB33A65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BE58-08E1-B0AE-7BC8-BC1D048BC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7F0AA-A60D-4E03-BA27-5B27DF5B4781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84E4-A651-46D5-C19D-BE070FE1A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5775-9844-CFAB-DA86-DF99414B4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ABCBB-6880-41FD-8A00-784BFE5EB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2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6E28-3918-119A-0FE8-1BA3BE17B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Краткий обзор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5B036-3A06-C8C5-3524-573B0DB6C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77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B79B-808B-EEE6-0250-22753874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0"/>
            <a:ext cx="10515600" cy="1325563"/>
          </a:xfrm>
        </p:spPr>
        <p:txBody>
          <a:bodyPr/>
          <a:lstStyle/>
          <a:p>
            <a:r>
              <a:rPr lang="ru-RU" dirty="0"/>
              <a:t>Результаты</a:t>
            </a:r>
            <a:r>
              <a:rPr lang="en-US" dirty="0"/>
              <a:t> / </a:t>
            </a:r>
            <a:r>
              <a:rPr lang="ru-RU" dirty="0"/>
              <a:t>Графики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45E8A-2D30-2D07-D7FB-85845B4BA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2112264"/>
            <a:ext cx="5245608" cy="3934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FF78C9-AA4E-AFBF-B6B1-B55F08BD7D7B}"/>
              </a:ext>
            </a:extLst>
          </p:cNvPr>
          <p:cNvSpPr txBox="1"/>
          <p:nvPr/>
        </p:nvSpPr>
        <p:spPr>
          <a:xfrm>
            <a:off x="719328" y="135290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для подбора весов (</a:t>
            </a:r>
            <a:r>
              <a:rPr lang="en-US" dirty="0"/>
              <a:t>rolling)</a:t>
            </a:r>
            <a:r>
              <a:rPr lang="ru-RU" dirty="0"/>
              <a:t> на последовательности интересующих кадров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17300-1595-350F-A156-4D854716B279}"/>
              </a:ext>
            </a:extLst>
          </p:cNvPr>
          <p:cNvSpPr txBox="1"/>
          <p:nvPr/>
        </p:nvSpPr>
        <p:spPr>
          <a:xfrm>
            <a:off x="6778752" y="1103248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Действие функционала, если бы обучение происходило на всей последовательности интересующих кадров</a:t>
            </a:r>
            <a:r>
              <a:rPr lang="en-US" dirty="0"/>
              <a:t> </a:t>
            </a:r>
            <a:r>
              <a:rPr lang="ru-RU" b="1" dirty="0"/>
              <a:t>без весов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4B0824-955C-10DB-6074-B32480918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07" y="2112264"/>
            <a:ext cx="5901309" cy="39342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91F961-B9D0-D02C-77EC-EC11EA4FF6E7}"/>
              </a:ext>
            </a:extLst>
          </p:cNvPr>
          <p:cNvSpPr txBox="1"/>
          <p:nvPr/>
        </p:nvSpPr>
        <p:spPr>
          <a:xfrm>
            <a:off x="1965960" y="6309360"/>
            <a:ext cx="760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(сравнить оранжевую кривую на первом графике и белую на втором)</a:t>
            </a:r>
          </a:p>
        </p:txBody>
      </p:sp>
    </p:spTree>
    <p:extLst>
      <p:ext uri="{BB962C8B-B14F-4D97-AF65-F5344CB8AC3E}">
        <p14:creationId xmlns:p14="http://schemas.microsoft.com/office/powerpoint/2010/main" val="202806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DB48F-2027-EA05-E87C-45FCAA25F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" y="1385869"/>
            <a:ext cx="5897881" cy="39319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AC8BC-702C-0FE3-362E-8DCF9B91B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1385869"/>
            <a:ext cx="5897880" cy="3931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D30624-0642-2575-DF63-01866DF8C52C}"/>
                  </a:ext>
                </a:extLst>
              </p:cNvPr>
              <p:cNvSpPr txBox="1"/>
              <p:nvPr/>
            </p:nvSpPr>
            <p:spPr>
              <a:xfrm>
                <a:off x="941832" y="941832"/>
                <a:ext cx="5404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Модель без весов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D30624-0642-2575-DF63-01866DF8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941832"/>
                <a:ext cx="5404104" cy="369332"/>
              </a:xfrm>
              <a:prstGeom prst="rect">
                <a:avLst/>
              </a:prstGeom>
              <a:blipFill>
                <a:blip r:embed="rId4"/>
                <a:stretch>
                  <a:fillRect l="-1016" t="-10000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9C5BEF-DCC4-ECD7-8C87-76A3D2FFD0C4}"/>
              </a:ext>
            </a:extLst>
          </p:cNvPr>
          <p:cNvSpPr txBox="1"/>
          <p:nvPr/>
        </p:nvSpPr>
        <p:spPr>
          <a:xfrm>
            <a:off x="6449568" y="185540"/>
            <a:ext cx="5404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с весами, подобранными через скользящую среднюю (см. ранее). Заметим, что она </a:t>
            </a:r>
            <a:r>
              <a:rPr lang="ru-RU" i="1" dirty="0"/>
              <a:t>визуально </a:t>
            </a:r>
            <a:r>
              <a:rPr lang="ru-RU" dirty="0"/>
              <a:t>лучше описывает данные в правой части (с меньшими абсолютными значениями осцилляций)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BAFDFF-305C-0503-B217-10B7F390577F}"/>
                  </a:ext>
                </a:extLst>
              </p:cNvPr>
              <p:cNvSpPr txBox="1"/>
              <p:nvPr/>
            </p:nvSpPr>
            <p:spPr>
              <a:xfrm>
                <a:off x="6449568" y="5469665"/>
                <a:ext cx="56387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ru-RU" dirty="0">
                    <a:latin typeface="menlo"/>
                  </a:rPr>
                  <a:t>R2 score</a:t>
                </a:r>
                <a:r>
                  <a:rPr lang="ru-RU" altLang="ru-RU" dirty="0">
                    <a:latin typeface="menlo"/>
                  </a:rPr>
                  <a:t> (не взвешенный): 0.9206858182311257</a:t>
                </a:r>
                <a:endParaRPr kumimoji="0" lang="ru-RU" altLang="ru-RU" sz="1800" b="0" i="0" u="none" strike="noStrike" cap="none" normalizeH="0" baseline="0" dirty="0">
                  <a:ln>
                    <a:noFill/>
                  </a:ln>
                  <a:effectLst/>
                  <a:latin typeface="menlo"/>
                </a:endParaRPr>
              </a:p>
              <a:p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effectLst/>
                    <a:latin typeface="menlo"/>
                  </a:rPr>
                  <a:t>R2 score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effectLst/>
                    <a:latin typeface="menlo"/>
                  </a:rPr>
                  <a:t>, взвешенный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effectLst/>
                    <a:latin typeface="menlo"/>
                  </a:rPr>
                  <a:t>: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effectLst/>
                    <a:latin typeface="menlo"/>
                  </a:rPr>
                  <a:t> 0.941524659591698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effectLst/>
                  <a:latin typeface="menlo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BAFDFF-305C-0503-B217-10B7F390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8" y="5469665"/>
                <a:ext cx="5638797" cy="923330"/>
              </a:xfrm>
              <a:prstGeom prst="rect">
                <a:avLst/>
              </a:prstGeom>
              <a:blipFill>
                <a:blip r:embed="rId5"/>
                <a:stretch>
                  <a:fillRect l="-865" t="-3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24881A-BF4C-E87B-3F74-C0AF53FFDA1B}"/>
                  </a:ext>
                </a:extLst>
              </p:cNvPr>
              <p:cNvSpPr txBox="1"/>
              <p:nvPr/>
            </p:nvSpPr>
            <p:spPr>
              <a:xfrm>
                <a:off x="388619" y="5472131"/>
                <a:ext cx="54315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R2 score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(</a:t>
                </a:r>
                <a:r>
                  <a:rPr lang="ru-RU" altLang="ru-RU" dirty="0">
                    <a:latin typeface="menlo"/>
                  </a:rPr>
                  <a:t>не взвешенный)</a:t>
                </a:r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: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 0.9254217654644619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enlo"/>
                </a:endParaRPr>
              </a:p>
              <a:p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R2 score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, </a:t>
                </a:r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(</a:t>
                </a:r>
                <a:r>
                  <a:rPr lang="ru-RU" altLang="ru-RU" dirty="0">
                    <a:latin typeface="menlo"/>
                  </a:rPr>
                  <a:t>взвешенный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altLang="ru-RU" dirty="0">
                    <a:latin typeface="menlo"/>
                  </a:rPr>
                  <a:t> из модели справа -</a:t>
                </a:r>
                <a:r>
                  <a:rPr lang="en-US" altLang="ru-RU" dirty="0">
                    <a:latin typeface="menlo"/>
                  </a:rPr>
                  <a:t>&gt;</a:t>
                </a:r>
                <a:r>
                  <a:rPr lang="ru-RU" altLang="ru-RU" dirty="0">
                    <a:latin typeface="menlo"/>
                  </a:rPr>
                  <a:t>)</a:t>
                </a:r>
                <a:r>
                  <a:rPr kumimoji="0" lang="en-US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:</a:t>
                </a:r>
                <a: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enlo"/>
                  </a:rPr>
                  <a:t> 0.9405692433172763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24881A-BF4C-E87B-3F74-C0AF53FFD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" y="5472131"/>
                <a:ext cx="5431536" cy="923330"/>
              </a:xfrm>
              <a:prstGeom prst="rect">
                <a:avLst/>
              </a:prstGeom>
              <a:blipFill>
                <a:blip r:embed="rId6"/>
                <a:stretch>
                  <a:fillRect l="-1010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9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0896-F0FC-6189-A785-6BF623E6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1" y="272997"/>
            <a:ext cx="10515600" cy="580205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Были исследованы еще 2 модели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613FFE-ABAD-7C09-3C0C-E15A92AAED17}"/>
                  </a:ext>
                </a:extLst>
              </p:cNvPr>
              <p:cNvSpPr txBox="1"/>
              <p:nvPr/>
            </p:nvSpPr>
            <p:spPr>
              <a:xfrm>
                <a:off x="-262890" y="1277527"/>
                <a:ext cx="6094476" cy="846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dirty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𝑣𝑡</m:t>
                                  </m:r>
                                </m:den>
                              </m:f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𝐹𝑜𝑉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613FFE-ABAD-7C09-3C0C-E15A92AAE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890" y="1277527"/>
                <a:ext cx="6094476" cy="846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FBBA4C18-0DD8-6363-1FDC-7DDC5112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0" y="2289389"/>
            <a:ext cx="5641283" cy="16530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6FB093B-9186-0B1B-D65C-CA1F3F01E22A}"/>
              </a:ext>
            </a:extLst>
          </p:cNvPr>
          <p:cNvSpPr txBox="1"/>
          <p:nvPr/>
        </p:nvSpPr>
        <p:spPr>
          <a:xfrm>
            <a:off x="837438" y="3683973"/>
            <a:ext cx="3893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этой модели полагается, что центр объекта расположен на плоскости, параллельной земле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79D1D0-2E4A-7F31-CE17-F637F9B1BBB1}"/>
              </a:ext>
            </a:extLst>
          </p:cNvPr>
          <p:cNvCxnSpPr>
            <a:cxnSpLocks/>
          </p:cNvCxnSpPr>
          <p:nvPr/>
        </p:nvCxnSpPr>
        <p:spPr>
          <a:xfrm>
            <a:off x="6027420" y="1074420"/>
            <a:ext cx="0" cy="5612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190961-0E91-F36F-ED62-77FE850ADB9B}"/>
              </a:ext>
            </a:extLst>
          </p:cNvPr>
          <p:cNvSpPr txBox="1"/>
          <p:nvPr/>
        </p:nvSpPr>
        <p:spPr>
          <a:xfrm>
            <a:off x="837438" y="4746826"/>
            <a:ext cx="3893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Ранее описанная модель лишь немногим превосходит эту модель (На кросс-валидации качество этой модели чуть хуже, чем у предыдущей). Для этой модели обоснование подбора весов то же самое, что и для ранее описанной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5C4E667-2C0B-341F-DAF1-9FC4BB3D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337" y="1950474"/>
            <a:ext cx="5706130" cy="19837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BDD0DF-411A-6A00-117E-E4BB9889402B}"/>
                  </a:ext>
                </a:extLst>
              </p:cNvPr>
              <p:cNvSpPr txBox="1"/>
              <p:nvPr/>
            </p:nvSpPr>
            <p:spPr>
              <a:xfrm>
                <a:off x="5809304" y="1089190"/>
                <a:ext cx="6094476" cy="846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dirty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/>
                                        <m:t>𝜆</m:t>
                                      </m:r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𝑣𝑡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𝑣𝑡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𝐹𝑜𝑉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BDD0DF-411A-6A00-117E-E4BB98894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04" y="1089190"/>
                <a:ext cx="6094476" cy="846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919557-9036-6B35-40F7-38A5B8B0A950}"/>
                  </a:ext>
                </a:extLst>
              </p:cNvPr>
              <p:cNvSpPr txBox="1"/>
              <p:nvPr/>
            </p:nvSpPr>
            <p:spPr>
              <a:xfrm>
                <a:off x="6478721" y="3892565"/>
                <a:ext cx="556221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этой модели появляется доп. параметр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, описывающий положение объекта перпендикулярно плоскости, параллельной земле, в которой лежит камера.</a:t>
                </a:r>
              </a:p>
              <a:p>
                <a:endParaRPr lang="ru-RU" dirty="0"/>
              </a:p>
              <a:p>
                <a:r>
                  <a:rPr lang="ru-RU" dirty="0"/>
                  <a:t>Применение этой модели показало, что соответствующий алгоритм подвержен переобучению (если не имеем каких-то априорных знаний 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, позволявших бы задавать ограничения</a:t>
                </a:r>
                <a:r>
                  <a:rPr lang="en-US" dirty="0"/>
                  <a:t>)</a:t>
                </a:r>
                <a:r>
                  <a:rPr lang="ru-RU" dirty="0"/>
                  <a:t> (см. далее)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919557-9036-6B35-40F7-38A5B8B0A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721" y="3892565"/>
                <a:ext cx="5562215" cy="2585323"/>
              </a:xfrm>
              <a:prstGeom prst="rect">
                <a:avLst/>
              </a:prstGeom>
              <a:blipFill>
                <a:blip r:embed="rId6"/>
                <a:stretch>
                  <a:fillRect l="-987" t="-1415" r="-877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9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814B9-AECA-0467-B064-87A63F6B9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5275"/>
                <a:ext cx="10515600" cy="58816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Сравнение исходной модели и трехпараметрической с доп. параметром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814B9-AECA-0467-B064-87A63F6B9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5275"/>
                <a:ext cx="10515600" cy="5881688"/>
              </a:xfrm>
              <a:blipFill>
                <a:blip r:embed="rId2"/>
                <a:stretch>
                  <a:fillRect l="-1217" t="-1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37C08FE-9F2B-4759-4768-9C9BC0C9D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2003146"/>
            <a:ext cx="5672138" cy="3781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30898-A7CE-B388-B3AD-43D478CD6608}"/>
              </a:ext>
            </a:extLst>
          </p:cNvPr>
          <p:cNvSpPr txBox="1"/>
          <p:nvPr/>
        </p:nvSpPr>
        <p:spPr>
          <a:xfrm>
            <a:off x="1114424" y="1447800"/>
            <a:ext cx="45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Переобучение у более сложной модели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E3499-1731-97F6-390B-55413C8FA64E}"/>
              </a:ext>
            </a:extLst>
          </p:cNvPr>
          <p:cNvSpPr txBox="1"/>
          <p:nvPr/>
        </p:nvSpPr>
        <p:spPr>
          <a:xfrm>
            <a:off x="7210425" y="1422957"/>
            <a:ext cx="45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Исходная модель на тех же данных: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E335CC-9903-CE60-4D42-9E0A98D92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50" y="1989417"/>
            <a:ext cx="5692731" cy="37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A54C1-C3EA-AF6E-A2B0-62273C79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1380093"/>
            <a:ext cx="5229224" cy="3486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86B7-AF1A-0239-07D4-631E5360551E}"/>
              </a:ext>
            </a:extLst>
          </p:cNvPr>
          <p:cNvSpPr txBox="1"/>
          <p:nvPr/>
        </p:nvSpPr>
        <p:spPr>
          <a:xfrm>
            <a:off x="609599" y="846693"/>
            <a:ext cx="45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Переобучение у более сложной модели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B80F6-AA16-BA21-ABA3-33B1BFA6BFF6}"/>
              </a:ext>
            </a:extLst>
          </p:cNvPr>
          <p:cNvSpPr txBox="1"/>
          <p:nvPr/>
        </p:nvSpPr>
        <p:spPr>
          <a:xfrm>
            <a:off x="7019928" y="855186"/>
            <a:ext cx="45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Исходная модель на тех же данных: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0CDFF-D182-392D-BCB9-A215CD11A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64" y="1380093"/>
            <a:ext cx="5373648" cy="35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7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4EF1-89E1-C157-FC76-71B91DD2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444" y="0"/>
            <a:ext cx="10515600" cy="577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Применение исходной («простой») модели с разбиением выборки (по кадрам) на тренировочную и </a:t>
            </a:r>
            <a:r>
              <a:rPr lang="ru-RU" sz="2400" dirty="0" err="1"/>
              <a:t>валидационную</a:t>
            </a:r>
            <a:r>
              <a:rPr lang="ru-RU" sz="2400" dirty="0"/>
              <a:t> (графики)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68957-2C1C-842E-7CB6-982634E3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92" y="3808189"/>
            <a:ext cx="4352545" cy="2901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C890C-2316-5FA9-24FA-3BE94262B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6" y="3744180"/>
            <a:ext cx="4352545" cy="2901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369629-3028-C4AB-1D65-DAA974672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6" y="770945"/>
            <a:ext cx="4352545" cy="2901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B4166A-7D14-5B22-A2D2-6E1601B12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92" y="770945"/>
            <a:ext cx="4352544" cy="29016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C9F13-0E72-774D-069E-E3000EA5FCD6}"/>
              </a:ext>
            </a:extLst>
          </p:cNvPr>
          <p:cNvSpPr txBox="1"/>
          <p:nvPr/>
        </p:nvSpPr>
        <p:spPr>
          <a:xfrm>
            <a:off x="9811513" y="1761339"/>
            <a:ext cx="22667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Белая линия – значения согласно модели (предсказанные)</a:t>
            </a:r>
          </a:p>
          <a:p>
            <a:endParaRPr lang="ru-RU" sz="1600" dirty="0"/>
          </a:p>
          <a:p>
            <a:r>
              <a:rPr lang="ru-RU" sz="1600" dirty="0"/>
              <a:t>Красная часть графика - данные на тестовых кадрах</a:t>
            </a:r>
          </a:p>
          <a:p>
            <a:endParaRPr lang="ru-RU" sz="1600" dirty="0"/>
          </a:p>
          <a:p>
            <a:r>
              <a:rPr lang="ru-RU" sz="1600" dirty="0"/>
              <a:t>Оранжевая часть графика – данные на тренировочных кадрах</a:t>
            </a:r>
          </a:p>
        </p:txBody>
      </p:sp>
    </p:spTree>
    <p:extLst>
      <p:ext uri="{BB962C8B-B14F-4D97-AF65-F5344CB8AC3E}">
        <p14:creationId xmlns:p14="http://schemas.microsoft.com/office/powerpoint/2010/main" val="34203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C7119-8D53-1FED-B8C5-5563F4967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6616"/>
                <a:ext cx="10515600" cy="58203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000" dirty="0"/>
                  <a:t>Замечания: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dirty="0"/>
                  <a:t>Вернемся к исходной формуле: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𝑣𝑡</m:t>
                                </m:r>
                              </m:den>
                            </m:f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𝐹𝑜𝑉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endParaRPr lang="ru-RU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dirty="0"/>
                  <a:t>Заметим, что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𝐹𝑜𝑉</m:t>
                        </m:r>
                      </m:den>
                    </m:f>
                  </m:oMath>
                </a14:m>
                <a:r>
                  <a:rPr lang="en-US" sz="2000" dirty="0"/>
                  <a:t> - </a:t>
                </a:r>
                <a:r>
                  <a:rPr lang="ru-RU" sz="2000" dirty="0"/>
                  <a:t>это величина, равная количеству пикселей, приходящихся на 1 градус сцены</a:t>
                </a:r>
                <a:r>
                  <a:rPr lang="en-US" sz="2000" dirty="0"/>
                  <a:t> (pixels per degree / </a:t>
                </a:r>
                <a:r>
                  <a:rPr lang="en-US" sz="2000" dirty="0" err="1"/>
                  <a:t>ppd</a:t>
                </a:r>
                <a:r>
                  <a:rPr lang="en-US" sz="2000" dirty="0"/>
                  <a:t>)</a:t>
                </a:r>
                <a:r>
                  <a:rPr lang="ru-RU" sz="2000" dirty="0"/>
                  <a:t>. Эта величина не зависит от направления!</a:t>
                </a:r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dirty="0"/>
                  <a:t>Это равномерная по всем направлениям во фронтальной плоскости величина (если изображение не подвержено искажениям). В случае описанной «простой» модели это значит, что объект при своем движении может как угодно вращаться вокруг прямой, по которой он движется. Это никак не изменит модель.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C7119-8D53-1FED-B8C5-5563F4967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6616"/>
                <a:ext cx="10515600" cy="5820347"/>
              </a:xfrm>
              <a:blipFill>
                <a:blip r:embed="rId2"/>
                <a:stretch>
                  <a:fillRect l="-638" t="-1153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73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2EA4-33EC-5526-B623-FE4C1F5E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ЗАДАЧА 1) Угол, под которым согнуто колено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AD1D-DE92-ABB9-DFFE-ADBBD0F6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76"/>
            <a:ext cx="10515600" cy="46965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Имеем: 2</a:t>
            </a:r>
            <a:r>
              <a:rPr lang="en-US" dirty="0"/>
              <a:t>D </a:t>
            </a:r>
            <a:r>
              <a:rPr lang="ru-RU" dirty="0"/>
              <a:t>изображение человека во фронтальной плоскости</a:t>
            </a:r>
          </a:p>
          <a:p>
            <a:pPr marL="0" indent="0">
              <a:buNone/>
            </a:pPr>
            <a:r>
              <a:rPr lang="ru-RU" dirty="0"/>
              <a:t>Определить угол между бедром и голенью </a:t>
            </a:r>
            <a:r>
              <a:rPr lang="en-US" dirty="0"/>
              <a:t>[</a:t>
            </a:r>
            <a:r>
              <a:rPr lang="ru-RU" dirty="0"/>
              <a:t>в сагиттальной плоскости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74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6D2A-2282-8C1A-03B4-DB333993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7653-541E-1D58-F840-3489222D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0.0) Описать закон, по которому происходит движение человека от камеры и обратно</a:t>
            </a:r>
          </a:p>
          <a:p>
            <a:pPr marL="0" indent="0">
              <a:buNone/>
            </a:pPr>
            <a:r>
              <a:rPr lang="ru-RU" dirty="0"/>
              <a:t>0.1) Исправить функционал, подгоняющий закон движения под имеющиеся данные </a:t>
            </a:r>
          </a:p>
          <a:p>
            <a:pPr marL="0" indent="0">
              <a:buNone/>
            </a:pPr>
            <a:r>
              <a:rPr lang="ru-RU" dirty="0"/>
              <a:t>1) На основе данных извлечь информацию о том, под каким углом согнуто колено (угол между бедром и голенью)</a:t>
            </a:r>
          </a:p>
          <a:p>
            <a:pPr marL="0" indent="0">
              <a:buNone/>
            </a:pPr>
            <a:r>
              <a:rPr lang="ru-RU" dirty="0"/>
              <a:t>2) Описать способ устранения искажений по принципу «прямые в пространстве должны быть прямыми на изображении»</a:t>
            </a:r>
          </a:p>
        </p:txBody>
      </p:sp>
    </p:spTree>
    <p:extLst>
      <p:ext uri="{BB962C8B-B14F-4D97-AF65-F5344CB8AC3E}">
        <p14:creationId xmlns:p14="http://schemas.microsoft.com/office/powerpoint/2010/main" val="3100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DF179E-FA45-C26D-B0CB-E60E8094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04" y="3606764"/>
            <a:ext cx="8386167" cy="3251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84F67-A253-E129-F731-318012D1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/>
          </a:bodyPr>
          <a:lstStyle/>
          <a:p>
            <a:r>
              <a:rPr lang="ru-RU" sz="3200" dirty="0"/>
              <a:t>ЗАДАЧА 0) Закон движения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B4F98-A452-7EDD-8568-143480379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8720"/>
                <a:ext cx="10515600" cy="49882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а) «Простая» модель</a:t>
                </a:r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Объект движется прямолинейно и равномерно. Пусть нижний конец объекта находится строго на прямой, вдоль которой он движется.</a:t>
                </a:r>
              </a:p>
              <a:p>
                <a:pPr marL="0" indent="0">
                  <a:buNone/>
                </a:pPr>
                <a:r>
                  <a:rPr lang="ru-RU" sz="1800" dirty="0"/>
                  <a:t>Введем обозначения: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𝒉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/>
                  <a:t>- </a:t>
                </a:r>
                <a:r>
                  <a:rPr lang="ru-RU" sz="1800" dirty="0"/>
                  <a:t>высота объекта</a:t>
                </a:r>
                <a:r>
                  <a:rPr lang="en-US" sz="1800" dirty="0"/>
                  <a:t> </a:t>
                </a:r>
                <a:r>
                  <a:rPr lang="ru-RU" sz="1800" dirty="0"/>
                  <a:t>в реальном мире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</a:rPr>
                      <m:t>𝒅</m:t>
                    </m:r>
                  </m:oMath>
                </a14:m>
                <a:r>
                  <a:rPr lang="ru-RU" sz="1800" dirty="0"/>
                  <a:t> – расстояние от камеры до объекта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ru-RU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dirty="0"/>
                  <a:t>– </a:t>
                </a:r>
                <a:r>
                  <a:rPr lang="ru-RU" sz="1800" dirty="0"/>
                  <a:t>угол между прямой, пересекающей вершину объекта и прямой, вдоль которой движется объект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b="1" smtClean="0"/>
                      <m:t>𝑣</m:t>
                    </m:r>
                    <m:r>
                      <a:rPr lang="ru-RU" sz="1800" b="1" i="1"/>
                      <m:t> </m:t>
                    </m:r>
                  </m:oMath>
                </a14:m>
                <a:r>
                  <a:rPr lang="en-US" sz="1800" dirty="0"/>
                  <a:t>– </a:t>
                </a:r>
                <a:r>
                  <a:rPr lang="ru-RU" sz="1800" dirty="0"/>
                  <a:t>скорость прямолинейного равномерного движения объекта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𝒉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/>
                  <a:t>= const,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b="1" smtClean="0"/>
                      <m:t>𝑣</m:t>
                    </m:r>
                  </m:oMath>
                </a14:m>
                <a:r>
                  <a:rPr lang="en-US" sz="1800" dirty="0"/>
                  <a:t> = const; 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изменяются с течением времени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ru-RU" sz="1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B4F98-A452-7EDD-8568-143480379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8720"/>
                <a:ext cx="10515600" cy="4988243"/>
              </a:xfrm>
              <a:blipFill>
                <a:blip r:embed="rId3"/>
                <a:stretch>
                  <a:fillRect l="-522" t="-1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85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DA4AB-9498-11BB-E611-2B0FEDCA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01" y="3735133"/>
            <a:ext cx="8055054" cy="31228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76967-32BE-B1EF-BEF7-377B8FE43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1520"/>
                <a:ext cx="10515600" cy="54454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а) «Простая» модель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Пусть объект стартует с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ru-RU" sz="1800" dirty="0"/>
                  <a:t>от камеры.</a:t>
                </a:r>
              </a:p>
              <a:p>
                <a:pPr marL="0" indent="0">
                  <a:buNone/>
                </a:pPr>
                <a:r>
                  <a:rPr lang="ru-RU" sz="1800" dirty="0"/>
                  <a:t>Через время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объект удалится от камеры на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ru-RU" sz="1800" b="1" smtClean="0"/>
                      <m:t>𝑣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/>
                  <a:t>Угол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ru-RU" sz="1800" dirty="0"/>
                  <a:t> равен: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ru-RU" sz="18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ru-RU" sz="1800" i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𝑣𝑡</m:t>
                            </m:r>
                          </m:den>
                        </m:f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/>
                  <a:t>Соответствующая высота объекта на изображении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𝐹𝑜𝑉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ru-RU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,</m:t>
                    </m:r>
                  </m:oMath>
                </a14:m>
                <a:endParaRPr lang="ru-RU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cs typeface="Arial" panose="020B0604020202020204" pitchFamily="34" charset="0"/>
                  </a:rPr>
                  <a:t>г</a:t>
                </a:r>
                <a:r>
                  <a:rPr lang="ru-RU" sz="1800" b="0" dirty="0">
                    <a:solidFill>
                      <a:schemeClr val="tx1"/>
                    </a:solidFill>
                    <a:effectLst/>
                    <a:cs typeface="Arial" panose="020B0604020202020204" pitchFamily="34" charset="0"/>
                  </a:rPr>
                  <a:t>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𝐹𝑜𝑉</m:t>
                    </m:r>
                  </m:oMath>
                </a14:m>
                <a:r>
                  <a:rPr lang="en-US" sz="1800" dirty="0"/>
                  <a:t> (Field of View) – </a:t>
                </a:r>
                <a:r>
                  <a:rPr lang="ru-RU" sz="1800" dirty="0"/>
                  <a:t>сколько всего градусов составляет поле зрения камеры по вертикали (пример: 50-60 градусов), 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ru-RU" sz="1800" dirty="0"/>
                  <a:t> – размер изображения по вертикали в пикс. (пример: 1080 пикс., 640 пикс. и т.п.)</a:t>
                </a:r>
              </a:p>
              <a:p>
                <a:pPr marL="0" indent="0">
                  <a:buNone/>
                </a:pPr>
                <a:r>
                  <a:rPr lang="ru-RU" sz="1800" dirty="0"/>
                  <a:t>(«Градусы» сцены линейно переводятся в пиксели на изображении)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76967-32BE-B1EF-BEF7-377B8FE43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1520"/>
                <a:ext cx="10515600" cy="5445443"/>
              </a:xfrm>
              <a:blipFill>
                <a:blip r:embed="rId3"/>
                <a:stretch>
                  <a:fillRect l="-522" t="-10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5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3265C-929F-F2E2-34B3-78796E125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8616"/>
                <a:ext cx="10515600" cy="55170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Итог: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𝑣𝑡</m:t>
                                </m:r>
                              </m:den>
                            </m:f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𝐹𝑜𝑉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/>
                  <a:t>Эти данные как раз и предоставлены: нам известны размеры, например, бедер и голеней (длины в пикселях). </a:t>
                </a:r>
              </a:p>
              <a:p>
                <a:pPr marL="0" indent="0">
                  <a:buNone/>
                </a:pPr>
                <a:r>
                  <a:rPr lang="ru-RU" sz="18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800" dirty="0"/>
                  <a:t> а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b="0" dirty="0"/>
              </a:p>
              <a:p>
                <a:pPr marL="0" indent="0">
                  <a:buNone/>
                </a:pPr>
                <a:r>
                  <a:rPr lang="ru-RU" sz="1800" dirty="0"/>
                  <a:t>Тогда в модели есть </a:t>
                </a:r>
                <a:r>
                  <a:rPr lang="ru-RU" sz="1800" b="1" dirty="0"/>
                  <a:t>два параметра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ru-RU" sz="1800" b="1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ru-RU" sz="1800" b="1" dirty="0"/>
                  <a:t>) </a:t>
                </a:r>
                <a:r>
                  <a:rPr lang="ru-RU" sz="1800" dirty="0"/>
                  <a:t>и </a:t>
                </a:r>
                <a:r>
                  <a:rPr lang="ru-RU" sz="1800" b="1" dirty="0"/>
                  <a:t>одна независимая переменная (время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ru-RU" sz="1800" b="1" dirty="0"/>
                  <a:t>)</a:t>
                </a:r>
                <a:r>
                  <a:rPr lang="ru-RU" sz="1800" dirty="0"/>
                  <a:t>.</a:t>
                </a:r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Считаем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𝐹𝑜𝑉</m:t>
                    </m:r>
                    <m:r>
                      <a:rPr lang="ru-RU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заданными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– это высота изображения, и она всегда известна,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𝐹𝑜𝑉</m:t>
                    </m:r>
                  </m:oMath>
                </a14:m>
                <a:r>
                  <a:rPr lang="ru-RU" sz="1800" dirty="0"/>
                  <a:t> напрямую связан с фокусным расстоянием (в пикс.). Считаем его заданным)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Теперь подгоним модель под данные.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ru-RU" sz="1800" dirty="0"/>
                  <a:t> - высота объекта согласно данным (</a:t>
                </a:r>
                <a:r>
                  <a:rPr lang="ru-RU" sz="1800" dirty="0" err="1"/>
                  <a:t>задетектированный</a:t>
                </a:r>
                <a:r>
                  <a:rPr lang="ru-RU" sz="1800" dirty="0"/>
                  <a:t> размер)</a:t>
                </a:r>
                <a:r>
                  <a:rPr lang="en-US" sz="1800" dirty="0"/>
                  <a:t>, </a:t>
                </a:r>
                <a:r>
                  <a:rPr lang="ru-RU" sz="1800" dirty="0"/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</m:oMath>
                </a14:m>
                <a:r>
                  <a:rPr lang="en-US" sz="1800" dirty="0"/>
                  <a:t> -</a:t>
                </a:r>
                <a:r>
                  <a:rPr lang="ru-RU" sz="1800" dirty="0"/>
                  <a:t> модель (построенный нами функционал)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Минимизируем сумму по множеству параметров: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𝑖𝑚𝑎𝑔𝑒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)))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800" b="0" dirty="0"/>
                  <a:t> </a:t>
                </a:r>
                <a:r>
                  <a:rPr lang="ru-RU" sz="1800" dirty="0"/>
                  <a:t>принимает натуральные значения и пробегает от:</a:t>
                </a:r>
                <a:r>
                  <a:rPr lang="ru-RU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/>
                  <a:t>(начального кадра) к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(к конечному кадру)</a:t>
                </a:r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dirty="0"/>
                  <a:t> </a:t>
                </a:r>
                <a:r>
                  <a:rPr lang="en-US" sz="1800" dirty="0"/>
                  <a:t>- </a:t>
                </a:r>
                <a:r>
                  <a:rPr lang="ru-RU" sz="1800" dirty="0"/>
                  <a:t>веса.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3265C-929F-F2E2-34B3-78796E125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8616"/>
                <a:ext cx="10515600" cy="5517007"/>
              </a:xfrm>
              <a:blipFill>
                <a:blip r:embed="rId2"/>
                <a:stretch>
                  <a:fillRect l="-522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84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D739E-1E08-C9B3-A4D2-099D18E1E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"/>
                <a:ext cx="10515600" cy="59392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Почему хотим ввести веса?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На графике, изображающем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ru-RU" sz="1800" dirty="0"/>
                  <a:t> в зависимости от времени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800" dirty="0"/>
                  <a:t>, осцилляции видимого размера </a:t>
                </a:r>
                <a:r>
                  <a:rPr lang="ru-RU" sz="1800" u="sng" dirty="0"/>
                  <a:t>примерно</a:t>
                </a:r>
                <a:r>
                  <a:rPr lang="ru-RU" sz="1800" dirty="0"/>
                  <a:t> прямо пропорциональны видимой высоте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</m:oMath>
                </a14:m>
                <a:r>
                  <a:rPr lang="ru-RU" sz="1800" dirty="0"/>
                  <a:t> объекта согласно модели (объяснение далее).</a:t>
                </a:r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D739E-1E08-C9B3-A4D2-099D18E1E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"/>
                <a:ext cx="10515600" cy="5939219"/>
              </a:xfrm>
              <a:blipFill>
                <a:blip r:embed="rId2"/>
                <a:stretch>
                  <a:fillRect l="-522" t="-5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C8ACD33-0E85-FDAE-4EA7-2994AF434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12" y="1648206"/>
            <a:ext cx="6324600" cy="474345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9121114-7A21-9110-E486-A72CDE212832}"/>
              </a:ext>
            </a:extLst>
          </p:cNvPr>
          <p:cNvSpPr/>
          <p:nvPr/>
        </p:nvSpPr>
        <p:spPr>
          <a:xfrm>
            <a:off x="3346704" y="3703320"/>
            <a:ext cx="40233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50A147-C8D4-AB82-5C1C-459642834C02}"/>
              </a:ext>
            </a:extLst>
          </p:cNvPr>
          <p:cNvSpPr txBox="1"/>
          <p:nvPr/>
        </p:nvSpPr>
        <p:spPr>
          <a:xfrm>
            <a:off x="172212" y="2053650"/>
            <a:ext cx="30906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Осцилляции явно больше, когда объект (бедро</a:t>
            </a:r>
            <a:r>
              <a:rPr lang="en-US" sz="1600" dirty="0"/>
              <a:t>/</a:t>
            </a:r>
            <a:r>
              <a:rPr lang="ru-RU" sz="1600" dirty="0"/>
              <a:t>голень и т.д.) ближе к камере.</a:t>
            </a:r>
          </a:p>
          <a:p>
            <a:r>
              <a:rPr lang="ru-RU" sz="1600" dirty="0"/>
              <a:t>Если хотим подобрать функционал, описывающий данные лучше, то стоит ввести веса, которые приводили бы к тому, что «одинаковые» (см. далее) отклонения данных от модели вносили бы одинаковый вклад в ошибку вне зависимости от того, как далеко объект находится от камеры (соответственно, вне зависимости от абсолютной величины осцилляций)</a:t>
            </a:r>
          </a:p>
        </p:txBody>
      </p:sp>
    </p:spTree>
    <p:extLst>
      <p:ext uri="{BB962C8B-B14F-4D97-AF65-F5344CB8AC3E}">
        <p14:creationId xmlns:p14="http://schemas.microsoft.com/office/powerpoint/2010/main" val="18821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8C89BB-95DA-F5D6-D84A-D5D59A7491D2}"/>
              </a:ext>
            </a:extLst>
          </p:cNvPr>
          <p:cNvGrpSpPr/>
          <p:nvPr/>
        </p:nvGrpSpPr>
        <p:grpSpPr>
          <a:xfrm>
            <a:off x="1542957" y="3857053"/>
            <a:ext cx="9106086" cy="2671763"/>
            <a:chOff x="2050714" y="3713621"/>
            <a:chExt cx="8090572" cy="23738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0F7AA0-2F63-8A7C-03C2-D76E56102E4B}"/>
                </a:ext>
              </a:extLst>
            </p:cNvPr>
            <p:cNvGrpSpPr/>
            <p:nvPr/>
          </p:nvGrpSpPr>
          <p:grpSpPr>
            <a:xfrm>
              <a:off x="2050714" y="3713621"/>
              <a:ext cx="8090572" cy="2373807"/>
              <a:chOff x="1985925" y="3803156"/>
              <a:chExt cx="8090572" cy="237380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E8A0BCA-6CB8-AE4D-F08E-4E3EB69465AB}"/>
                  </a:ext>
                </a:extLst>
              </p:cNvPr>
              <p:cNvGrpSpPr/>
              <p:nvPr/>
            </p:nvGrpSpPr>
            <p:grpSpPr>
              <a:xfrm>
                <a:off x="1985925" y="3803156"/>
                <a:ext cx="8090572" cy="2373807"/>
                <a:chOff x="1952588" y="3812300"/>
                <a:chExt cx="8090572" cy="2373807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B3F26652-A8AF-A867-4312-1654AE3AE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52588" y="3812300"/>
                  <a:ext cx="8090572" cy="2373807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 Box 2">
                      <a:extLst>
                        <a:ext uri="{FF2B5EF4-FFF2-40B4-BE49-F238E27FC236}">
                          <a16:creationId xmlns:a16="http://schemas.microsoft.com/office/drawing/2014/main" id="{86EAF5EE-A7F6-3FF2-8A19-FB51BB988BA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79933" y="4146492"/>
                      <a:ext cx="512445" cy="3657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ru-RU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miri" panose="00000500000000000000" pitchFamily="2" charset="-78"/>
                              </a:rPr>
                              <m:t> </m:t>
                            </m:r>
                            <m:r>
                              <a:rPr lang="ru-RU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ru-RU" sz="10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Text Box 2">
                      <a:extLst>
                        <a:ext uri="{FF2B5EF4-FFF2-40B4-BE49-F238E27FC236}">
                          <a16:creationId xmlns:a16="http://schemas.microsoft.com/office/drawing/2014/main" id="{86EAF5EE-A7F6-3FF2-8A19-FB51BB988B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79933" y="4146492"/>
                      <a:ext cx="512445" cy="3657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 Box 2">
                      <a:extLst>
                        <a:ext uri="{FF2B5EF4-FFF2-40B4-BE49-F238E27FC236}">
                          <a16:creationId xmlns:a16="http://schemas.microsoft.com/office/drawing/2014/main" id="{23E6A5FF-8913-AF17-2AAE-9B513A83DB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16877" y="5127370"/>
                      <a:ext cx="512445" cy="3657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ru-RU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miri" panose="00000500000000000000" pitchFamily="2" charset="-78"/>
                              </a:rPr>
                              <m:t> </m:t>
                            </m:r>
                            <m:r>
                              <a:rPr lang="ru-RU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ru-RU" sz="10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7" name="Text Box 2">
                      <a:extLst>
                        <a:ext uri="{FF2B5EF4-FFF2-40B4-BE49-F238E27FC236}">
                          <a16:creationId xmlns:a16="http://schemas.microsoft.com/office/drawing/2014/main" id="{23E6A5FF-8913-AF17-2AAE-9B513A83DB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116877" y="5127370"/>
                      <a:ext cx="512445" cy="3657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B8BA68C-3C20-5616-B396-88C47402A66D}"/>
                  </a:ext>
                </a:extLst>
              </p:cNvPr>
              <p:cNvGrpSpPr/>
              <p:nvPr/>
            </p:nvGrpSpPr>
            <p:grpSpPr>
              <a:xfrm>
                <a:off x="4114800" y="3819411"/>
                <a:ext cx="3191256" cy="1838439"/>
                <a:chOff x="4114800" y="3819411"/>
                <a:chExt cx="3191256" cy="1838439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D4A811F-651F-F8C0-64EE-F032C4C90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6" y="4325112"/>
                  <a:ext cx="0" cy="79311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D4E5DBE2-9712-2027-0515-348606F45CD9}"/>
                    </a:ext>
                  </a:extLst>
                </p:cNvPr>
                <p:cNvSpPr/>
                <p:nvPr/>
              </p:nvSpPr>
              <p:spPr>
                <a:xfrm>
                  <a:off x="4114800" y="5194300"/>
                  <a:ext cx="209550" cy="463550"/>
                </a:xfrm>
                <a:prstGeom prst="arc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C2F864A8-CBC6-2973-4A23-6E1A57ADC0BC}"/>
                    </a:ext>
                  </a:extLst>
                </p:cNvPr>
                <p:cNvSpPr/>
                <p:nvPr/>
              </p:nvSpPr>
              <p:spPr>
                <a:xfrm>
                  <a:off x="6966331" y="3819411"/>
                  <a:ext cx="209550" cy="654163"/>
                </a:xfrm>
                <a:prstGeom prst="arc">
                  <a:avLst>
                    <a:gd name="adj1" fmla="val 6147237"/>
                    <a:gd name="adj2" fmla="val 1102409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4C833D-4DD7-8637-E491-2B90B9A145B9}"/>
                </a:ext>
              </a:extLst>
            </p:cNvPr>
            <p:cNvCxnSpPr/>
            <p:nvPr/>
          </p:nvCxnSpPr>
          <p:spPr>
            <a:xfrm>
              <a:off x="7405688" y="5028501"/>
              <a:ext cx="0" cy="300547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Box 2">
                  <a:extLst>
                    <a:ext uri="{FF2B5EF4-FFF2-40B4-BE49-F238E27FC236}">
                      <a16:creationId xmlns:a16="http://schemas.microsoft.com/office/drawing/2014/main" id="{30A766B7-73B7-C607-FF58-955B852B58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78144" y="5028500"/>
                  <a:ext cx="512445" cy="3005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miri" panose="00000500000000000000" pitchFamily="2" charset="-78"/>
                          </a:rPr>
                          <m:t> 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2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𝒍</m:t>
                        </m:r>
                      </m:oMath>
                    </m:oMathPara>
                  </a14:m>
                  <a:endParaRPr lang="ru-RU" sz="11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 Box 2">
                  <a:extLst>
                    <a:ext uri="{FF2B5EF4-FFF2-40B4-BE49-F238E27FC236}">
                      <a16:creationId xmlns:a16="http://schemas.microsoft.com/office/drawing/2014/main" id="{30A766B7-73B7-C607-FF58-955B852B5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78144" y="5028500"/>
                  <a:ext cx="512445" cy="3005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67F1DFE-0488-DB6D-9C3E-0FA53120D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7744"/>
                <a:ext cx="10515600" cy="59392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Амплитуда осцилляций видимого размера (красный </a:t>
                </a:r>
                <a:r>
                  <a:rPr lang="ru-RU" sz="1800" dirty="0" err="1"/>
                  <a:t>отрезко</a:t>
                </a:r>
                <a:r>
                  <a:rPr lang="ru-RU" sz="1800" dirty="0"/>
                  <a:t> на рисунке) прямо пропорциональна видимой высоте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</m:oMath>
                </a14:m>
                <a:r>
                  <a:rPr lang="ru-RU" sz="1800" dirty="0"/>
                  <a:t> объекта в предположении, что расстояние от камеры до верхней точки объекта равно расстоянию от камеры до нижней точки объекта (и, конечно, что угол, соотв. амплитуде, одинаков в течение всего процесса движения).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Иными словами, считаем, что новый видимый размер равен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func>
                      <m:func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𝒄𝒐𝒔</m:t>
                        </m:r>
                      </m:fName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см. рисунок), а не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∙(</m:t>
                    </m:r>
                    <m:func>
                      <m:func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𝒄𝒐𝒔</m:t>
                        </m:r>
                      </m:fName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</m:func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func>
                      <m:func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𝐭𝐚𝐧</m:t>
                        </m:r>
                      </m:fName>
                      <m:e>
                        <m:r>
                          <a:rPr lang="ru-RU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𝜶</m:t>
                        </m:r>
                      </m:e>
                    </m:func>
                    <m:func>
                      <m:func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𝐬𝐢𝐧</m:t>
                        </m:r>
                      </m:fName>
                      <m:e>
                        <m: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</m:func>
                    <m:r>
                      <a:rPr lang="en-US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(последнее есть длина красного отрезка на рисунке ниже).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Так, величина отклонения нового видимого размера от старого во времени будет описываться длиной отрезка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(см. рисунок) в зависимости от времени.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Применяем описанную ранее модель к </a:t>
                </a: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отрезку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как если бы он и был движущимся объектом из модели. </a:t>
                </a: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Д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лина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ru-RU" sz="1800" dirty="0"/>
                  <a:t> на изображении в зависимости от времени будет равна: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𝑣𝑡</m:t>
                                  </m:r>
                                </m:den>
                              </m:f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𝐹𝑜𝑉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67F1DFE-0488-DB6D-9C3E-0FA53120D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7744"/>
                <a:ext cx="10515600" cy="5939219"/>
              </a:xfrm>
              <a:blipFill>
                <a:blip r:embed="rId6"/>
                <a:stretch>
                  <a:fillRect l="-522" t="-513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49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B771A-A5BA-3F79-0732-41596F049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"/>
                <a:ext cx="10902696" cy="5994083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600" dirty="0">
                    <a:ea typeface="Cambria Math" panose="02040503050406030204" pitchFamily="18" charset="0"/>
                  </a:rPr>
                  <a:t>…равна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r>
                      <a:rPr lang="en-US" sz="1600" b="0" i="1" smtClean="0"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effectLst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600" b="0" i="1" dirty="0" smtClean="0"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ea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sz="1600" b="0" i="1" dirty="0" smtClean="0"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1600" b="0" i="1" dirty="0" smtClean="0"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dirty="0" smtClean="0"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dirty="0" smtClean="0">
                                    <a:ea typeface="Cambria Math" panose="02040503050406030204" pitchFamily="18" charset="0"/>
                                  </a:rPr>
                                  <m:t>𝑣𝑡</m:t>
                                </m:r>
                              </m:den>
                            </m:f>
                            <m:r>
                              <a:rPr lang="en-US" sz="1600" b="0" i="1" dirty="0" smtClean="0"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𝐹𝑜𝑉</m:t>
                        </m:r>
                      </m:den>
                    </m:f>
                    <m:r>
                      <a:rPr lang="en-US" sz="1600" b="0" i="1" smtClean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1600" b="0" i="1" smtClean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, </a:t>
                </a:r>
                <a:r>
                  <a:rPr lang="ru-RU" sz="1600" dirty="0">
                    <a:ea typeface="Cambria Math" panose="02040503050406030204" pitchFamily="18" charset="0"/>
                  </a:rPr>
                  <a:t>при том,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r>
                      <a:rPr lang="en-US" sz="1600" b="0" i="1" smtClean="0"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effectLst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600" b="0" i="1" dirty="0" smtClean="0"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ea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sz="1600" b="0" i="1" dirty="0" smtClean="0"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1600" b="0" i="1" dirty="0" smtClean="0"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dirty="0" smtClean="0"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dirty="0" smtClean="0">
                                    <a:ea typeface="Cambria Math" panose="02040503050406030204" pitchFamily="18" charset="0"/>
                                  </a:rPr>
                                  <m:t>𝑣𝑡</m:t>
                                </m:r>
                              </m:den>
                            </m:f>
                            <m:r>
                              <a:rPr lang="en-US" sz="1600" b="0" i="1" dirty="0" smtClean="0"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𝐹𝑜𝑉</m:t>
                        </m:r>
                      </m:den>
                    </m:f>
                    <m:r>
                      <a:rPr lang="en-US" sz="1600" b="0" i="1" smtClean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1600" b="0" i="1" smtClean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.</a:t>
                </a:r>
                <a:r>
                  <a:rPr lang="ru-RU" sz="1600" dirty="0">
                    <a:ea typeface="Cambria Math" panose="02040503050406030204" pitchFamily="18" charset="0"/>
                  </a:rPr>
                  <a:t>     Пусть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= </a:t>
                </a:r>
                <a:r>
                  <a:rPr lang="el-GR" sz="1600" dirty="0"/>
                  <a:t>λ</a:t>
                </a:r>
                <a:r>
                  <a:rPr lang="en-US" sz="16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sz="1600" dirty="0">
                    <a:ea typeface="Cambria Math" panose="02040503050406030204" pitchFamily="18" charset="0"/>
                  </a:rPr>
                  <a:t>. Тогда:</a:t>
                </a:r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 smtClean="0"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ea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ea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dirty="0" smtClean="0"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sz="1600" b="0" i="1" dirty="0" smtClean="0"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600" b="0" i="1" dirty="0" smtClean="0"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sz="1600" dirty="0" smtClean="0"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sz="1600" b="0" i="1" dirty="0" smtClean="0"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dirty="0" smtClean="0"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dirty="0" smtClean="0">
                                      <a:ea typeface="Cambria Math" panose="02040503050406030204" pitchFamily="18" charset="0"/>
                                    </a:rPr>
                                    <m:t>𝑣𝑡</m:t>
                                  </m:r>
                                </m:den>
                              </m:f>
                              <m:r>
                                <a:rPr lang="en-US" sz="1600" b="0" i="1" dirty="0" smtClean="0"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b="0" i="1" dirty="0" smtClean="0"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sz="1600" b="0" i="1" dirty="0" smtClean="0"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600" b="0" i="1" dirty="0" smtClean="0"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dirty="0" smtClean="0"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dirty="0" smtClean="0"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dirty="0" smtClean="0">
                                      <a:ea typeface="Cambria Math" panose="02040503050406030204" pitchFamily="18" charset="0"/>
                                    </a:rPr>
                                    <m:t>𝑣𝑡</m:t>
                                  </m:r>
                                </m:den>
                              </m:f>
                              <m:r>
                                <a:rPr lang="en-US" sz="1600" b="0" i="1" dirty="0" smtClean="0"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800" b="0" i="1" smtClean="0"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 smtClean="0"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dirty="0" smtClean="0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dirty="0" smtClean="0"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dirty="0" smtClean="0">
                            <a:ea typeface="Cambria Math" panose="02040503050406030204" pitchFamily="18" charset="0"/>
                          </a:rPr>
                          <m:t>𝑣𝑡</m:t>
                        </m:r>
                      </m:num>
                      <m:den>
                        <m:r>
                          <a:rPr lang="en-US" sz="1600" b="0" i="1" dirty="0" smtClean="0"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&gt; 2</a:t>
                </a:r>
                <a:r>
                  <a:rPr lang="ru-RU" sz="1600" dirty="0">
                    <a:ea typeface="Cambria Math" panose="02040503050406030204" pitchFamily="18" charset="0"/>
                  </a:rPr>
                  <a:t>  (т.е. объект отдален от камеры на 2 своих высоты), тогда разность между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 smtClean="0"/>
                      <m:t>λ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ru-RU" sz="1600" dirty="0">
                    <a:ea typeface="Cambria Math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i="1" smtClean="0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600" b="0" i="1" smtClean="0">
                                <a:ea typeface="Cambria Math" panose="02040503050406030204" pitchFamily="18" charset="0"/>
                              </a:rPr>
                              <m:t>𝑖𝑚𝑎𝑔𝑒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ea typeface="Cambria Math" panose="02040503050406030204" pitchFamily="18" charset="0"/>
                              </a:rPr>
                              <m:t>𝑖𝑚𝑎𝑔𝑒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600" dirty="0">
                    <a:ea typeface="Cambria Math" panose="02040503050406030204" pitchFamily="18" charset="0"/>
                  </a:rPr>
                  <a:t> будет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600" dirty="0">
                    <a:ea typeface="Cambria Math" panose="02040503050406030204" pitchFamily="18" charset="0"/>
                  </a:rPr>
                  <a:t>примерно </a:t>
                </a:r>
                <a14:m>
                  <m:oMath xmlns:m="http://schemas.openxmlformats.org/officeDocument/2006/math">
                    <m:r>
                      <a:rPr lang="ru-RU" sz="1600" i="1" smtClean="0"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1600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1600" b="0" i="1" smtClean="0"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 smtClean="0"/>
                      <m:t>λ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, </a:t>
                </a:r>
                <a:r>
                  <a:rPr lang="ru-RU" sz="1600" dirty="0">
                    <a:ea typeface="Cambria Math" panose="020405030504060302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ea typeface="Cambria Math" panose="02040503050406030204" pitchFamily="18" charset="0"/>
                      </a:rPr>
                      <m:t>&gt;3</m:t>
                    </m:r>
                    <m:r>
                      <a:rPr lang="en-US" sz="1600" b="0" i="1" smtClean="0"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ru-RU" sz="1600" dirty="0">
                    <a:ea typeface="Cambria Math" panose="02040503050406030204" pitchFamily="18" charset="0"/>
                  </a:rPr>
                  <a:t>она будет составлять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0" i="1" smtClean="0"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 smtClean="0"/>
                      <m:t>λ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ru-RU" sz="1600" dirty="0">
                    <a:ea typeface="Cambria Math" panose="02040503050406030204" pitchFamily="18" charset="0"/>
                  </a:rPr>
                  <a:t>и т.д. (это следует из разложения </a:t>
                </a:r>
                <a:r>
                  <a:rPr lang="en-US" sz="1600" dirty="0">
                    <a:ea typeface="Cambria Math" panose="02040503050406030204" pitchFamily="18" charset="0"/>
                  </a:rPr>
                  <a:t>arctan </a:t>
                </a:r>
                <a:r>
                  <a:rPr lang="ru-RU" sz="1600" dirty="0">
                    <a:ea typeface="Cambria Math" panose="02040503050406030204" pitchFamily="18" charset="0"/>
                  </a:rPr>
                  <a:t>по Тейлору в круге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600" b="0" i="1" smtClean="0"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ru-RU" sz="1600" dirty="0">
                    <a:ea typeface="Cambria Math" panose="02040503050406030204" pitchFamily="18" charset="0"/>
                  </a:rPr>
                  <a:t>)</a:t>
                </a:r>
                <a:r>
                  <a:rPr lang="en-US" sz="1600" dirty="0">
                    <a:ea typeface="Cambria Math" panose="02040503050406030204" pitchFamily="18" charset="0"/>
                  </a:rPr>
                  <a:t>, </a:t>
                </a:r>
                <a:r>
                  <a:rPr lang="ru-RU" sz="1600" dirty="0">
                    <a:ea typeface="Cambria Math" panose="02040503050406030204" pitchFamily="18" charset="0"/>
                  </a:rPr>
                  <a:t>в рамках модели.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ea typeface="Cambria Math" panose="02040503050406030204" pitchFamily="18" charset="0"/>
                  </a:rPr>
                  <a:t>Итог: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600" dirty="0">
                    <a:ea typeface="Cambria Math" panose="02040503050406030204" pitchFamily="18" charset="0"/>
                  </a:rPr>
                  <a:t>Если хотим, чтобы осцилляции были учтены в функции ошибки в зависимости от их относительной величины (а не абсолютной), т.е. чтобы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r>
                  <a:rPr lang="ru-RU" sz="1600" dirty="0">
                    <a:ea typeface="Cambria Math" panose="02040503050406030204" pitchFamily="18" charset="0"/>
                  </a:rPr>
                  <a:t>был равен </a:t>
                </a:r>
                <a:r>
                  <a:rPr lang="en-US" sz="1600" dirty="0">
                    <a:ea typeface="Cambria Math" panose="02040503050406030204" pitchFamily="18" charset="0"/>
                  </a:rPr>
                  <a:t>const </a:t>
                </a:r>
                <a:r>
                  <a:rPr lang="ru-RU" sz="1600" dirty="0">
                    <a:ea typeface="Cambria Math" panose="02040503050406030204" pitchFamily="18" charset="0"/>
                  </a:rPr>
                  <a:t>на разном удалении от камеры</a:t>
                </a:r>
                <a:r>
                  <a:rPr lang="en-US" sz="1600" dirty="0">
                    <a:ea typeface="Cambria Math" panose="02040503050406030204" pitchFamily="18" charset="0"/>
                  </a:rPr>
                  <a:t> (</a:t>
                </a:r>
                <a:r>
                  <a:rPr lang="ru-RU" sz="1600" dirty="0">
                    <a:ea typeface="Cambria Math" panose="02040503050406030204" pitchFamily="18" charset="0"/>
                  </a:rPr>
                  <a:t>при одинаковом соответствующем угле наклона объекта), сделаем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𝑖𝑚𝑎𝑔𝑒</m:t>
                            </m:r>
                          </m:sub>
                        </m:s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. </a:t>
                </a:r>
                <a:endParaRPr lang="ru-RU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600" dirty="0" err="1"/>
                  <a:t>Поясение</a:t>
                </a:r>
                <a:r>
                  <a:rPr lang="ru-RU" sz="16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𝑖𝑚𝑎𝑔𝑒</m:t>
                            </m:r>
                          </m:sub>
                        </m:s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)))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𝑖𝑚𝑎𝑔𝑒</m:t>
                            </m:r>
                          </m:sub>
                        </m:s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6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B771A-A5BA-3F79-0732-41596F049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"/>
                <a:ext cx="10902696" cy="5994083"/>
              </a:xfrm>
              <a:blipFill>
                <a:blip r:embed="rId2"/>
                <a:stretch>
                  <a:fillRect l="-503" r="-503" b="-2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331597-F5C4-2C00-EDC9-29ED15040697}"/>
                  </a:ext>
                </a:extLst>
              </p:cNvPr>
              <p:cNvSpPr txBox="1"/>
              <p:nvPr/>
            </p:nvSpPr>
            <p:spPr>
              <a:xfrm>
                <a:off x="3950208" y="1197863"/>
                <a:ext cx="4617720" cy="614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Отсюда,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𝑣𝑡</m:t>
                                </m:r>
                              </m:num>
                              <m:den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𝑖𝑚𝑎𝑔𝑒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𝑖𝑚𝑎𝑔𝑒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 smtClean="0"/>
                      <m:t>λ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331597-F5C4-2C00-EDC9-29ED15040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08" y="1197863"/>
                <a:ext cx="4617720" cy="614464"/>
              </a:xfrm>
              <a:prstGeom prst="rect">
                <a:avLst/>
              </a:prstGeom>
              <a:blipFill>
                <a:blip r:embed="rId3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1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0298F-5F4E-D95B-8A4F-27496F3F7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0040"/>
                <a:ext cx="10515600" cy="5856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Но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</m:oMath>
                </a14:m>
                <a:r>
                  <a:rPr lang="ru-RU" sz="1800" dirty="0"/>
                  <a:t> - это значения функционала, который непосредственно и подбирается, то есть 2 варианта:</a:t>
                </a:r>
              </a:p>
              <a:p>
                <a:pPr marL="0" indent="0">
                  <a:buNone/>
                </a:pPr>
                <a:r>
                  <a:rPr lang="ru-RU" sz="1800" dirty="0"/>
                  <a:t>а) придется подбирать веса динамически (тогда требуется сходимость алгоритма)</a:t>
                </a:r>
              </a:p>
              <a:p>
                <a:pPr marL="0" indent="0">
                  <a:buNone/>
                </a:pPr>
                <a:r>
                  <a:rPr lang="ru-RU" sz="1800" dirty="0"/>
                  <a:t>б) придется подбирать веса статически, применив сначала для поиска примерных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</m:oMath>
                </a14:m>
                <a:r>
                  <a:rPr lang="ru-RU" sz="1800" dirty="0"/>
                  <a:t> другую модель, а уже затем применив описанную ранее модель с весами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Вопрос сходимости нетривиален, а в описанной модели много предположений, ограничивающих выигрыш от динамического подбора весов.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0298F-5F4E-D95B-8A4F-27496F3F7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0040"/>
                <a:ext cx="10515600" cy="5856923"/>
              </a:xfrm>
              <a:blipFill>
                <a:blip r:embed="rId2"/>
                <a:stretch>
                  <a:fillRect l="-522" t="-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0087251-9835-C1F3-E4D1-8246889B5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2574227"/>
            <a:ext cx="4803648" cy="36027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3EED30-7B28-3DEA-1693-A38858FBFC4A}"/>
                  </a:ext>
                </a:extLst>
              </p:cNvPr>
              <p:cNvSpPr txBox="1"/>
              <p:nvPr/>
            </p:nvSpPr>
            <p:spPr>
              <a:xfrm>
                <a:off x="6281928" y="2574227"/>
                <a:ext cx="5340096" cy="1522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/>
                  <a:t>Подберем их статически, аппроксимировав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</m:oMath>
                </a14:m>
                <a:r>
                  <a:rPr lang="ru-RU" sz="1800" dirty="0"/>
                  <a:t> с помощью применения скользящей средней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ru-RU" sz="1800" dirty="0"/>
                  <a:t> </a:t>
                </a:r>
                <a:r>
                  <a:rPr lang="en-US" sz="1800" dirty="0"/>
                  <a:t>(</a:t>
                </a:r>
                <a:r>
                  <a:rPr lang="ru-RU" sz="1800" dirty="0"/>
                  <a:t>сама по себе эта модель не описывает закон движения)</a:t>
                </a:r>
              </a:p>
              <a:p>
                <a:r>
                  <a:rPr lang="ru-RU" sz="1800" dirty="0"/>
                  <a:t>Итак,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800" dirty="0"/>
                  <a:t> = </a:t>
                </a:r>
                <a:r>
                  <a:rPr lang="en-US" sz="1800" dirty="0" err="1"/>
                  <a:t>rolling_mean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𝑖𝑚𝑎𝑔𝑒</m:t>
                        </m:r>
                      </m:sub>
                    </m:sSub>
                  </m:oMath>
                </a14:m>
                <a:r>
                  <a:rPr lang="en-US" sz="1800" dirty="0"/>
                  <a:t>)(t)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3EED30-7B28-3DEA-1693-A38858FB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28" y="2574227"/>
                <a:ext cx="5340096" cy="1522468"/>
              </a:xfrm>
              <a:prstGeom prst="rect">
                <a:avLst/>
              </a:prstGeom>
              <a:blipFill>
                <a:blip r:embed="rId4"/>
                <a:stretch>
                  <a:fillRect l="-1027" t="-1600" r="-1256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DA1702-97A0-4120-484D-A6C4B49A1AF1}"/>
              </a:ext>
            </a:extLst>
          </p:cNvPr>
          <p:cNvSpPr txBox="1"/>
          <p:nvPr/>
        </p:nvSpPr>
        <p:spPr>
          <a:xfrm>
            <a:off x="5870448" y="4983480"/>
            <a:ext cx="24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Пример: скользящая средняя с окном в 45 кадров (1.5 сек)</a:t>
            </a:r>
            <a:r>
              <a:rPr lang="en-US" dirty="0"/>
              <a:t> </a:t>
            </a:r>
            <a:r>
              <a:rPr lang="ru-RU" dirty="0"/>
              <a:t>визуально </a:t>
            </a:r>
          </a:p>
        </p:txBody>
      </p:sp>
    </p:spTree>
    <p:extLst>
      <p:ext uri="{BB962C8B-B14F-4D97-AF65-F5344CB8AC3E}">
        <p14:creationId xmlns:p14="http://schemas.microsoft.com/office/powerpoint/2010/main" val="40559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1407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Office Theme</vt:lpstr>
      <vt:lpstr>Краткий обзор</vt:lpstr>
      <vt:lpstr>Задачи:</vt:lpstr>
      <vt:lpstr>ЗАДАЧА 0) Закон движения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Результаты / Графики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ЗАДАЧА 1) Угол, под которым согнуто колено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Олег Фостенко</dc:creator>
  <cp:lastModifiedBy>Олег Фостенко</cp:lastModifiedBy>
  <cp:revision>197</cp:revision>
  <dcterms:created xsi:type="dcterms:W3CDTF">2025-04-22T07:50:52Z</dcterms:created>
  <dcterms:modified xsi:type="dcterms:W3CDTF">2025-04-24T21:02:42Z</dcterms:modified>
</cp:coreProperties>
</file>