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3120" cy="685620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6840" cy="54684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6" name="CustomShape 7"/>
          <p:cNvSpPr/>
          <p:nvPr/>
        </p:nvSpPr>
        <p:spPr>
          <a:xfrm>
            <a:off x="380880" y="0"/>
            <a:ext cx="607680" cy="685620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7" name="CustomShape 8"/>
          <p:cNvSpPr/>
          <p:nvPr/>
        </p:nvSpPr>
        <p:spPr>
          <a:xfrm>
            <a:off x="276480" y="0"/>
            <a:ext cx="102960" cy="685620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8" name="CustomShape 9"/>
          <p:cNvSpPr/>
          <p:nvPr/>
        </p:nvSpPr>
        <p:spPr>
          <a:xfrm>
            <a:off x="990720" y="0"/>
            <a:ext cx="180000" cy="685620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9" name="CustomShape 10"/>
          <p:cNvSpPr/>
          <p:nvPr/>
        </p:nvSpPr>
        <p:spPr>
          <a:xfrm>
            <a:off x="1141200" y="0"/>
            <a:ext cx="228600" cy="685620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0" name="Line 11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3" name="Line 14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1219320" y="0"/>
            <a:ext cx="74520" cy="685620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7" name="CustomShape 18"/>
          <p:cNvSpPr/>
          <p:nvPr/>
        </p:nvSpPr>
        <p:spPr>
          <a:xfrm>
            <a:off x="609480" y="3429000"/>
            <a:ext cx="1293480" cy="129348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18" name="CustomShape 19"/>
          <p:cNvSpPr/>
          <p:nvPr/>
        </p:nvSpPr>
        <p:spPr>
          <a:xfrm>
            <a:off x="1309680" y="4866840"/>
            <a:ext cx="639720" cy="63972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19" name="CustomShape 20"/>
          <p:cNvSpPr/>
          <p:nvPr/>
        </p:nvSpPr>
        <p:spPr>
          <a:xfrm>
            <a:off x="1091160" y="5500800"/>
            <a:ext cx="135360" cy="13536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0" name="CustomShape 21"/>
          <p:cNvSpPr/>
          <p:nvPr/>
        </p:nvSpPr>
        <p:spPr>
          <a:xfrm>
            <a:off x="1664280" y="5788080"/>
            <a:ext cx="272520" cy="27252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1" name="CustomShape 22"/>
          <p:cNvSpPr/>
          <p:nvPr/>
        </p:nvSpPr>
        <p:spPr>
          <a:xfrm>
            <a:off x="1905120" y="4495680"/>
            <a:ext cx="363960" cy="36396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57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58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59" name="CustomShape 4"/>
          <p:cNvSpPr/>
          <p:nvPr/>
        </p:nvSpPr>
        <p:spPr>
          <a:xfrm>
            <a:off x="8839080" y="0"/>
            <a:ext cx="303120" cy="685620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0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1" name="CustomShape 6"/>
          <p:cNvSpPr/>
          <p:nvPr/>
        </p:nvSpPr>
        <p:spPr>
          <a:xfrm>
            <a:off x="8156520" y="5715000"/>
            <a:ext cx="546840" cy="54684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6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86000" y="3124080"/>
            <a:ext cx="6170400" cy="1892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75f6d"/>
                </a:solidFill>
                <a:latin typeface="Century Schoolbook"/>
                <a:ea typeface="DejaVu Sans"/>
              </a:rPr>
              <a:t>Point Cloud Library Agentification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2286000" y="5003280"/>
            <a:ext cx="6170400" cy="1369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575f6d"/>
                </a:solidFill>
                <a:latin typeface="Century Schoolbook"/>
                <a:ea typeface="DejaVu Sans"/>
              </a:rPr>
              <a:t>Software Development Project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575f6d"/>
                </a:solidFill>
                <a:latin typeface="Century Schoolbook"/>
                <a:ea typeface="DejaVu Sans"/>
              </a:rPr>
              <a:t>Iuri Andrade, Oscar Lima, Shehzad Ahmed 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575f6d"/>
                </a:solidFill>
                <a:latin typeface="Century Schoolbook"/>
                <a:ea typeface="DejaVu Sans"/>
              </a:rPr>
              <a:t>20.01.2014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Future work</a:t>
            </a: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	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7465680" cy="487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Add more PCL functionalities e.g. segmentation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Create a layer of agents with the ability to receive tasks and autonomously connect the available agents to make pipelines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>
                  <p:par>
                    <p:cTn fill="freeze" id="21">
                      <p:stCondLst>
                        <p:cond delay="indefinite"/>
                      </p:stCondLst>
                      <p:childTnLst/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</p:sp>
      <p:pic>
        <p:nvPicPr>
          <p:cNvPr descr="" id="11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828800"/>
            <a:ext cx="5941800" cy="44917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Presentation Content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7465680" cy="487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Current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Software Description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Future Work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Current Progress</a:t>
            </a: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	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7465680" cy="487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Implemented agents to use PCL functionalities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Data or Input sources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Point cloud file reader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Kinect Camera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Output sources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Point cloud file writer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Point cloud viewer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Filter components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Passthrough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Downsampling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Statistical outlier removal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100">
                <a:solidFill>
                  <a:srgbClr val="000000"/>
                </a:solidFill>
                <a:latin typeface="Century Schoolbook"/>
                <a:ea typeface="DejaVu Sans"/>
              </a:rPr>
              <a:t>Radius outlier removal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/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Software Description</a:t>
            </a: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	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7465680" cy="487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Architecture</a:t>
            </a:r>
            <a:endParaRPr/>
          </a:p>
          <a:p>
            <a:pPr lvl="1"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Class Diagrams</a:t>
            </a:r>
            <a:endParaRPr/>
          </a:p>
          <a:p>
            <a:pPr lvl="1"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Agents Diagrams</a:t>
            </a:r>
            <a:endParaRPr/>
          </a:p>
          <a:p>
            <a:pPr lvl="1"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Code Convention (ROS C++ Style)</a:t>
            </a:r>
            <a:endParaRPr/>
          </a:p>
          <a:p>
            <a:pPr lvl="1"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Dynamic Pipeline</a:t>
            </a:r>
            <a:endParaRPr/>
          </a:p>
        </p:txBody>
      </p:sp>
    </p:spTree>
  </p:cSld>
  <p:timing>
    <p:tnLst>
      <p:par>
        <p:cTn dur="indefinite" id="4" nodeType="tmRoot" restart="never">
          <p:childTnLst>
            <p:seq>
              <p:cTn id="5" nodeType="mainSeq">
                <p:childTnLst>
                  <p:par>
                    <p:cTn fill="freeze" id="6">
                      <p:stCondLst>
                        <p:cond delay="indefinite"/>
                      </p:stCondLst>
                      <p:childTnLst/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Architecture - Class Diagrams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7465680" cy="4871880"/>
          </a:xfrm>
          <a:prstGeom prst="rect">
            <a:avLst/>
          </a:prstGeom>
        </p:spPr>
      </p:sp>
      <p:pic>
        <p:nvPicPr>
          <p:cNvPr descr="" id="106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02400" y="1600200"/>
            <a:ext cx="8486280" cy="52563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>
                  <p:par>
                    <p:cTn fill="freeze" id="9">
                      <p:stCondLst>
                        <p:cond delay="indefinite"/>
                      </p:stCondLst>
                      <p:childTnLst/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Architecture – Agents Diagram </a:t>
            </a:r>
            <a:endParaRPr/>
          </a:p>
        </p:txBody>
      </p:sp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103120"/>
            <a:ext cx="6125400" cy="4420080"/>
          </a:xfrm>
          <a:prstGeom prst="rect">
            <a:avLst/>
          </a:prstGeom>
        </p:spPr>
      </p:pic>
    </p:spTree>
  </p:cSld>
  <p:timing>
    <p:tnLst>
      <p:par>
        <p:cTn dur="indefinite" id="10" nodeType="tmRoot" restart="never">
          <p:childTnLst>
            <p:seq>
              <p:cTn id="1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Architecture – Agents Diagram </a:t>
            </a:r>
            <a:endParaRPr/>
          </a:p>
        </p:txBody>
      </p:sp>
      <p:pic>
        <p:nvPicPr>
          <p:cNvPr descr="" id="1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806120"/>
            <a:ext cx="7954200" cy="4319280"/>
          </a:xfrm>
          <a:prstGeom prst="rect">
            <a:avLst/>
          </a:prstGeom>
        </p:spPr>
      </p:pic>
    </p:spTree>
  </p:cSld>
  <p:timing>
    <p:tnLst>
      <p:par>
        <p:cTn dur="indefinite" id="12" nodeType="tmRoot" restart="never">
          <p:childTnLst>
            <p:seq>
              <p:cTn id="1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Architecture – Agents Diagram </a:t>
            </a:r>
            <a:endParaRPr/>
          </a:p>
        </p:txBody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1880640"/>
            <a:ext cx="5028120" cy="4153320"/>
          </a:xfrm>
          <a:prstGeom prst="rect">
            <a:avLst/>
          </a:prstGeom>
        </p:spPr>
      </p:pic>
    </p:spTree>
  </p:cSld>
  <p:timing>
    <p:tnLst>
      <p:par>
        <p:cTn dur="indefinite" id="14" nodeType="tmRoot" restart="never">
          <p:childTnLst>
            <p:seq>
              <p:cTn id="1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7465680" cy="114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Software Description</a:t>
            </a:r>
            <a:r>
              <a:rPr lang="en-US" sz="3000">
                <a:solidFill>
                  <a:srgbClr val="575f6d"/>
                </a:solidFill>
                <a:latin typeface="Century Schoolbook"/>
                <a:ea typeface="DejaVu Sans"/>
              </a:rPr>
              <a:t>	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7465680" cy="487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Patterns</a:t>
            </a:r>
            <a:endParaRPr/>
          </a:p>
          <a:p>
            <a:pPr lvl="1"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Wrapper(adapter)</a:t>
            </a:r>
            <a:endParaRPr/>
          </a:p>
          <a:p>
            <a:pPr lvl="1"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Composition</a:t>
            </a:r>
            <a:endParaRPr/>
          </a:p>
          <a:p>
            <a:pPr lvl="1"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DejaVu Sans"/>
              </a:rPr>
              <a:t>Messaging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6" nodeType="tmRoot" restart="never">
          <p:childTnLst>
            <p:seq>
              <p:cTn id="17" nodeType="mainSeq">
                <p:childTnLst>
                  <p:par>
                    <p:cTn fill="freeze" id="18">
                      <p:stCondLst>
                        <p:cond delay="indefinite"/>
                      </p:stCondLst>
                      <p:childTnLst/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