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58" r:id="rId5"/>
    <p:sldId id="261" r:id="rId6"/>
    <p:sldId id="271" r:id="rId7"/>
    <p:sldId id="262" r:id="rId8"/>
    <p:sldId id="263" r:id="rId9"/>
    <p:sldId id="259" r:id="rId10"/>
    <p:sldId id="272" r:id="rId11"/>
    <p:sldId id="266" r:id="rId12"/>
    <p:sldId id="268" r:id="rId13"/>
    <p:sldId id="267" r:id="rId14"/>
    <p:sldId id="260" r:id="rId15"/>
    <p:sldId id="265" r:id="rId16"/>
    <p:sldId id="273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69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3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43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7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6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oscar-rincon/ReScience-PINNs/tree/main/main/discrete_time_inference%20(AC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github.com/oscar-rincon/ReScience-PINNs/tree/main/main/continuous_time_identification%20(Navier-Stokes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oscar-rincon/ReScience-PINNs/tree/main/main/discrete_time_identification%20(KdV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-rincon/review-elastic-waves/tree/main/ref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scar-rincon/review-elastic-waves/tree/main/main/publications_number_year" TargetMode="Externa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-rincon/review-elastic-waves/tree/main/fig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car-rincon/review-elastic-waves/tree/main/fig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car-rincon/review-elastic-waves/tree/main/fig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car-rincon/review-elastic-waves/tree/main/fi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July 29,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 Mechanics research group</a:t>
            </a:r>
          </a:p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36FE26-64C6-3E86-480D-E7256AA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843" y="4973658"/>
            <a:ext cx="1609725" cy="657225"/>
          </a:xfrm>
          <a:prstGeom prst="rect">
            <a:avLst/>
          </a:prstGeom>
        </p:spPr>
      </p:pic>
      <p:pic>
        <p:nvPicPr>
          <p:cNvPr id="1026" name="Picture 2" descr="@AppliedMechanics-EAFIT">
            <a:extLst>
              <a:ext uri="{FF2B5EF4-FFF2-40B4-BE49-F238E27FC236}">
                <a16:creationId xmlns:a16="http://schemas.microsoft.com/office/drawing/2014/main" id="{4FC60080-2A06-7895-D1C8-6297947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99" y="42317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Interfaz de usuario gráfica, Gráfico, Diagrama&#10;&#10;Descripción generada automáticamente">
            <a:extLst>
              <a:ext uri="{FF2B5EF4-FFF2-40B4-BE49-F238E27FC236}">
                <a16:creationId xmlns:a16="http://schemas.microsoft.com/office/drawing/2014/main" id="{D65CCECC-04E8-D4E6-730A-B2A198B5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11" y="1428022"/>
            <a:ext cx="5238622" cy="29148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6" y="6473279"/>
            <a:ext cx="1070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https://github.com/oscar-rincon/ReScience-PINNs/tree/main/main/continuous_time_inference%20(Schrodinger)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D6CFF-490F-F937-B0AF-A56C0EBBB26A}"/>
              </a:ext>
            </a:extLst>
          </p:cNvPr>
          <p:cNvSpPr txBox="1"/>
          <p:nvPr/>
        </p:nvSpPr>
        <p:spPr>
          <a:xfrm>
            <a:off x="4672013" y="174095"/>
            <a:ext cx="36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inference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AC5F42-FAEF-E3FD-E127-A02F6697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67" y="1521998"/>
            <a:ext cx="6502588" cy="27268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F018E6-9B82-CD1D-6FF6-E882CDDC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591" y="5058796"/>
            <a:ext cx="332468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F2BCF5D-D929-5E31-6D1E-059E877C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23" y="938714"/>
            <a:ext cx="4500402" cy="37822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999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https://github.com/oscar-rincon/ReScience-PINNs/tree/main/main/discrete_time_inference%20(AC)</a:t>
            </a:r>
            <a:endParaRPr lang="es-CO" sz="14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3E3A4-B02D-BC94-4E49-07EACAD4A2DD}"/>
              </a:ext>
            </a:extLst>
          </p:cNvPr>
          <p:cNvSpPr txBox="1"/>
          <p:nvPr/>
        </p:nvSpPr>
        <p:spPr>
          <a:xfrm>
            <a:off x="3971925" y="294357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E84FE-B61C-A24F-225C-E81BB830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5" y="1071943"/>
            <a:ext cx="5962652" cy="3515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9E49DB-71AB-8814-72C1-11B61505C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974" y="5106024"/>
            <a:ext cx="303889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82565E3-9DF2-B471-A65B-0098D9AFF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97968"/>
            <a:ext cx="5817680" cy="283971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6" y="6473279"/>
            <a:ext cx="1143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https://github.com/oscar-rincon/ReScience-PINNs/tree/main/main/continuous_time_identification%20(Navier-Stokes)</a:t>
            </a:r>
            <a:endParaRPr lang="es-CO" sz="14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EB8EF5-3DCD-0074-D058-CF5D6FA76061}"/>
              </a:ext>
            </a:extLst>
          </p:cNvPr>
          <p:cNvSpPr txBox="1"/>
          <p:nvPr/>
        </p:nvSpPr>
        <p:spPr>
          <a:xfrm>
            <a:off x="4453798" y="158370"/>
            <a:ext cx="32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identification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EA083-C15A-17FB-0CF1-FBA797378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671" y="3684029"/>
            <a:ext cx="3198596" cy="27517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D2B332-0B6B-99D6-9D26-9349AF28D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46" y="3684029"/>
            <a:ext cx="7758979" cy="27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61F5FC4-4FC9-CFD1-8B64-5CDDFA3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90" y="791567"/>
            <a:ext cx="4433035" cy="472340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6" y="6473279"/>
            <a:ext cx="1047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https://github.com/oscar-rincon/ReScience-PINNs/tree/main/main/discrete_time_identification%20(KdV)</a:t>
            </a:r>
            <a:endParaRPr lang="es-CO" sz="14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B90926-A640-2CE3-E012-B15F9A63E8C3}"/>
              </a:ext>
            </a:extLst>
          </p:cNvPr>
          <p:cNvSpPr txBox="1"/>
          <p:nvPr/>
        </p:nvSpPr>
        <p:spPr>
          <a:xfrm>
            <a:off x="4276725" y="182201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identification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946F79-F1F6-C569-0C8B-93C09E9EF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564261"/>
            <a:ext cx="4780134" cy="3171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CCF904-CB8D-851C-133C-07B07F05F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10" y="3853303"/>
            <a:ext cx="2677664" cy="25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Systematic Review of Applications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F2DDC7-9B0E-704A-F987-24E70FE1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2045345"/>
            <a:ext cx="10892453" cy="2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1717548" y="438120"/>
            <a:ext cx="87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Advantages / Disadvantages of PINN vs Standard numerical methods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E53A39-CD16-1D23-2D46-ABC6BA174F25}"/>
              </a:ext>
            </a:extLst>
          </p:cNvPr>
          <p:cNvSpPr txBox="1"/>
          <p:nvPr/>
        </p:nvSpPr>
        <p:spPr>
          <a:xfrm>
            <a:off x="591693" y="1660974"/>
            <a:ext cx="4666107" cy="1903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Simple implementation -&gt; Interdisciplinary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Easily adaptable to both problems with (inverse) or without data (forward)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Fast model evaluation – (seconds)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Possibility of transfer learning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8A4C371-BB3E-685B-3DD6-817CF124830E}"/>
              </a:ext>
            </a:extLst>
          </p:cNvPr>
          <p:cNvCxnSpPr>
            <a:cxnSpLocks/>
          </p:cNvCxnSpPr>
          <p:nvPr/>
        </p:nvCxnSpPr>
        <p:spPr>
          <a:xfrm>
            <a:off x="520255" y="3933840"/>
            <a:ext cx="48851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D8EA37-4458-BE78-5608-6AEEC78DE6C1}"/>
              </a:ext>
            </a:extLst>
          </p:cNvPr>
          <p:cNvSpPr txBox="1"/>
          <p:nvPr/>
        </p:nvSpPr>
        <p:spPr>
          <a:xfrm>
            <a:off x="591693" y="4232565"/>
            <a:ext cx="5237607" cy="19035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Uncertainty on required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Unacurate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Slow training times  - (hours vs minutes)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Possible local minimals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Function approximation of Large or complex domains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E87379-EE86-8A05-33AC-7464E8AD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2164413"/>
            <a:ext cx="4948461" cy="35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Extreme Learning Machine - ELM</a:t>
            </a:r>
            <a:endParaRPr lang="es-CO" sz="20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76C38-4102-90A1-98DA-272323E6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92" y="1547523"/>
            <a:ext cx="5487166" cy="41439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EEC12E-A2DF-7DC0-76D1-D5D071B2502E}"/>
              </a:ext>
            </a:extLst>
          </p:cNvPr>
          <p:cNvSpPr txBox="1"/>
          <p:nvPr/>
        </p:nvSpPr>
        <p:spPr>
          <a:xfrm>
            <a:off x="762475" y="2197426"/>
            <a:ext cx="3761042" cy="20621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runs quickly – pseudoinverse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Comparable accuracies to standard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local minimals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with orthogonal neural networks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not applied to elastic wave equations</a:t>
            </a:r>
            <a:endParaRPr lang="es-CO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06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 of the results presented in Raissi et al. (2019)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s-CO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of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Numerical Methods to Model Wave Equation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Methods to Model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BDC748-51F3-C2A8-7460-F6A7B4776F38}"/>
              </a:ext>
            </a:extLst>
          </p:cNvPr>
          <p:cNvSpPr txBox="1"/>
          <p:nvPr/>
        </p:nvSpPr>
        <p:spPr>
          <a:xfrm>
            <a:off x="112014" y="6397382"/>
            <a:ext cx="7679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https://github.com/oscar-rincon/review-elastic-waves/tree/main/refs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8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143821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566563-CEC1-1550-121C-345DC36D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506" y="2518283"/>
            <a:ext cx="5269126" cy="3518957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903490" y="605486"/>
            <a:ext cx="52961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>
                <a:solidFill>
                  <a:schemeClr val="bg1"/>
                </a:solidFill>
              </a:rPr>
              <a:t>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"machine learning" OR "deep learning" OR "neural networks" AND "wave propagation" OR "wave equation" AND (modeling OR modelling OR model OR simulation)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PUBYEAR &gt; 2009 AND PUBYEAR &lt; 2024</a:t>
            </a: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FBF72-A81D-F29D-4BC8-964C2A81AB48}"/>
              </a:ext>
            </a:extLst>
          </p:cNvPr>
          <p:cNvSpPr txBox="1"/>
          <p:nvPr/>
        </p:nvSpPr>
        <p:spPr>
          <a:xfrm>
            <a:off x="7354443" y="1005263"/>
            <a:ext cx="4633722" cy="37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>
                <a:solidFill>
                  <a:schemeClr val="bg1"/>
                </a:solidFill>
              </a:rPr>
              <a:t>Possible causes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Hardware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Available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Open-source packages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Tensorflow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PyTorch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JAX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3BD2B9-35C8-CAEA-4DE2-3F4D5FBEC9E5}"/>
              </a:ext>
            </a:extLst>
          </p:cNvPr>
          <p:cNvSpPr txBox="1"/>
          <p:nvPr/>
        </p:nvSpPr>
        <p:spPr>
          <a:xfrm>
            <a:off x="123824" y="6488668"/>
            <a:ext cx="1020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https://github.com/oscar-rincon/review-elastic-waves/tree/main/main/publications_number_year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áfico 15">
            <a:extLst>
              <a:ext uri="{FF2B5EF4-FFF2-40B4-BE49-F238E27FC236}">
                <a16:creationId xmlns:a16="http://schemas.microsoft.com/office/drawing/2014/main" id="{6F2A1AE8-A572-6C7F-9891-D8C9CDFA3797}"/>
              </a:ext>
            </a:extLst>
          </p:cNvPr>
          <p:cNvGrpSpPr/>
          <p:nvPr/>
        </p:nvGrpSpPr>
        <p:grpSpPr>
          <a:xfrm>
            <a:off x="2272615" y="918863"/>
            <a:ext cx="7843327" cy="5327156"/>
            <a:chOff x="2272615" y="918863"/>
            <a:chExt cx="7843327" cy="5327156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E47B2C29-FBF5-6243-C3BD-1A0C0DE60817}"/>
                </a:ext>
              </a:extLst>
            </p:cNvPr>
            <p:cNvSpPr/>
            <p:nvPr/>
          </p:nvSpPr>
          <p:spPr>
            <a:xfrm>
              <a:off x="2272615" y="918863"/>
              <a:ext cx="7842723" cy="5327156"/>
            </a:xfrm>
            <a:custGeom>
              <a:avLst/>
              <a:gdLst>
                <a:gd name="connsiteX0" fmla="*/ 162 w 7842723"/>
                <a:gd name="connsiteY0" fmla="*/ 119 h 5327156"/>
                <a:gd name="connsiteX1" fmla="*/ 7842886 w 7842723"/>
                <a:gd name="connsiteY1" fmla="*/ 119 h 5327156"/>
                <a:gd name="connsiteX2" fmla="*/ 7842886 w 7842723"/>
                <a:gd name="connsiteY2" fmla="*/ 5327277 h 5327156"/>
                <a:gd name="connsiteX3" fmla="*/ 162 w 7842723"/>
                <a:gd name="connsiteY3" fmla="*/ 5327277 h 53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2723" h="5327156">
                  <a:moveTo>
                    <a:pt x="162" y="119"/>
                  </a:moveTo>
                  <a:lnTo>
                    <a:pt x="7842886" y="119"/>
                  </a:lnTo>
                  <a:lnTo>
                    <a:pt x="7842886" y="5327277"/>
                  </a:lnTo>
                  <a:lnTo>
                    <a:pt x="162" y="5327277"/>
                  </a:lnTo>
                  <a:close/>
                </a:path>
              </a:pathLst>
            </a:custGeom>
            <a:solidFill>
              <a:srgbClr val="FFFFFF"/>
            </a:solidFill>
            <a:ln w="9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E85B239-B6D2-2530-420D-4EC15CA87929}"/>
                </a:ext>
              </a:extLst>
            </p:cNvPr>
            <p:cNvSpPr/>
            <p:nvPr/>
          </p:nvSpPr>
          <p:spPr>
            <a:xfrm>
              <a:off x="9592788" y="4223537"/>
              <a:ext cx="13951" cy="219175"/>
            </a:xfrm>
            <a:custGeom>
              <a:avLst/>
              <a:gdLst>
                <a:gd name="connsiteX0" fmla="*/ 342 w 13951"/>
                <a:gd name="connsiteY0" fmla="*/ 159 h 219175"/>
                <a:gd name="connsiteX1" fmla="*/ 342 w 13951"/>
                <a:gd name="connsiteY1" fmla="*/ 219335 h 2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9175">
                  <a:moveTo>
                    <a:pt x="342" y="159"/>
                  </a:moveTo>
                  <a:lnTo>
                    <a:pt x="342" y="219335"/>
                  </a:lnTo>
                </a:path>
              </a:pathLst>
            </a:custGeom>
            <a:noFill/>
            <a:ln w="903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4A41940-2DD2-CCF0-83D7-D7C68CF3C71C}"/>
                </a:ext>
              </a:extLst>
            </p:cNvPr>
            <p:cNvSpPr/>
            <p:nvPr/>
          </p:nvSpPr>
          <p:spPr>
            <a:xfrm>
              <a:off x="8620034" y="4218792"/>
              <a:ext cx="13951" cy="9111"/>
            </a:xfrm>
            <a:custGeom>
              <a:avLst/>
              <a:gdLst>
                <a:gd name="connsiteX0" fmla="*/ 290 w 13951"/>
                <a:gd name="connsiteY0" fmla="*/ 153 h 9111"/>
                <a:gd name="connsiteX1" fmla="*/ 290 w 13951"/>
                <a:gd name="connsiteY1" fmla="*/ 9265 h 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9111">
                  <a:moveTo>
                    <a:pt x="290" y="153"/>
                  </a:moveTo>
                  <a:lnTo>
                    <a:pt x="290" y="9265"/>
                  </a:lnTo>
                </a:path>
              </a:pathLst>
            </a:custGeom>
            <a:noFill/>
            <a:ln w="184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A953ECD-99A8-03EE-F30C-AAF379A73621}"/>
                </a:ext>
              </a:extLst>
            </p:cNvPr>
            <p:cNvSpPr/>
            <p:nvPr/>
          </p:nvSpPr>
          <p:spPr>
            <a:xfrm>
              <a:off x="7492730" y="4223421"/>
              <a:ext cx="13951" cy="219170"/>
            </a:xfrm>
            <a:custGeom>
              <a:avLst/>
              <a:gdLst>
                <a:gd name="connsiteX0" fmla="*/ 231 w 13951"/>
                <a:gd name="connsiteY0" fmla="*/ 159 h 219170"/>
                <a:gd name="connsiteX1" fmla="*/ 231 w 13951"/>
                <a:gd name="connsiteY1" fmla="*/ 219329 h 21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9170">
                  <a:moveTo>
                    <a:pt x="231" y="159"/>
                  </a:moveTo>
                  <a:lnTo>
                    <a:pt x="231" y="219329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55286142-A294-0E14-0F9C-AC79D4C66F51}"/>
                </a:ext>
              </a:extLst>
            </p:cNvPr>
            <p:cNvSpPr/>
            <p:nvPr/>
          </p:nvSpPr>
          <p:spPr>
            <a:xfrm>
              <a:off x="6301940" y="2006214"/>
              <a:ext cx="13951" cy="383744"/>
            </a:xfrm>
            <a:custGeom>
              <a:avLst/>
              <a:gdLst>
                <a:gd name="connsiteX0" fmla="*/ 168 w 13951"/>
                <a:gd name="connsiteY0" fmla="*/ 46 h 383744"/>
                <a:gd name="connsiteX1" fmla="*/ 168 w 13951"/>
                <a:gd name="connsiteY1" fmla="*/ 383791 h 38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383744">
                  <a:moveTo>
                    <a:pt x="168" y="46"/>
                  </a:moveTo>
                  <a:lnTo>
                    <a:pt x="168" y="383791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B53A76D-E01C-8D69-1957-BA3ABE55EFA2}"/>
                </a:ext>
              </a:extLst>
            </p:cNvPr>
            <p:cNvSpPr/>
            <p:nvPr/>
          </p:nvSpPr>
          <p:spPr>
            <a:xfrm>
              <a:off x="6288125" y="3205700"/>
              <a:ext cx="13951" cy="383744"/>
            </a:xfrm>
            <a:custGeom>
              <a:avLst/>
              <a:gdLst>
                <a:gd name="connsiteX0" fmla="*/ 167 w 13951"/>
                <a:gd name="connsiteY0" fmla="*/ 110 h 383744"/>
                <a:gd name="connsiteX1" fmla="*/ 167 w 13951"/>
                <a:gd name="connsiteY1" fmla="*/ 383854 h 38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383744">
                  <a:moveTo>
                    <a:pt x="167" y="110"/>
                  </a:moveTo>
                  <a:lnTo>
                    <a:pt x="167" y="383854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9BC223C-5AC8-8E5E-D436-747E33C74DAD}"/>
                </a:ext>
              </a:extLst>
            </p:cNvPr>
            <p:cNvSpPr/>
            <p:nvPr/>
          </p:nvSpPr>
          <p:spPr>
            <a:xfrm>
              <a:off x="4538897" y="1351050"/>
              <a:ext cx="13951" cy="270765"/>
            </a:xfrm>
            <a:custGeom>
              <a:avLst/>
              <a:gdLst>
                <a:gd name="connsiteX0" fmla="*/ 75 w 13951"/>
                <a:gd name="connsiteY0" fmla="*/ 9 h 270765"/>
                <a:gd name="connsiteX1" fmla="*/ 75 w 13951"/>
                <a:gd name="connsiteY1" fmla="*/ 270775 h 2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70765">
                  <a:moveTo>
                    <a:pt x="75" y="9"/>
                  </a:moveTo>
                  <a:lnTo>
                    <a:pt x="75" y="270775"/>
                  </a:lnTo>
                </a:path>
              </a:pathLst>
            </a:custGeom>
            <a:noFill/>
            <a:ln w="1004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7FD228A-6D8A-446A-76ED-9FAEEB3E8958}"/>
                </a:ext>
              </a:extLst>
            </p:cNvPr>
            <p:cNvSpPr/>
            <p:nvPr/>
          </p:nvSpPr>
          <p:spPr>
            <a:xfrm>
              <a:off x="8602001" y="3577901"/>
              <a:ext cx="13951" cy="130922"/>
            </a:xfrm>
            <a:custGeom>
              <a:avLst/>
              <a:gdLst>
                <a:gd name="connsiteX0" fmla="*/ 289 w 13951"/>
                <a:gd name="connsiteY0" fmla="*/ 123 h 130922"/>
                <a:gd name="connsiteX1" fmla="*/ 289 w 13951"/>
                <a:gd name="connsiteY1" fmla="*/ 131045 h 1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30922">
                  <a:moveTo>
                    <a:pt x="289" y="123"/>
                  </a:moveTo>
                  <a:lnTo>
                    <a:pt x="289" y="131045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FE4790E-E6C6-9D86-DCEF-208AD137A944}"/>
                </a:ext>
              </a:extLst>
            </p:cNvPr>
            <p:cNvSpPr/>
            <p:nvPr/>
          </p:nvSpPr>
          <p:spPr>
            <a:xfrm>
              <a:off x="2717673" y="4148250"/>
              <a:ext cx="13951" cy="217382"/>
            </a:xfrm>
            <a:custGeom>
              <a:avLst/>
              <a:gdLst>
                <a:gd name="connsiteX0" fmla="*/ -21 w 13951"/>
                <a:gd name="connsiteY0" fmla="*/ 155 h 217382"/>
                <a:gd name="connsiteX1" fmla="*/ -21 w 13951"/>
                <a:gd name="connsiteY1" fmla="*/ 217538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7382">
                  <a:moveTo>
                    <a:pt x="-21" y="155"/>
                  </a:moveTo>
                  <a:lnTo>
                    <a:pt x="-21" y="217538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E83B6F57-CB15-B7B3-DD89-13C09135CDE6}"/>
                </a:ext>
              </a:extLst>
            </p:cNvPr>
            <p:cNvSpPr/>
            <p:nvPr/>
          </p:nvSpPr>
          <p:spPr>
            <a:xfrm>
              <a:off x="2687343" y="4876713"/>
              <a:ext cx="13951" cy="112503"/>
            </a:xfrm>
            <a:custGeom>
              <a:avLst/>
              <a:gdLst>
                <a:gd name="connsiteX0" fmla="*/ -22 w 13951"/>
                <a:gd name="connsiteY0" fmla="*/ 191 h 112503"/>
                <a:gd name="connsiteX1" fmla="*/ -22 w 13951"/>
                <a:gd name="connsiteY1" fmla="*/ 112695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12503">
                  <a:moveTo>
                    <a:pt x="-22" y="191"/>
                  </a:moveTo>
                  <a:lnTo>
                    <a:pt x="-22" y="112695"/>
                  </a:lnTo>
                </a:path>
              </a:pathLst>
            </a:custGeom>
            <a:noFill/>
            <a:ln w="1066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7F6AED61-3C04-50A2-F1EA-7AB79240ED48}"/>
                </a:ext>
              </a:extLst>
            </p:cNvPr>
            <p:cNvSpPr/>
            <p:nvPr/>
          </p:nvSpPr>
          <p:spPr>
            <a:xfrm>
              <a:off x="4695636" y="4791740"/>
              <a:ext cx="13951" cy="192763"/>
            </a:xfrm>
            <a:custGeom>
              <a:avLst/>
              <a:gdLst>
                <a:gd name="connsiteX0" fmla="*/ 83 w 13951"/>
                <a:gd name="connsiteY0" fmla="*/ 188 h 192763"/>
                <a:gd name="connsiteX1" fmla="*/ 83 w 13951"/>
                <a:gd name="connsiteY1" fmla="*/ 192952 h 19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92763">
                  <a:moveTo>
                    <a:pt x="83" y="188"/>
                  </a:moveTo>
                  <a:lnTo>
                    <a:pt x="83" y="192952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DA5D29E-C416-98DF-96D5-E45CAFC45A89}"/>
                </a:ext>
              </a:extLst>
            </p:cNvPr>
            <p:cNvSpPr/>
            <p:nvPr/>
          </p:nvSpPr>
          <p:spPr>
            <a:xfrm>
              <a:off x="4727010" y="4148345"/>
              <a:ext cx="13951" cy="172261"/>
            </a:xfrm>
            <a:custGeom>
              <a:avLst/>
              <a:gdLst>
                <a:gd name="connsiteX0" fmla="*/ 85 w 13951"/>
                <a:gd name="connsiteY0" fmla="*/ 154 h 172261"/>
                <a:gd name="connsiteX1" fmla="*/ 85 w 13951"/>
                <a:gd name="connsiteY1" fmla="*/ 172416 h 17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72261">
                  <a:moveTo>
                    <a:pt x="85" y="154"/>
                  </a:moveTo>
                  <a:lnTo>
                    <a:pt x="85" y="172416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E112B04C-A0F8-94CE-CA57-D670A458ACFC}"/>
                </a:ext>
              </a:extLst>
            </p:cNvPr>
            <p:cNvSpPr/>
            <p:nvPr/>
          </p:nvSpPr>
          <p:spPr>
            <a:xfrm>
              <a:off x="5528925" y="2385798"/>
              <a:ext cx="1514707" cy="811422"/>
            </a:xfrm>
            <a:custGeom>
              <a:avLst/>
              <a:gdLst>
                <a:gd name="connsiteX0" fmla="*/ 167 w 1514707"/>
                <a:gd name="connsiteY0" fmla="*/ 78 h 811422"/>
                <a:gd name="connsiteX1" fmla="*/ 1514875 w 1514707"/>
                <a:gd name="connsiteY1" fmla="*/ 78 h 811422"/>
                <a:gd name="connsiteX2" fmla="*/ 1514875 w 1514707"/>
                <a:gd name="connsiteY2" fmla="*/ 811501 h 811422"/>
                <a:gd name="connsiteX3" fmla="*/ 167 w 1514707"/>
                <a:gd name="connsiteY3" fmla="*/ 811501 h 8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707" h="811422">
                  <a:moveTo>
                    <a:pt x="167" y="78"/>
                  </a:moveTo>
                  <a:lnTo>
                    <a:pt x="1514875" y="78"/>
                  </a:lnTo>
                  <a:lnTo>
                    <a:pt x="1514875" y="811501"/>
                  </a:lnTo>
                  <a:lnTo>
                    <a:pt x="167" y="811501"/>
                  </a:lnTo>
                  <a:close/>
                </a:path>
              </a:pathLst>
            </a:custGeom>
            <a:solidFill>
              <a:srgbClr val="F2F2F2"/>
            </a:solidFill>
            <a:ln w="8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AA84A7F7-9CCB-73A2-FE45-B0D08F40D52E}"/>
                </a:ext>
              </a:extLst>
            </p:cNvPr>
            <p:cNvSpPr/>
            <p:nvPr/>
          </p:nvSpPr>
          <p:spPr>
            <a:xfrm>
              <a:off x="2368920" y="4360202"/>
              <a:ext cx="1012353" cy="522435"/>
            </a:xfrm>
            <a:custGeom>
              <a:avLst/>
              <a:gdLst>
                <a:gd name="connsiteX0" fmla="*/ -13 w 1012353"/>
                <a:gd name="connsiteY0" fmla="*/ 174 h 522435"/>
                <a:gd name="connsiteX1" fmla="*/ 1012341 w 1012353"/>
                <a:gd name="connsiteY1" fmla="*/ 174 h 522435"/>
                <a:gd name="connsiteX2" fmla="*/ 1012341 w 1012353"/>
                <a:gd name="connsiteY2" fmla="*/ 522609 h 522435"/>
                <a:gd name="connsiteX3" fmla="*/ -13 w 1012353"/>
                <a:gd name="connsiteY3" fmla="*/ 522609 h 52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353" h="522435">
                  <a:moveTo>
                    <a:pt x="-13" y="174"/>
                  </a:moveTo>
                  <a:lnTo>
                    <a:pt x="1012341" y="174"/>
                  </a:lnTo>
                  <a:lnTo>
                    <a:pt x="1012341" y="522609"/>
                  </a:lnTo>
                  <a:lnTo>
                    <a:pt x="-13" y="522609"/>
                  </a:lnTo>
                  <a:close/>
                </a:path>
              </a:pathLst>
            </a:custGeom>
            <a:solidFill>
              <a:srgbClr val="F2F2F2"/>
            </a:solidFill>
            <a:ln w="58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4A44E43-CA64-3571-1733-110C17E1A7E8}"/>
                </a:ext>
              </a:extLst>
            </p:cNvPr>
            <p:cNvSpPr/>
            <p:nvPr/>
          </p:nvSpPr>
          <p:spPr>
            <a:xfrm>
              <a:off x="4287636" y="4315898"/>
              <a:ext cx="1023938" cy="479305"/>
            </a:xfrm>
            <a:custGeom>
              <a:avLst/>
              <a:gdLst>
                <a:gd name="connsiteX0" fmla="*/ 89 w 1023938"/>
                <a:gd name="connsiteY0" fmla="*/ 171 h 479305"/>
                <a:gd name="connsiteX1" fmla="*/ 1024027 w 1023938"/>
                <a:gd name="connsiteY1" fmla="*/ 171 h 479305"/>
                <a:gd name="connsiteX2" fmla="*/ 1024027 w 1023938"/>
                <a:gd name="connsiteY2" fmla="*/ 479476 h 479305"/>
                <a:gd name="connsiteX3" fmla="*/ 89 w 1023938"/>
                <a:gd name="connsiteY3" fmla="*/ 479476 h 4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8" h="479305">
                  <a:moveTo>
                    <a:pt x="89" y="171"/>
                  </a:moveTo>
                  <a:lnTo>
                    <a:pt x="1024027" y="171"/>
                  </a:lnTo>
                  <a:lnTo>
                    <a:pt x="1024027" y="479476"/>
                  </a:lnTo>
                  <a:lnTo>
                    <a:pt x="89" y="479476"/>
                  </a:lnTo>
                  <a:close/>
                </a:path>
              </a:pathLst>
            </a:custGeom>
            <a:solidFill>
              <a:srgbClr val="F2F2F2"/>
            </a:solidFill>
            <a:ln w="55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FDD68A1A-FB9A-962D-3E35-1CF6C934F621}"/>
                </a:ext>
              </a:extLst>
            </p:cNvPr>
            <p:cNvSpPr/>
            <p:nvPr/>
          </p:nvSpPr>
          <p:spPr>
            <a:xfrm>
              <a:off x="3172306" y="5428296"/>
              <a:ext cx="1223735" cy="612305"/>
            </a:xfrm>
            <a:custGeom>
              <a:avLst/>
              <a:gdLst>
                <a:gd name="connsiteX0" fmla="*/ 35 w 1223735"/>
                <a:gd name="connsiteY0" fmla="*/ 233 h 612305"/>
                <a:gd name="connsiteX1" fmla="*/ 1223771 w 1223735"/>
                <a:gd name="connsiteY1" fmla="*/ 233 h 612305"/>
                <a:gd name="connsiteX2" fmla="*/ 1223771 w 1223735"/>
                <a:gd name="connsiteY2" fmla="*/ 612538 h 612305"/>
                <a:gd name="connsiteX3" fmla="*/ 35 w 1223735"/>
                <a:gd name="connsiteY3" fmla="*/ 612538 h 6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735" h="612305">
                  <a:moveTo>
                    <a:pt x="35" y="233"/>
                  </a:moveTo>
                  <a:lnTo>
                    <a:pt x="1223771" y="233"/>
                  </a:lnTo>
                  <a:lnTo>
                    <a:pt x="1223771" y="612538"/>
                  </a:lnTo>
                  <a:lnTo>
                    <a:pt x="35" y="612538"/>
                  </a:lnTo>
                  <a:close/>
                </a:path>
              </a:pathLst>
            </a:custGeom>
            <a:solidFill>
              <a:srgbClr val="F2F2F2"/>
            </a:solidFill>
            <a:ln w="6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4BBDD31-14EE-B114-F726-B050E1BEF9D8}"/>
                </a:ext>
              </a:extLst>
            </p:cNvPr>
            <p:cNvSpPr/>
            <p:nvPr/>
          </p:nvSpPr>
          <p:spPr>
            <a:xfrm>
              <a:off x="7235094" y="3705813"/>
              <a:ext cx="2705413" cy="326498"/>
            </a:xfrm>
            <a:custGeom>
              <a:avLst/>
              <a:gdLst>
                <a:gd name="connsiteX0" fmla="*/ 288 w 2705413"/>
                <a:gd name="connsiteY0" fmla="*/ 135 h 326498"/>
                <a:gd name="connsiteX1" fmla="*/ 2705703 w 2705413"/>
                <a:gd name="connsiteY1" fmla="*/ 135 h 326498"/>
                <a:gd name="connsiteX2" fmla="*/ 2705703 w 2705413"/>
                <a:gd name="connsiteY2" fmla="*/ 326633 h 326498"/>
                <a:gd name="connsiteX3" fmla="*/ 288 w 2705413"/>
                <a:gd name="connsiteY3" fmla="*/ 326633 h 32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5413" h="326498">
                  <a:moveTo>
                    <a:pt x="288" y="135"/>
                  </a:moveTo>
                  <a:lnTo>
                    <a:pt x="2705703" y="135"/>
                  </a:lnTo>
                  <a:lnTo>
                    <a:pt x="2705703" y="326633"/>
                  </a:lnTo>
                  <a:lnTo>
                    <a:pt x="288" y="326633"/>
                  </a:lnTo>
                  <a:close/>
                </a:path>
              </a:pathLst>
            </a:custGeom>
            <a:solidFill>
              <a:srgbClr val="F2F2F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B4B1E37-62FD-1A4E-234A-F054023E6CED}"/>
                </a:ext>
              </a:extLst>
            </p:cNvPr>
            <p:cNvSpPr/>
            <p:nvPr/>
          </p:nvSpPr>
          <p:spPr>
            <a:xfrm>
              <a:off x="7113658" y="4434635"/>
              <a:ext cx="733530" cy="504171"/>
            </a:xfrm>
            <a:custGeom>
              <a:avLst/>
              <a:gdLst>
                <a:gd name="connsiteX0" fmla="*/ 230 w 733530"/>
                <a:gd name="connsiteY0" fmla="*/ 178 h 504171"/>
                <a:gd name="connsiteX1" fmla="*/ 733761 w 733530"/>
                <a:gd name="connsiteY1" fmla="*/ 178 h 504171"/>
                <a:gd name="connsiteX2" fmla="*/ 733761 w 733530"/>
                <a:gd name="connsiteY2" fmla="*/ 504349 h 504171"/>
                <a:gd name="connsiteX3" fmla="*/ 230 w 733530"/>
                <a:gd name="connsiteY3" fmla="*/ 504349 h 50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530" h="504171">
                  <a:moveTo>
                    <a:pt x="230" y="178"/>
                  </a:moveTo>
                  <a:lnTo>
                    <a:pt x="733761" y="178"/>
                  </a:lnTo>
                  <a:lnTo>
                    <a:pt x="733761" y="504349"/>
                  </a:lnTo>
                  <a:lnTo>
                    <a:pt x="230" y="504349"/>
                  </a:lnTo>
                  <a:close/>
                </a:path>
              </a:pathLst>
            </a:custGeom>
            <a:solidFill>
              <a:srgbClr val="F2F2F2"/>
            </a:solidFill>
            <a:ln w="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886BB238-864A-D464-ED34-D2C5AE2DC277}"/>
                </a:ext>
              </a:extLst>
            </p:cNvPr>
            <p:cNvSpPr/>
            <p:nvPr/>
          </p:nvSpPr>
          <p:spPr>
            <a:xfrm>
              <a:off x="9164783" y="4411892"/>
              <a:ext cx="806286" cy="508557"/>
            </a:xfrm>
            <a:custGeom>
              <a:avLst/>
              <a:gdLst>
                <a:gd name="connsiteX0" fmla="*/ 340 w 806286"/>
                <a:gd name="connsiteY0" fmla="*/ 176 h 508557"/>
                <a:gd name="connsiteX1" fmla="*/ 806627 w 806286"/>
                <a:gd name="connsiteY1" fmla="*/ 176 h 508557"/>
                <a:gd name="connsiteX2" fmla="*/ 806627 w 806286"/>
                <a:gd name="connsiteY2" fmla="*/ 508733 h 508557"/>
                <a:gd name="connsiteX3" fmla="*/ 340 w 806286"/>
                <a:gd name="connsiteY3" fmla="*/ 508733 h 5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286" h="508557">
                  <a:moveTo>
                    <a:pt x="340" y="176"/>
                  </a:moveTo>
                  <a:lnTo>
                    <a:pt x="806627" y="176"/>
                  </a:lnTo>
                  <a:lnTo>
                    <a:pt x="806627" y="508733"/>
                  </a:lnTo>
                  <a:lnTo>
                    <a:pt x="340" y="508733"/>
                  </a:lnTo>
                  <a:close/>
                </a:path>
              </a:pathLst>
            </a:custGeom>
            <a:solidFill>
              <a:srgbClr val="F2F2F2"/>
            </a:solidFill>
            <a:ln w="5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1B3111F-0686-5B98-433C-D93C6B80A167}"/>
                </a:ext>
              </a:extLst>
            </p:cNvPr>
            <p:cNvSpPr txBox="1"/>
            <p:nvPr/>
          </p:nvSpPr>
          <p:spPr>
            <a:xfrm>
              <a:off x="5965571" y="2411313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Partian 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2B1177F-E74B-35A8-BD7B-7B7F39A1AE7E}"/>
                </a:ext>
              </a:extLst>
            </p:cNvPr>
            <p:cNvSpPr txBox="1"/>
            <p:nvPr/>
          </p:nvSpPr>
          <p:spPr>
            <a:xfrm>
              <a:off x="5858892" y="2614214"/>
              <a:ext cx="1184740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Differential 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353C2B2-A3DC-BB70-EE06-C27157F99025}"/>
                </a:ext>
              </a:extLst>
            </p:cNvPr>
            <p:cNvSpPr txBox="1"/>
            <p:nvPr/>
          </p:nvSpPr>
          <p:spPr>
            <a:xfrm>
              <a:off x="5887213" y="2822664"/>
              <a:ext cx="107928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Equations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1D59835-668E-4924-0960-8A19E91E538C}"/>
                </a:ext>
              </a:extLst>
            </p:cNvPr>
            <p:cNvSpPr txBox="1"/>
            <p:nvPr/>
          </p:nvSpPr>
          <p:spPr>
            <a:xfrm>
              <a:off x="2505997" y="4392414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Forward 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803DBCDB-D76B-B159-138A-80BDF2110786}"/>
                </a:ext>
              </a:extLst>
            </p:cNvPr>
            <p:cNvSpPr txBox="1"/>
            <p:nvPr/>
          </p:nvSpPr>
          <p:spPr>
            <a:xfrm>
              <a:off x="2518117" y="4588018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Problem</a:t>
              </a:r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64AAB0D5-8C12-48D0-3E76-0AFE7EC72FAE}"/>
                </a:ext>
              </a:extLst>
            </p:cNvPr>
            <p:cNvSpPr/>
            <p:nvPr/>
          </p:nvSpPr>
          <p:spPr>
            <a:xfrm>
              <a:off x="5756084" y="1695347"/>
              <a:ext cx="1028367" cy="319445"/>
            </a:xfrm>
            <a:custGeom>
              <a:avLst/>
              <a:gdLst>
                <a:gd name="connsiteX0" fmla="*/ 166 w 1028367"/>
                <a:gd name="connsiteY0" fmla="*/ 28 h 319445"/>
                <a:gd name="connsiteX1" fmla="*/ 1028534 w 1028367"/>
                <a:gd name="connsiteY1" fmla="*/ 28 h 319445"/>
                <a:gd name="connsiteX2" fmla="*/ 1028534 w 1028367"/>
                <a:gd name="connsiteY2" fmla="*/ 319474 h 319445"/>
                <a:gd name="connsiteX3" fmla="*/ 166 w 1028367"/>
                <a:gd name="connsiteY3" fmla="*/ 319474 h 31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367" h="319445">
                  <a:moveTo>
                    <a:pt x="166" y="28"/>
                  </a:moveTo>
                  <a:lnTo>
                    <a:pt x="1028534" y="28"/>
                  </a:lnTo>
                  <a:lnTo>
                    <a:pt x="1028534" y="319474"/>
                  </a:lnTo>
                  <a:lnTo>
                    <a:pt x="166" y="319474"/>
                  </a:lnTo>
                  <a:close/>
                </a:path>
              </a:pathLst>
            </a:custGeom>
            <a:solidFill>
              <a:srgbClr val="F2F2F2"/>
            </a:solidFill>
            <a:ln w="4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197D186-803C-BE42-282B-B523A88A2AED}"/>
                </a:ext>
              </a:extLst>
            </p:cNvPr>
            <p:cNvSpPr txBox="1"/>
            <p:nvPr/>
          </p:nvSpPr>
          <p:spPr>
            <a:xfrm>
              <a:off x="5878432" y="1701506"/>
              <a:ext cx="973822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Dynamic</a:t>
              </a: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0A3C3B46-3918-7B74-A524-A3EF1F161115}"/>
                </a:ext>
              </a:extLst>
            </p:cNvPr>
            <p:cNvSpPr/>
            <p:nvPr/>
          </p:nvSpPr>
          <p:spPr>
            <a:xfrm>
              <a:off x="2664063" y="1707791"/>
              <a:ext cx="760565" cy="332850"/>
            </a:xfrm>
            <a:custGeom>
              <a:avLst/>
              <a:gdLst>
                <a:gd name="connsiteX0" fmla="*/ -4 w 760565"/>
                <a:gd name="connsiteY0" fmla="*/ 29 h 332850"/>
                <a:gd name="connsiteX1" fmla="*/ 760561 w 760565"/>
                <a:gd name="connsiteY1" fmla="*/ 29 h 332850"/>
                <a:gd name="connsiteX2" fmla="*/ 760561 w 760565"/>
                <a:gd name="connsiteY2" fmla="*/ 332880 h 332850"/>
                <a:gd name="connsiteX3" fmla="*/ -4 w 760565"/>
                <a:gd name="connsiteY3" fmla="*/ 332880 h 33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565" h="332850">
                  <a:moveTo>
                    <a:pt x="-4" y="29"/>
                  </a:moveTo>
                  <a:lnTo>
                    <a:pt x="760561" y="29"/>
                  </a:lnTo>
                  <a:lnTo>
                    <a:pt x="760561" y="332880"/>
                  </a:lnTo>
                  <a:lnTo>
                    <a:pt x="-4" y="332880"/>
                  </a:lnTo>
                  <a:close/>
                </a:path>
              </a:pathLst>
            </a:custGeom>
            <a:solidFill>
              <a:srgbClr val="F2F2F2"/>
            </a:solidFill>
            <a:ln w="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1A0E854-F7C7-07FA-B136-6A727BAE659A}"/>
                </a:ext>
              </a:extLst>
            </p:cNvPr>
            <p:cNvSpPr txBox="1"/>
            <p:nvPr/>
          </p:nvSpPr>
          <p:spPr>
            <a:xfrm>
              <a:off x="2731624" y="1731732"/>
              <a:ext cx="71017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Static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44F79C0-F009-32C9-DC5B-000311EBCC7A}"/>
                </a:ext>
              </a:extLst>
            </p:cNvPr>
            <p:cNvSpPr txBox="1"/>
            <p:nvPr/>
          </p:nvSpPr>
          <p:spPr>
            <a:xfrm>
              <a:off x="3381273" y="5492156"/>
              <a:ext cx="113201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Numerical 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23E0431-BC72-8476-CD7A-082B7DDD9C31}"/>
                </a:ext>
              </a:extLst>
            </p:cNvPr>
            <p:cNvSpPr txBox="1"/>
            <p:nvPr/>
          </p:nvSpPr>
          <p:spPr>
            <a:xfrm>
              <a:off x="3381273" y="5703905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Methods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24577192-E41A-1C07-1401-6BC0A6C2ED55}"/>
                </a:ext>
              </a:extLst>
            </p:cNvPr>
            <p:cNvSpPr txBox="1"/>
            <p:nvPr/>
          </p:nvSpPr>
          <p:spPr>
            <a:xfrm>
              <a:off x="4435229" y="4308160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Inverse 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E562B71-56FE-1780-ADAD-65CD72095D90}"/>
                </a:ext>
              </a:extLst>
            </p:cNvPr>
            <p:cNvSpPr txBox="1"/>
            <p:nvPr/>
          </p:nvSpPr>
          <p:spPr>
            <a:xfrm>
              <a:off x="4403663" y="4503432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Problem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2BBD64D-4B4F-805B-256E-F65DA5F68868}"/>
                </a:ext>
              </a:extLst>
            </p:cNvPr>
            <p:cNvSpPr txBox="1"/>
            <p:nvPr/>
          </p:nvSpPr>
          <p:spPr>
            <a:xfrm>
              <a:off x="3750001" y="3772783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Two general approaches</a:t>
              </a:r>
              <a:endParaRPr lang="es-CO" sz="900" spc="0" baseline="0">
                <a:ln/>
                <a:solidFill>
                  <a:srgbClr val="0000FF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4C5EF18F-0292-4A1E-4F6F-6435A9ACC150}"/>
                </a:ext>
              </a:extLst>
            </p:cNvPr>
            <p:cNvSpPr txBox="1"/>
            <p:nvPr/>
          </p:nvSpPr>
          <p:spPr>
            <a:xfrm>
              <a:off x="3812900" y="5085340"/>
              <a:ext cx="1026552" cy="302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34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Requiered</a:t>
              </a:r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B3608F06-2D73-AD09-9E1B-F5FF002454E6}"/>
                </a:ext>
              </a:extLst>
            </p:cNvPr>
            <p:cNvSpPr/>
            <p:nvPr/>
          </p:nvSpPr>
          <p:spPr>
            <a:xfrm>
              <a:off x="3422081" y="1035211"/>
              <a:ext cx="2377916" cy="334243"/>
            </a:xfrm>
            <a:custGeom>
              <a:avLst/>
              <a:gdLst>
                <a:gd name="connsiteX0" fmla="*/ 79 w 2377916"/>
                <a:gd name="connsiteY0" fmla="*/ -6 h 334243"/>
                <a:gd name="connsiteX1" fmla="*/ 2377995 w 2377916"/>
                <a:gd name="connsiteY1" fmla="*/ -6 h 334243"/>
                <a:gd name="connsiteX2" fmla="*/ 2377995 w 2377916"/>
                <a:gd name="connsiteY2" fmla="*/ 334238 h 334243"/>
                <a:gd name="connsiteX3" fmla="*/ 79 w 2377916"/>
                <a:gd name="connsiteY3" fmla="*/ 334238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916" h="334243">
                  <a:moveTo>
                    <a:pt x="79" y="-6"/>
                  </a:moveTo>
                  <a:lnTo>
                    <a:pt x="2377995" y="-6"/>
                  </a:lnTo>
                  <a:lnTo>
                    <a:pt x="2377995" y="334238"/>
                  </a:lnTo>
                  <a:lnTo>
                    <a:pt x="79" y="334238"/>
                  </a:lnTo>
                  <a:close/>
                </a:path>
              </a:pathLst>
            </a:custGeom>
            <a:solidFill>
              <a:srgbClr val="F2F2F2"/>
            </a:solidFill>
            <a:ln w="7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56B4ADA-3BE9-8B2E-A3F4-04253D16EF0C}"/>
                </a:ext>
              </a:extLst>
            </p:cNvPr>
            <p:cNvSpPr txBox="1"/>
            <p:nvPr/>
          </p:nvSpPr>
          <p:spPr>
            <a:xfrm>
              <a:off x="3661192" y="1054939"/>
              <a:ext cx="218660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Mathematical modeling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5E992A2-E6C4-E787-C5C1-E89A47088401}"/>
                </a:ext>
              </a:extLst>
            </p:cNvPr>
            <p:cNvSpPr txBox="1"/>
            <p:nvPr/>
          </p:nvSpPr>
          <p:spPr>
            <a:xfrm>
              <a:off x="7416353" y="3726425"/>
              <a:ext cx="2608437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Mechanical Wave Equation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02902AD-CBB6-94E7-E100-92A5D09F0286}"/>
                </a:ext>
              </a:extLst>
            </p:cNvPr>
            <p:cNvSpPr txBox="1"/>
            <p:nvPr/>
          </p:nvSpPr>
          <p:spPr>
            <a:xfrm>
              <a:off x="7141742" y="4431245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Scalar 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2762152-5A96-8A8A-2E8A-5C2A7017383B}"/>
                </a:ext>
              </a:extLst>
            </p:cNvPr>
            <p:cNvSpPr txBox="1"/>
            <p:nvPr/>
          </p:nvSpPr>
          <p:spPr>
            <a:xfrm>
              <a:off x="7141742" y="4618775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Waves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AEF4858-099C-E0A7-D786-CB40903DFD7A}"/>
                </a:ext>
              </a:extLst>
            </p:cNvPr>
            <p:cNvSpPr txBox="1"/>
            <p:nvPr/>
          </p:nvSpPr>
          <p:spPr>
            <a:xfrm>
              <a:off x="9247579" y="4397972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Elastic 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B4D864F-9AAE-A0A7-60DF-5A08FB649025}"/>
                </a:ext>
              </a:extLst>
            </p:cNvPr>
            <p:cNvSpPr txBox="1"/>
            <p:nvPr/>
          </p:nvSpPr>
          <p:spPr>
            <a:xfrm>
              <a:off x="9251921" y="4606601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Waves</a:t>
              </a:r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197B3745-3051-988B-29FD-56AA6BE369BC}"/>
                </a:ext>
              </a:extLst>
            </p:cNvPr>
            <p:cNvSpPr/>
            <p:nvPr/>
          </p:nvSpPr>
          <p:spPr>
            <a:xfrm>
              <a:off x="7489356" y="4225457"/>
              <a:ext cx="2108073" cy="13951"/>
            </a:xfrm>
            <a:custGeom>
              <a:avLst/>
              <a:gdLst>
                <a:gd name="connsiteX0" fmla="*/ 286 w 2108073"/>
                <a:gd name="connsiteY0" fmla="*/ 153 h 13951"/>
                <a:gd name="connsiteX1" fmla="*/ 2108360 w 2108073"/>
                <a:gd name="connsiteY1" fmla="*/ 153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8073" h="13951">
                  <a:moveTo>
                    <a:pt x="286" y="153"/>
                  </a:moveTo>
                  <a:lnTo>
                    <a:pt x="2108360" y="153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832F7101-8D6D-2DB6-0B05-D2F0E30B2A0F}"/>
                </a:ext>
              </a:extLst>
            </p:cNvPr>
            <p:cNvSpPr/>
            <p:nvPr/>
          </p:nvSpPr>
          <p:spPr>
            <a:xfrm>
              <a:off x="2714456" y="4153539"/>
              <a:ext cx="2017678" cy="13951"/>
            </a:xfrm>
            <a:custGeom>
              <a:avLst/>
              <a:gdLst>
                <a:gd name="connsiteX0" fmla="*/ 32 w 2017678"/>
                <a:gd name="connsiteY0" fmla="*/ 150 h 13951"/>
                <a:gd name="connsiteX1" fmla="*/ 2017711 w 2017678"/>
                <a:gd name="connsiteY1" fmla="*/ 150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7678" h="13951">
                  <a:moveTo>
                    <a:pt x="32" y="150"/>
                  </a:moveTo>
                  <a:lnTo>
                    <a:pt x="2017711" y="150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FA29E102-CF1E-54C0-0BAC-C74715CF9666}"/>
                </a:ext>
              </a:extLst>
            </p:cNvPr>
            <p:cNvSpPr/>
            <p:nvPr/>
          </p:nvSpPr>
          <p:spPr>
            <a:xfrm>
              <a:off x="3745039" y="4978671"/>
              <a:ext cx="13951" cy="449941"/>
            </a:xfrm>
            <a:custGeom>
              <a:avLst/>
              <a:gdLst>
                <a:gd name="connsiteX0" fmla="*/ 33 w 13951"/>
                <a:gd name="connsiteY0" fmla="*/ 205 h 449941"/>
                <a:gd name="connsiteX1" fmla="*/ 33 w 13951"/>
                <a:gd name="connsiteY1" fmla="*/ 450146 h 4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449941">
                  <a:moveTo>
                    <a:pt x="33" y="205"/>
                  </a:moveTo>
                  <a:lnTo>
                    <a:pt x="33" y="450146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914B05EF-D4DE-E239-5422-98BF6994074D}"/>
                </a:ext>
              </a:extLst>
            </p:cNvPr>
            <p:cNvSpPr/>
            <p:nvPr/>
          </p:nvSpPr>
          <p:spPr>
            <a:xfrm>
              <a:off x="2688714" y="4983997"/>
              <a:ext cx="2009885" cy="13951"/>
            </a:xfrm>
            <a:custGeom>
              <a:avLst/>
              <a:gdLst>
                <a:gd name="connsiteX0" fmla="*/ 31 w 2009885"/>
                <a:gd name="connsiteY0" fmla="*/ 193 h 13951"/>
                <a:gd name="connsiteX1" fmla="*/ 2009916 w 2009885"/>
                <a:gd name="connsiteY1" fmla="*/ 193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9885" h="13951">
                  <a:moveTo>
                    <a:pt x="31" y="193"/>
                  </a:moveTo>
                  <a:lnTo>
                    <a:pt x="2009916" y="193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204D1EEA-EA6B-B8BB-847F-66C2DB32F6FB}"/>
                </a:ext>
              </a:extLst>
            </p:cNvPr>
            <p:cNvSpPr/>
            <p:nvPr/>
          </p:nvSpPr>
          <p:spPr>
            <a:xfrm>
              <a:off x="3699517" y="3582320"/>
              <a:ext cx="4902799" cy="13951"/>
            </a:xfrm>
            <a:custGeom>
              <a:avLst/>
              <a:gdLst>
                <a:gd name="connsiteX0" fmla="*/ 160 w 4902799"/>
                <a:gd name="connsiteY0" fmla="*/ 119 h 13951"/>
                <a:gd name="connsiteX1" fmla="*/ 4902960 w 4902799"/>
                <a:gd name="connsiteY1" fmla="*/ 119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02799" h="13951">
                  <a:moveTo>
                    <a:pt x="160" y="119"/>
                  </a:moveTo>
                  <a:lnTo>
                    <a:pt x="4902960" y="119"/>
                  </a:lnTo>
                </a:path>
              </a:pathLst>
            </a:custGeom>
            <a:solidFill>
              <a:srgbClr val="000000"/>
            </a:solidFill>
            <a:ln w="1054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8161F618-1079-390F-E775-FA9E07221643}"/>
                </a:ext>
              </a:extLst>
            </p:cNvPr>
            <p:cNvSpPr/>
            <p:nvPr/>
          </p:nvSpPr>
          <p:spPr>
            <a:xfrm>
              <a:off x="3015953" y="1619860"/>
              <a:ext cx="3239215" cy="13951"/>
            </a:xfrm>
            <a:custGeom>
              <a:avLst/>
              <a:gdLst>
                <a:gd name="connsiteX0" fmla="*/ 80 w 3239215"/>
                <a:gd name="connsiteY0" fmla="*/ 16 h 13951"/>
                <a:gd name="connsiteX1" fmla="*/ 3239296 w 3239215"/>
                <a:gd name="connsiteY1" fmla="*/ 16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9215" h="13951">
                  <a:moveTo>
                    <a:pt x="80" y="16"/>
                  </a:moveTo>
                  <a:lnTo>
                    <a:pt x="3239296" y="16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9904C748-9AF8-9A0B-E2DA-2E4D9B85DA53}"/>
                </a:ext>
              </a:extLst>
            </p:cNvPr>
            <p:cNvSpPr/>
            <p:nvPr/>
          </p:nvSpPr>
          <p:spPr>
            <a:xfrm>
              <a:off x="3014793" y="1620239"/>
              <a:ext cx="3232097" cy="13951"/>
            </a:xfrm>
            <a:custGeom>
              <a:avLst/>
              <a:gdLst>
                <a:gd name="connsiteX0" fmla="*/ 80 w 3232097"/>
                <a:gd name="connsiteY0" fmla="*/ 16 h 13951"/>
                <a:gd name="connsiteX1" fmla="*/ 3232177 w 3232097"/>
                <a:gd name="connsiteY1" fmla="*/ 16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2097" h="13951">
                  <a:moveTo>
                    <a:pt x="80" y="16"/>
                  </a:moveTo>
                  <a:lnTo>
                    <a:pt x="3232177" y="16"/>
                  </a:lnTo>
                </a:path>
              </a:pathLst>
            </a:custGeom>
            <a:solidFill>
              <a:srgbClr val="000000"/>
            </a:solidFill>
            <a:ln w="7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2F042217-CAFF-356D-C78C-8ABF026243E6}"/>
                </a:ext>
              </a:extLst>
            </p:cNvPr>
            <p:cNvSpPr txBox="1"/>
            <p:nvPr/>
          </p:nvSpPr>
          <p:spPr>
            <a:xfrm>
              <a:off x="6326136" y="3192514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A particular case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8B06887E-FBCE-F35C-A824-37274003B39B}"/>
                </a:ext>
              </a:extLst>
            </p:cNvPr>
            <p:cNvSpPr txBox="1"/>
            <p:nvPr/>
          </p:nvSpPr>
          <p:spPr>
            <a:xfrm>
              <a:off x="6365947" y="2016503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Typically with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57D2719B-19A4-DF58-3716-8CC14A45331D}"/>
                </a:ext>
              </a:extLst>
            </p:cNvPr>
            <p:cNvSpPr txBox="1"/>
            <p:nvPr/>
          </p:nvSpPr>
          <p:spPr>
            <a:xfrm>
              <a:off x="4550177" y="1378310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Types</a:t>
              </a:r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87159997-F106-B081-7F5F-2912496BF69B}"/>
                </a:ext>
              </a:extLst>
            </p:cNvPr>
            <p:cNvSpPr/>
            <p:nvPr/>
          </p:nvSpPr>
          <p:spPr>
            <a:xfrm>
              <a:off x="3704816" y="3579715"/>
              <a:ext cx="13951" cy="572742"/>
            </a:xfrm>
            <a:custGeom>
              <a:avLst/>
              <a:gdLst>
                <a:gd name="connsiteX0" fmla="*/ 31 w 13951"/>
                <a:gd name="connsiteY0" fmla="*/ 134 h 572742"/>
                <a:gd name="connsiteX1" fmla="*/ 31 w 13951"/>
                <a:gd name="connsiteY1" fmla="*/ 572877 h 57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572742">
                  <a:moveTo>
                    <a:pt x="31" y="134"/>
                  </a:moveTo>
                  <a:lnTo>
                    <a:pt x="31" y="57287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385B5DCA-BA99-A0DA-FC39-4455D8C3BFF3}"/>
                </a:ext>
              </a:extLst>
            </p:cNvPr>
            <p:cNvSpPr/>
            <p:nvPr/>
          </p:nvSpPr>
          <p:spPr>
            <a:xfrm>
              <a:off x="3018526" y="1616538"/>
              <a:ext cx="13951" cy="74596"/>
            </a:xfrm>
            <a:custGeom>
              <a:avLst/>
              <a:gdLst>
                <a:gd name="connsiteX0" fmla="*/ -5 w 13951"/>
                <a:gd name="connsiteY0" fmla="*/ 18 h 74596"/>
                <a:gd name="connsiteX1" fmla="*/ -5 w 13951"/>
                <a:gd name="connsiteY1" fmla="*/ 74614 h 7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74596">
                  <a:moveTo>
                    <a:pt x="-5" y="18"/>
                  </a:moveTo>
                  <a:lnTo>
                    <a:pt x="-5" y="74614"/>
                  </a:lnTo>
                </a:path>
              </a:pathLst>
            </a:custGeom>
            <a:noFill/>
            <a:ln w="52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5" name="Forma libre: forma 134">
              <a:extLst>
                <a:ext uri="{FF2B5EF4-FFF2-40B4-BE49-F238E27FC236}">
                  <a16:creationId xmlns:a16="http://schemas.microsoft.com/office/drawing/2014/main" id="{BB5FAD63-7514-8293-0E21-08FCE67B4550}"/>
                </a:ext>
              </a:extLst>
            </p:cNvPr>
            <p:cNvSpPr/>
            <p:nvPr/>
          </p:nvSpPr>
          <p:spPr>
            <a:xfrm>
              <a:off x="6252269" y="1614581"/>
              <a:ext cx="13951" cy="81029"/>
            </a:xfrm>
            <a:custGeom>
              <a:avLst/>
              <a:gdLst>
                <a:gd name="connsiteX0" fmla="*/ 165 w 13951"/>
                <a:gd name="connsiteY0" fmla="*/ 18 h 81029"/>
                <a:gd name="connsiteX1" fmla="*/ 165 w 13951"/>
                <a:gd name="connsiteY1" fmla="*/ 81047 h 8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81029">
                  <a:moveTo>
                    <a:pt x="165" y="18"/>
                  </a:moveTo>
                  <a:lnTo>
                    <a:pt x="165" y="8104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02528194-58CE-6530-F28E-6C89294CF55A}"/>
                </a:ext>
              </a:extLst>
            </p:cNvPr>
            <p:cNvSpPr/>
            <p:nvPr/>
          </p:nvSpPr>
          <p:spPr>
            <a:xfrm>
              <a:off x="8618980" y="4030453"/>
              <a:ext cx="13951" cy="191819"/>
            </a:xfrm>
            <a:custGeom>
              <a:avLst/>
              <a:gdLst>
                <a:gd name="connsiteX0" fmla="*/ 290 w 13951"/>
                <a:gd name="connsiteY0" fmla="*/ 148 h 191819"/>
                <a:gd name="connsiteX1" fmla="*/ 290 w 13951"/>
                <a:gd name="connsiteY1" fmla="*/ 191967 h 19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91819">
                  <a:moveTo>
                    <a:pt x="290" y="148"/>
                  </a:moveTo>
                  <a:lnTo>
                    <a:pt x="290" y="19196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4BAB7020-3EC9-FE8E-32F7-7CEDE894B8D0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4BB2C-1ADC-A071-5C87-02E6AC9E5425}"/>
              </a:ext>
            </a:extLst>
          </p:cNvPr>
          <p:cNvGrpSpPr/>
          <p:nvPr/>
        </p:nvGrpSpPr>
        <p:grpSpPr>
          <a:xfrm>
            <a:off x="1097899" y="2009775"/>
            <a:ext cx="10225999" cy="3136174"/>
            <a:chOff x="1652962" y="2675981"/>
            <a:chExt cx="8886076" cy="272523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E8069C-D6AF-FE2E-8A1A-970681F330D4}"/>
                </a:ext>
              </a:extLst>
            </p:cNvPr>
            <p:cNvSpPr/>
            <p:nvPr/>
          </p:nvSpPr>
          <p:spPr>
            <a:xfrm>
              <a:off x="1990725" y="2675981"/>
              <a:ext cx="7753349" cy="2725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A38B8CC5-FC92-F762-FBEB-4335E1F0F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962" y="2843887"/>
              <a:ext cx="8886076" cy="2389426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EA599C19-F7C7-828C-42DA-7A4E65EAE21F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524000" y="56197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Methods to solve Diferential Equations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65EF87-CCAA-3EB8-63C6-FAD02317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154" y="3627922"/>
            <a:ext cx="8834441" cy="26193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73D920-112D-70A7-0168-6B4C40FBB9A3}"/>
              </a:ext>
            </a:extLst>
          </p:cNvPr>
          <p:cNvSpPr txBox="1"/>
          <p:nvPr/>
        </p:nvSpPr>
        <p:spPr>
          <a:xfrm>
            <a:off x="629793" y="1791825"/>
            <a:ext cx="3485007" cy="13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Machine Learning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Reinforced Suport Vector Machine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FB4EC8-A7BC-A0C5-9E81-CBA9A5F753B0}"/>
              </a:ext>
            </a:extLst>
          </p:cNvPr>
          <p:cNvSpPr txBox="1"/>
          <p:nvPr/>
        </p:nvSpPr>
        <p:spPr>
          <a:xfrm>
            <a:off x="4343210" y="1846863"/>
            <a:ext cx="3180780" cy="103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Data Driven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Physics Based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0DDEBF-156B-1B54-8057-C5AF0A615545}"/>
              </a:ext>
            </a:extLst>
          </p:cNvPr>
          <p:cNvSpPr txBox="1"/>
          <p:nvPr/>
        </p:nvSpPr>
        <p:spPr>
          <a:xfrm>
            <a:off x="7200900" y="1796002"/>
            <a:ext cx="4333876" cy="13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Shallow Networks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Extreme Learning Machine – Pseudo-inverse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Deep Learning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Backpropagation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CDB1CE-1C1B-9B75-3463-B25C4D9E044C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772590" y="561975"/>
            <a:ext cx="83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Physics-informed neural networks - PINN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632E97E-8EA7-9033-AA10-DC0DB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592" y="1585615"/>
            <a:ext cx="8342016" cy="42291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50A05F-2048-030E-4FB6-D80B505E4BD1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434971" y="201603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53D0DE-E935-0604-AC13-B2B1B3EB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58" y="904761"/>
            <a:ext cx="9105842" cy="50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557</Words>
  <Application>Microsoft Office PowerPoint</Application>
  <PresentationFormat>Panorámica</PresentationFormat>
  <Paragraphs>106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23</cp:revision>
  <dcterms:created xsi:type="dcterms:W3CDTF">2024-07-27T15:56:53Z</dcterms:created>
  <dcterms:modified xsi:type="dcterms:W3CDTF">2024-07-29T18:16:42Z</dcterms:modified>
</cp:coreProperties>
</file>