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69" r:id="rId4"/>
    <p:sldId id="283" r:id="rId5"/>
    <p:sldId id="276" r:id="rId6"/>
    <p:sldId id="277" r:id="rId7"/>
    <p:sldId id="278" r:id="rId8"/>
    <p:sldId id="279" r:id="rId9"/>
    <p:sldId id="282" r:id="rId10"/>
    <p:sldId id="28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7F49-51D1-454D-A7B1-9FD3EAB0CF1E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C70F-B179-4FD5-8C48-3F5C0CA2B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314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4966-7F75-E280-10F1-27D12FFB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F9-87CA-70AD-D6DF-BD9919B3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0264E-2536-725C-14C1-2743910F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3BD1A-C877-C678-E1B6-F15049D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3542-C099-692B-FE6B-41FE77D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D36B-0A46-2C4C-F3FC-784866F1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3BB7F-5E36-49D9-610D-2573D49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4A874-D1F1-00F0-25A3-F604C9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65584-5D90-CB63-5150-76333EE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2FFE-F430-5C7F-3DCE-37E39BB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7D037-1F15-6F4F-783F-68762320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4485A-F60F-10A2-6F38-782DDF17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DEE9D-545B-EF26-208A-243B7DFB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7B392-73B0-F118-2F85-3F6CBE19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29375-11B6-439C-8F40-5C885F2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54BC-61AC-499E-4EED-6254AD86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F4C5-4588-64FF-CC7E-F6900BD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B576A-A199-60CD-891A-CD6B4D9E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6AC7A-5065-D9BA-6DDC-D546F8F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0691-47DF-3966-7AD8-A2FBC5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1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E3AE-6107-943E-A4B9-428F8B0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1AAD4-3A2B-8E1A-3F6F-F03DD6F9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93041-DCF7-8B03-7F98-F231BCEC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A1F26-37AC-4A2E-F6D1-D103BABD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6961-05F3-3A4E-63A4-143EF7AA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4AC3-2C90-7463-25A5-3A6B4CF0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D7A2-2F24-1E17-8723-661B6BA0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8FAAD-9CF4-EC56-2069-6FF9F01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F23C2-8160-9C1C-FF85-A4ACCC3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8A73B-0165-D874-DB51-706B4C2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BD15B-F7CF-8535-198D-659B7779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2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50FD2-ACEE-00C2-F1A7-D76A298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64F0B-7BBD-32F4-D80D-D400379C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89575-00F8-1AF3-55B7-531FB8CC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336F9-F628-BC6B-D57E-DFA2CC15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7BC01-5F1E-F31B-C0D4-E1DCFD1C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536A2A-B46F-C3C9-F593-3F37563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57E18A-F33A-F575-813E-2EDDE7D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D1D21-58C0-FD0F-C06C-DFB7258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7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1676-C3A2-A99C-BAB7-A654DFE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421AA-164E-DF5C-3502-17E6E88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CDEA2-D3C0-C29C-B818-5B6731F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5C426-C60D-697C-2E5C-AD572E0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8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3E13D-93A2-AF1F-6405-A4A5019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22C8D-45CE-0D9B-2F3F-7267C4E5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0E6BC3-A438-E056-7D23-C722B7A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9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73DF-6C5A-3927-8D07-7C31887A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A1D0-CBB5-AE4A-AFDC-AC38BDD3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A1A71-DA2A-0D1E-D44E-B5351FC3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AC70B-7151-8843-0133-27D988E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33821-CB9F-E2D6-F4C4-2AE052B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A0311-424E-7F82-4D1E-345140B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3D5F-5860-E081-E94E-A05E0E9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76668-436A-BEBB-D8E0-89E0EAC32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E9F70-C830-0B01-A863-C6AC7495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30C20-8333-E24E-0CA5-2D3275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7E0D6-A3A1-8BEE-5DC9-E7E1575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7AFA1-F20D-0C97-421D-EE7BDAA0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6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B95B2C-F35C-8C96-6765-2AAF465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1FAAE-EC15-BBCE-2777-17438149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B9EF7-0A8C-EBBB-7AC3-D8D0AA56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A240-B631-47CA-B4A0-30DC1445D38C}" type="datetimeFigureOut">
              <a:rPr lang="es-CO" smtClean="0"/>
              <a:t>26/08/2024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00F9-1D0D-4367-37F2-9C4DDD0E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3410E-2AF0-8B16-DC0F-E94D6730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5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car-rincon/review-elastic-waves/tree/main/main/publications_number_ye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82F415-DC7B-34F3-F3CC-7AC0738E8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132F6D-1D7A-5C5F-7139-21D8C694CEF6}"/>
              </a:ext>
            </a:extLst>
          </p:cNvPr>
          <p:cNvSpPr txBox="1"/>
          <p:nvPr/>
        </p:nvSpPr>
        <p:spPr>
          <a:xfrm>
            <a:off x="2002536" y="868680"/>
            <a:ext cx="772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Meeting August 26, 2024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Forward and inverse modeling of wave propagation combining classical and machine learning approaches</a:t>
            </a:r>
            <a:endParaRPr lang="es-CO" sz="20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B2BBD8-B2E9-7212-DC15-D2ED4FAAB641}"/>
              </a:ext>
            </a:extLst>
          </p:cNvPr>
          <p:cNvSpPr txBox="1"/>
          <p:nvPr/>
        </p:nvSpPr>
        <p:spPr>
          <a:xfrm>
            <a:off x="2002536" y="2949047"/>
            <a:ext cx="7438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Student: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Oscar Andrés Rincón Cardeño</a:t>
            </a:r>
          </a:p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Advisors: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Nicolas Guarín Zapata and Silvana Montoya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AFCBC3-BF47-7B65-0660-392592768696}"/>
              </a:ext>
            </a:extLst>
          </p:cNvPr>
          <p:cNvSpPr txBox="1"/>
          <p:nvPr/>
        </p:nvSpPr>
        <p:spPr>
          <a:xfrm>
            <a:off x="2520696" y="5281434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Applied Mechanics research group</a:t>
            </a:r>
          </a:p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Universidad EAFIT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9042AA-EB8B-C499-AD0C-EFAFFF92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767" y="4852356"/>
            <a:ext cx="2266990" cy="151342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19803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6877049" y="457200"/>
            <a:ext cx="42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Search strategy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60033DA-EB9B-67D2-0D0E-8ACFA3658DE2}"/>
              </a:ext>
            </a:extLst>
          </p:cNvPr>
          <p:cNvSpPr/>
          <p:nvPr/>
        </p:nvSpPr>
        <p:spPr>
          <a:xfrm>
            <a:off x="6607298" y="1142999"/>
            <a:ext cx="4803651" cy="488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7B508FD-16A8-C854-8328-6215B7EDA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7075" y="1272569"/>
            <a:ext cx="3876675" cy="456720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979B8CC-6FFA-D539-9317-DFFFBB33B34C}"/>
              </a:ext>
            </a:extLst>
          </p:cNvPr>
          <p:cNvSpPr/>
          <p:nvPr/>
        </p:nvSpPr>
        <p:spPr>
          <a:xfrm>
            <a:off x="473384" y="2305049"/>
            <a:ext cx="5899026" cy="172402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59C9F8-6B19-1DFE-9B63-2597A1AD0210}"/>
              </a:ext>
            </a:extLst>
          </p:cNvPr>
          <p:cNvSpPr txBox="1"/>
          <p:nvPr/>
        </p:nvSpPr>
        <p:spPr>
          <a:xfrm>
            <a:off x="838385" y="2538115"/>
            <a:ext cx="53595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("machine learning" OR "deep learning" OR "neural networks") AND ("seismic" OR "seismology") AND "wave equation" AND (modeling OR modelling OR model OR simulation)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8AECFC-4E6E-B60E-0283-0C33F464242B}"/>
              </a:ext>
            </a:extLst>
          </p:cNvPr>
          <p:cNvSpPr txBox="1"/>
          <p:nvPr/>
        </p:nvSpPr>
        <p:spPr>
          <a:xfrm>
            <a:off x="1000124" y="1743075"/>
            <a:ext cx="4219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09532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143821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AFBF72-A81D-F29D-4BC8-964C2A81AB48}"/>
              </a:ext>
            </a:extLst>
          </p:cNvPr>
          <p:cNvSpPr txBox="1"/>
          <p:nvPr/>
        </p:nvSpPr>
        <p:spPr>
          <a:xfrm>
            <a:off x="8829675" y="1274121"/>
            <a:ext cx="2988183" cy="3427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>
                <a:solidFill>
                  <a:schemeClr val="bg1"/>
                </a:solidFill>
              </a:rPr>
              <a:t>Possible causes</a:t>
            </a: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Hardware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Available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Open-source packages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Tensorflow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 PyTorch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 JAX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A3BD2B9-35C8-CAEA-4DE2-3F4D5FBEC9E5}"/>
              </a:ext>
            </a:extLst>
          </p:cNvPr>
          <p:cNvSpPr txBox="1"/>
          <p:nvPr/>
        </p:nvSpPr>
        <p:spPr>
          <a:xfrm>
            <a:off x="123824" y="6488668"/>
            <a:ext cx="1020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https://github.com/oscar-rincon/review-elastic-waves/tree/main/main/publications_number_year</a:t>
            </a:r>
            <a:endParaRPr lang="es-CO" sz="1400">
              <a:solidFill>
                <a:schemeClr val="bg1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03ABD75-C0E2-D1BA-E98D-7E4979C7E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129" y="2220740"/>
            <a:ext cx="7756779" cy="25063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190067C-DEF0-B83D-5C2E-8F8BE9064BF0}"/>
              </a:ext>
            </a:extLst>
          </p:cNvPr>
          <p:cNvSpPr txBox="1"/>
          <p:nvPr/>
        </p:nvSpPr>
        <p:spPr>
          <a:xfrm>
            <a:off x="651128" y="1274121"/>
            <a:ext cx="7756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>
                <a:solidFill>
                  <a:schemeClr val="bg1"/>
                </a:solidFill>
              </a:rPr>
              <a:t>The growth of literature related to machine learning and wave propagation modeling is shown.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3C99A4-A160-7F6D-97E9-1A7F6311EE4B}"/>
              </a:ext>
            </a:extLst>
          </p:cNvPr>
          <p:cNvSpPr txBox="1"/>
          <p:nvPr/>
        </p:nvSpPr>
        <p:spPr>
          <a:xfrm>
            <a:off x="651129" y="4977199"/>
            <a:ext cx="77567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>
                <a:solidFill>
                  <a:schemeClr val="bg1"/>
                </a:solidFill>
              </a:rPr>
              <a:t>Machine learning-based methods (MLBM) and standard numerical methods (SNM) (A), as well as MLBM specifically associated with wave propagation modeling (B).</a:t>
            </a:r>
          </a:p>
        </p:txBody>
      </p:sp>
    </p:spTree>
    <p:extLst>
      <p:ext uri="{BB962C8B-B14F-4D97-AF65-F5344CB8AC3E}">
        <p14:creationId xmlns:p14="http://schemas.microsoft.com/office/powerpoint/2010/main" val="16075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C90E4E-7B7B-78B2-ED3C-1DA200C55EC7}"/>
              </a:ext>
            </a:extLst>
          </p:cNvPr>
          <p:cNvSpPr/>
          <p:nvPr/>
        </p:nvSpPr>
        <p:spPr>
          <a:xfrm>
            <a:off x="2768346" y="1790319"/>
            <a:ext cx="6652260" cy="11338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8D1A9F9-4354-C97E-9BC7-65869B9882E0}"/>
              </a:ext>
            </a:extLst>
          </p:cNvPr>
          <p:cNvSpPr txBox="1"/>
          <p:nvPr/>
        </p:nvSpPr>
        <p:spPr>
          <a:xfrm>
            <a:off x="3047238" y="203408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What machine learning techniques have been applied to model the wave equation in computational seismology?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2AC32DD-6410-0DE3-2D66-5D6D51F07537}"/>
              </a:ext>
            </a:extLst>
          </p:cNvPr>
          <p:cNvSpPr/>
          <p:nvPr/>
        </p:nvSpPr>
        <p:spPr>
          <a:xfrm>
            <a:off x="896112" y="3427095"/>
            <a:ext cx="2532888" cy="6766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E50F04D-F091-1AA0-FD50-F766FF9B3F5C}"/>
              </a:ext>
            </a:extLst>
          </p:cNvPr>
          <p:cNvSpPr/>
          <p:nvPr/>
        </p:nvSpPr>
        <p:spPr>
          <a:xfrm>
            <a:off x="8020050" y="3542538"/>
            <a:ext cx="2446782" cy="95573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BEFA10-A4BE-2D4C-F244-A2EEC4A8766C}"/>
              </a:ext>
            </a:extLst>
          </p:cNvPr>
          <p:cNvSpPr txBox="1"/>
          <p:nvPr/>
        </p:nvSpPr>
        <p:spPr>
          <a:xfrm>
            <a:off x="8340471" y="3835738"/>
            <a:ext cx="1951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I</a:t>
            </a:r>
            <a:r>
              <a:rPr lang="es-CO"/>
              <a:t>nverse problem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8CABB02-BBCF-BB5C-E74E-096BB1CCD9A2}"/>
              </a:ext>
            </a:extLst>
          </p:cNvPr>
          <p:cNvSpPr/>
          <p:nvPr/>
        </p:nvSpPr>
        <p:spPr>
          <a:xfrm>
            <a:off x="896112" y="4602977"/>
            <a:ext cx="2532888" cy="6766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93AA2D-D133-D4FD-09E7-B64F46C0BB3C}"/>
              </a:ext>
            </a:extLst>
          </p:cNvPr>
          <p:cNvSpPr txBox="1"/>
          <p:nvPr/>
        </p:nvSpPr>
        <p:spPr>
          <a:xfrm>
            <a:off x="1196340" y="4756639"/>
            <a:ext cx="1932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/>
              <a:t>Surrogate models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F2CD4C-8C8D-7133-103D-AB86DDA44D63}"/>
              </a:ext>
            </a:extLst>
          </p:cNvPr>
          <p:cNvSpPr txBox="1"/>
          <p:nvPr/>
        </p:nvSpPr>
        <p:spPr>
          <a:xfrm>
            <a:off x="1169289" y="3580757"/>
            <a:ext cx="1951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/>
              <a:t>Forward Problem</a:t>
            </a:r>
            <a:endParaRPr lang="es-CO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5D29B59-98DC-209C-30BF-2EB02CAA491C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162556" y="4121944"/>
            <a:ext cx="0" cy="481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DFECE43-9793-5E0B-F636-DC37F7091A40}"/>
              </a:ext>
            </a:extLst>
          </p:cNvPr>
          <p:cNvCxnSpPr>
            <a:cxnSpLocks/>
          </p:cNvCxnSpPr>
          <p:nvPr/>
        </p:nvCxnSpPr>
        <p:spPr>
          <a:xfrm flipH="1">
            <a:off x="2145030" y="2954332"/>
            <a:ext cx="3949446" cy="450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11B6782-1DBD-B35A-2B90-D85B7E7A44E9}"/>
              </a:ext>
            </a:extLst>
          </p:cNvPr>
          <p:cNvCxnSpPr>
            <a:cxnSpLocks/>
          </p:cNvCxnSpPr>
          <p:nvPr/>
        </p:nvCxnSpPr>
        <p:spPr>
          <a:xfrm>
            <a:off x="6045327" y="2953909"/>
            <a:ext cx="3270885" cy="538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áfico 28">
            <a:extLst>
              <a:ext uri="{FF2B5EF4-FFF2-40B4-BE49-F238E27FC236}">
                <a16:creationId xmlns:a16="http://schemas.microsoft.com/office/drawing/2014/main" id="{F93D0B89-811B-A5E0-0C3B-CDBCE5BB3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9260" y="4438140"/>
            <a:ext cx="1361505" cy="882102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13F05892-AE6C-D0C1-0358-2E2C2BC1E9D5}"/>
              </a:ext>
            </a:extLst>
          </p:cNvPr>
          <p:cNvCxnSpPr>
            <a:cxnSpLocks/>
          </p:cNvCxnSpPr>
          <p:nvPr/>
        </p:nvCxnSpPr>
        <p:spPr>
          <a:xfrm>
            <a:off x="2145030" y="4124325"/>
            <a:ext cx="2225040" cy="334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8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Justification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A145D87-27ED-9C8E-9186-9344B6A23F7A}"/>
              </a:ext>
            </a:extLst>
          </p:cNvPr>
          <p:cNvSpPr/>
          <p:nvPr/>
        </p:nvSpPr>
        <p:spPr>
          <a:xfrm>
            <a:off x="864869" y="2707838"/>
            <a:ext cx="10327005" cy="30201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66A916-DE8B-9BD0-8C8B-AB3955F05600}"/>
              </a:ext>
            </a:extLst>
          </p:cNvPr>
          <p:cNvSpPr txBox="1"/>
          <p:nvPr/>
        </p:nvSpPr>
        <p:spPr>
          <a:xfrm>
            <a:off x="1143000" y="29189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/>
              <a:t>Given the rapid growth of the field:</a:t>
            </a:r>
          </a:p>
          <a:p>
            <a:endParaRPr lang="es-CO" b="1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672B1D6-D15C-E655-A5B5-A94D83E17B2E}"/>
              </a:ext>
            </a:extLst>
          </p:cNvPr>
          <p:cNvSpPr txBox="1"/>
          <p:nvPr/>
        </p:nvSpPr>
        <p:spPr>
          <a:xfrm>
            <a:off x="1143000" y="3554968"/>
            <a:ext cx="9220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1. Uncertainty about what machine learning based methods have been applied and demostrated to be an efficient complement or alternative to standard numerical methods.</a:t>
            </a:r>
          </a:p>
          <a:p>
            <a:endParaRPr lang="es-CO"/>
          </a:p>
          <a:p>
            <a:r>
              <a:rPr lang="en-US"/>
              <a:t>2. Already proposed methods may still haven’t been fully explored in the context of seismic wave propagation modeling.</a:t>
            </a:r>
            <a:r>
              <a:rPr lang="es-CO"/>
              <a:t>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BFC8488-AFAC-448D-EC5B-A53BB0E30E1C}"/>
              </a:ext>
            </a:extLst>
          </p:cNvPr>
          <p:cNvSpPr/>
          <p:nvPr/>
        </p:nvSpPr>
        <p:spPr>
          <a:xfrm>
            <a:off x="1809750" y="1129963"/>
            <a:ext cx="8239125" cy="9941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FA1BC4E-6C1A-211F-204D-0C575D000807}"/>
              </a:ext>
            </a:extLst>
          </p:cNvPr>
          <p:cNvSpPr txBox="1"/>
          <p:nvPr/>
        </p:nvSpPr>
        <p:spPr>
          <a:xfrm>
            <a:off x="2324100" y="1318557"/>
            <a:ext cx="7943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/>
              <a:t>In principle, machine learning can offer a promising balance between computational cost and accuracy.</a:t>
            </a:r>
          </a:p>
        </p:txBody>
      </p:sp>
    </p:spTree>
    <p:extLst>
      <p:ext uri="{BB962C8B-B14F-4D97-AF65-F5344CB8AC3E}">
        <p14:creationId xmlns:p14="http://schemas.microsoft.com/office/powerpoint/2010/main" val="173426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Wave Propagation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BF66AC1-823F-A150-0BDA-A1FA87B20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716" y="2152650"/>
            <a:ext cx="10416034" cy="279082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561D3294-4270-6948-635F-9621DBC0E74D}"/>
              </a:ext>
            </a:extLst>
          </p:cNvPr>
          <p:cNvSpPr txBox="1"/>
          <p:nvPr/>
        </p:nvSpPr>
        <p:spPr>
          <a:xfrm>
            <a:off x="723900" y="5067211"/>
            <a:ext cx="1049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>
                <a:solidFill>
                  <a:schemeClr val="bg1"/>
                </a:solidFill>
              </a:rPr>
              <a:t>Scheme of the forward and inverse problems encountered in solving partial differentialequations. In the forward scenario, the inputs (x, t; c) are employed to characterize a model across PDEs.</a:t>
            </a:r>
          </a:p>
        </p:txBody>
      </p:sp>
    </p:spTree>
    <p:extLst>
      <p:ext uri="{BB962C8B-B14F-4D97-AF65-F5344CB8AC3E}">
        <p14:creationId xmlns:p14="http://schemas.microsoft.com/office/powerpoint/2010/main" val="373990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Machine learning Based Methods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AF71451-92D8-7812-35FA-3EA12870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829" y="1376065"/>
            <a:ext cx="9955639" cy="367443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9767F90-403C-4020-400A-3D590FD175AB}"/>
              </a:ext>
            </a:extLst>
          </p:cNvPr>
          <p:cNvSpPr txBox="1"/>
          <p:nvPr/>
        </p:nvSpPr>
        <p:spPr>
          <a:xfrm>
            <a:off x="984830" y="5600700"/>
            <a:ext cx="9955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>
                <a:solidFill>
                  <a:schemeClr val="bg1"/>
                </a:solidFill>
              </a:rPr>
              <a:t>Artificial Intelligence subsets and artifical neural networks. (A) Deep learning as a subsetof machine learning and artificial intelligence and (B) basic architecture of artificial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367688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Machine learning Based Methods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442D6687-19B3-F998-2DEA-64544BC59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3316" y="1062231"/>
            <a:ext cx="8537958" cy="46624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4B0AD11-207E-0F3B-12E6-E7276521061C}"/>
              </a:ext>
            </a:extLst>
          </p:cNvPr>
          <p:cNvSpPr txBox="1"/>
          <p:nvPr/>
        </p:nvSpPr>
        <p:spPr>
          <a:xfrm>
            <a:off x="1663316" y="5868085"/>
            <a:ext cx="8537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Physics-informed neural networks scheme applied to the wave equation.</a:t>
            </a:r>
          </a:p>
        </p:txBody>
      </p:sp>
    </p:spTree>
    <p:extLst>
      <p:ext uri="{BB962C8B-B14F-4D97-AF65-F5344CB8AC3E}">
        <p14:creationId xmlns:p14="http://schemas.microsoft.com/office/powerpoint/2010/main" val="418344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299D0D-F2D6-1812-9D0B-12115D83079A}"/>
              </a:ext>
            </a:extLst>
          </p:cNvPr>
          <p:cNvSpPr txBox="1"/>
          <p:nvPr/>
        </p:nvSpPr>
        <p:spPr>
          <a:xfrm>
            <a:off x="5895975" y="2028711"/>
            <a:ext cx="55149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>
                <a:solidFill>
                  <a:schemeClr val="bg1"/>
                </a:solidFill>
              </a:rPr>
              <a:t>We </a:t>
            </a:r>
            <a:r>
              <a:rPr lang="es-CO" b="1" u="sng">
                <a:solidFill>
                  <a:schemeClr val="bg1"/>
                </a:solidFill>
              </a:rPr>
              <a:t>considered</a:t>
            </a:r>
            <a:r>
              <a:rPr lang="es-CO" b="1">
                <a:solidFill>
                  <a:schemeClr val="bg1"/>
                </a:solidFill>
              </a:rPr>
              <a:t> studies that:</a:t>
            </a:r>
          </a:p>
          <a:p>
            <a:endParaRPr lang="es-CO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solidFill>
                  <a:schemeClr val="bg1"/>
                </a:solidFill>
              </a:rPr>
              <a:t>Machine learning methods applied to computational seismology.</a:t>
            </a:r>
          </a:p>
          <a:p>
            <a:endParaRPr lang="es-CO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Incorporate descriptions of physical phenomena through partial differential equations</a:t>
            </a:r>
            <a:r>
              <a:rPr lang="es-CO">
                <a:solidFill>
                  <a:schemeClr val="bg1"/>
                </a:solidFill>
              </a:rPr>
              <a:t>.</a:t>
            </a:r>
          </a:p>
          <a:p>
            <a:endParaRPr lang="es-CO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solidFill>
                  <a:schemeClr val="bg1"/>
                </a:solidFill>
              </a:rPr>
              <a:t>Reported a quantitative ora supported qualitative comparison of the implemented model’s computational efficiency relative to standard numerical methods.</a:t>
            </a:r>
          </a:p>
          <a:p>
            <a:endParaRPr lang="es-CO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>
                <a:solidFill>
                  <a:schemeClr val="bg1"/>
                </a:solidFill>
              </a:rPr>
              <a:t>Are applied to solve inverse problems.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72DA2C-776F-305D-FDA5-B0CF9A7693FE}"/>
              </a:ext>
            </a:extLst>
          </p:cNvPr>
          <p:cNvSpPr/>
          <p:nvPr/>
        </p:nvSpPr>
        <p:spPr>
          <a:xfrm>
            <a:off x="587498" y="1276349"/>
            <a:ext cx="4803651" cy="488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25EB844-F366-8C98-3357-2921C2647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156" y="2072289"/>
            <a:ext cx="3297320" cy="310754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6000179-48A0-2D72-8432-7A18B31912F4}"/>
              </a:ext>
            </a:extLst>
          </p:cNvPr>
          <p:cNvSpPr txBox="1"/>
          <p:nvPr/>
        </p:nvSpPr>
        <p:spPr>
          <a:xfrm>
            <a:off x="5895975" y="1289122"/>
            <a:ext cx="593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</a:t>
            </a:r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nclusion criteria</a:t>
            </a:r>
          </a:p>
        </p:txBody>
      </p:sp>
    </p:spTree>
    <p:extLst>
      <p:ext uri="{BB962C8B-B14F-4D97-AF65-F5344CB8AC3E}">
        <p14:creationId xmlns:p14="http://schemas.microsoft.com/office/powerpoint/2010/main" val="244838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Applications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6299D0D-F2D6-1812-9D0B-12115D83079A}"/>
              </a:ext>
            </a:extLst>
          </p:cNvPr>
          <p:cNvSpPr txBox="1"/>
          <p:nvPr/>
        </p:nvSpPr>
        <p:spPr>
          <a:xfrm>
            <a:off x="5895975" y="2028711"/>
            <a:ext cx="55149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>
                <a:solidFill>
                  <a:schemeClr val="bg1"/>
                </a:solidFill>
              </a:rPr>
              <a:t>We </a:t>
            </a:r>
            <a:r>
              <a:rPr lang="es-CO" b="1" u="sng">
                <a:solidFill>
                  <a:schemeClr val="bg1"/>
                </a:solidFill>
              </a:rPr>
              <a:t>not considered </a:t>
            </a:r>
            <a:r>
              <a:rPr lang="es-CO" b="1">
                <a:solidFill>
                  <a:schemeClr val="bg1"/>
                </a:solidFill>
              </a:rPr>
              <a:t>studies that:</a:t>
            </a:r>
          </a:p>
          <a:p>
            <a:endParaRPr lang="es-CO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Did not provide a comparison at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Compared their results </a:t>
            </a:r>
            <a:r>
              <a:rPr lang="en-US" u="sng">
                <a:solidFill>
                  <a:schemeClr val="bg1"/>
                </a:solidFill>
              </a:rPr>
              <a:t>only</a:t>
            </a:r>
            <a:r>
              <a:rPr lang="en-US">
                <a:solidFill>
                  <a:schemeClr val="bg1"/>
                </a:solidFill>
              </a:rPr>
              <a:t> to other machine learning methods.</a:t>
            </a:r>
          </a:p>
          <a:p>
            <a:endParaRPr lang="es-CO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Focused on accuracy comparisons without addressing computational times were also excluded.</a:t>
            </a:r>
            <a:endParaRPr lang="es-CO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Are outside the scope of computational seismology.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F72DA2C-776F-305D-FDA5-B0CF9A7693FE}"/>
              </a:ext>
            </a:extLst>
          </p:cNvPr>
          <p:cNvSpPr/>
          <p:nvPr/>
        </p:nvSpPr>
        <p:spPr>
          <a:xfrm>
            <a:off x="587498" y="1276349"/>
            <a:ext cx="4803651" cy="488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25EB844-F366-8C98-3357-2921C2647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156" y="2072289"/>
            <a:ext cx="3297320" cy="310754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6000179-48A0-2D72-8432-7A18B31912F4}"/>
              </a:ext>
            </a:extLst>
          </p:cNvPr>
          <p:cNvSpPr txBox="1"/>
          <p:nvPr/>
        </p:nvSpPr>
        <p:spPr>
          <a:xfrm>
            <a:off x="5895975" y="1289122"/>
            <a:ext cx="593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Exclusion </a:t>
            </a:r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criteria</a:t>
            </a:r>
          </a:p>
        </p:txBody>
      </p:sp>
    </p:spTree>
    <p:extLst>
      <p:ext uri="{BB962C8B-B14F-4D97-AF65-F5344CB8AC3E}">
        <p14:creationId xmlns:p14="http://schemas.microsoft.com/office/powerpoint/2010/main" val="2205443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445</Words>
  <Application>Microsoft Office PowerPoint</Application>
  <PresentationFormat>Panorámica</PresentationFormat>
  <Paragraphs>62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Andres Rincon Cardeño</dc:creator>
  <cp:lastModifiedBy>Oscar Andres Rincon Cardeño</cp:lastModifiedBy>
  <cp:revision>25</cp:revision>
  <dcterms:created xsi:type="dcterms:W3CDTF">2024-07-27T15:56:53Z</dcterms:created>
  <dcterms:modified xsi:type="dcterms:W3CDTF">2024-08-26T18:46:12Z</dcterms:modified>
</cp:coreProperties>
</file>