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9" r:id="rId3"/>
    <p:sldId id="270" r:id="rId4"/>
    <p:sldId id="258" r:id="rId5"/>
    <p:sldId id="261" r:id="rId6"/>
    <p:sldId id="271" r:id="rId7"/>
    <p:sldId id="262" r:id="rId8"/>
    <p:sldId id="263" r:id="rId9"/>
    <p:sldId id="259" r:id="rId10"/>
    <p:sldId id="272" r:id="rId11"/>
    <p:sldId id="266" r:id="rId12"/>
    <p:sldId id="268" r:id="rId13"/>
    <p:sldId id="267" r:id="rId14"/>
    <p:sldId id="260" r:id="rId15"/>
    <p:sldId id="265" r:id="rId16"/>
    <p:sldId id="273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27F49-51D1-454D-A7B1-9FD3EAB0CF1E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5C70F-B179-4FD5-8C48-3F5C0CA2B9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100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C70F-B179-4FD5-8C48-3F5C0CA2B965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569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C70F-B179-4FD5-8C48-3F5C0CA2B965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3931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C70F-B179-4FD5-8C48-3F5C0CA2B965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8432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C70F-B179-4FD5-8C48-3F5C0CA2B965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0273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C70F-B179-4FD5-8C48-3F5C0CA2B965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696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C70F-B179-4FD5-8C48-3F5C0CA2B965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125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54966-7F75-E280-10F1-27D12FFB1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71C9F9-87CA-70AD-D6DF-BD9919B3C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30264E-2536-725C-14C1-2743910F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43BD1A-C877-C678-E1B6-F15049D7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13542-C099-692B-FE6B-41FE77D4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63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1D36B-0A46-2C4C-F3FC-784866F1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B3BB7F-5E36-49D9-610D-2573D49F8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64A874-D1F1-00F0-25A3-F604C9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A65584-5D90-CB63-5150-76333EEA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402FFE-F430-5C7F-3DCE-37E39BBB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746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A7D037-1F15-6F4F-783F-68762320C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14485A-F60F-10A2-6F38-782DDF17A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8DEE9D-545B-EF26-208A-243B7DFB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17B392-73B0-F118-2F85-3F6CBE19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29375-11B6-439C-8F40-5C885F22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272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B54BC-61AC-499E-4EED-6254AD86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03F4C5-4588-64FF-CC7E-F6900BDEF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BB576A-A199-60CD-891A-CD6B4D9E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A6AC7A-5065-D9BA-6DDC-D546F8FF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E10691-47DF-3966-7AD8-A2FBC541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011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5E3AE-6107-943E-A4B9-428F8B0B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E1AAD4-3A2B-8E1A-3F6F-F03DD6F96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493041-DCF7-8B03-7F98-F231BCEC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7A1F26-37AC-4A2E-F6D1-D103BABD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AF6961-05F3-3A4E-63A4-143EF7AA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618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24AC3-2C90-7463-25A5-3A6B4CF0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93D7A2-2F24-1E17-8723-661B6BA06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78FAAD-9CF4-EC56-2069-6FF9F0116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FF23C2-8160-9C1C-FF85-A4ACCC3C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28A73B-0165-D874-DB51-706B4C2B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9BD15B-F7CF-8535-198D-659B7779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128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50FD2-ACEE-00C2-F1A7-D76A298A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264F0B-7BBD-32F4-D80D-D400379C4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689575-00F8-1AF3-55B7-531FB8CCC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1336F9-F628-BC6B-D57E-DFA2CC152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A7BC01-5F1E-F31B-C0D4-E1DCFD1C1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536A2A-B46F-C3C9-F593-3F375634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57E18A-F33A-F575-813E-2EDDE7DE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AD1D21-58C0-FD0F-C06C-DFB72580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078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21676-C3A2-A99C-BAB7-A654DFE4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5421AA-164E-DF5C-3502-17E6E888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7CDEA2-D3C0-C29C-B818-5B6731F0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55C426-C60D-697C-2E5C-AD572E05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81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B3E13D-93A2-AF1F-6405-A4A5019B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622C8D-45CE-0D9B-2F3F-7267C4E5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0E6BC3-A438-E056-7D23-C722B7A4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299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073DF-6C5A-3927-8D07-7C31887A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37A1D0-CBB5-AE4A-AFDC-AC38BDD37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1A1A71-DA2A-0D1E-D44E-B5351FC3E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CAC70B-7151-8843-0133-27D988E1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C33821-CB9F-E2D6-F4C4-2AE052B8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8A0311-424E-7F82-4D1E-345140B0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986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13D5F-5860-E081-E94E-A05E0E9D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F76668-436A-BEBB-D8E0-89E0EAC32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9E9F70-C830-0B01-A863-C6AC7495C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D30C20-8333-E24E-0CA5-2D327542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D7E0D6-A3A1-8BEE-5DC9-E7E15752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37AFA1-F20D-0C97-421D-EE7BDAA0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963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B95B2C-F35C-8C96-6765-2AAF465F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51FAAE-EC15-BBCE-2777-174381496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B9EF7-0A8C-EBBB-7AC3-D8D0AA56C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6A240-B631-47CA-B4A0-30DC1445D38C}" type="datetimeFigureOut">
              <a:rPr lang="es-CO" smtClean="0"/>
              <a:t>29/07/2024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C500F9-1D0D-4367-37F2-9C4DDD0EF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A3410E-2AF0-8B16-DC0F-E94D67306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254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github.com/oscar-rincon/ReScience-PINNs/tree/main/main/discrete_time_inference%20(AC)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github.com/oscar-rincon/ReScience-PINNs/tree/main/main/continuous_time_identification%20(Navier-Stokes)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s://github.com/oscar-rincon/ReScience-PINNs/tree/main/main/discrete_time_identification%20(KdV)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scar-rincon/review-elastic-waves/tree/main/ref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oscar-rincon/review-elastic-waves/tree/main/main/publications_number_year" TargetMode="Externa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scar-rincon/review-elastic-waves/tree/main/fig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oscar-rincon/review-elastic-waves/tree/main/fig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oscar-rincon/review-elastic-waves/tree/main/fig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oscar-rincon/review-elastic-waves/tree/main/fig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582F415-DC7B-34F3-F3CC-7AC0738E8E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u="sng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132F6D-1D7A-5C5F-7139-21D8C694CEF6}"/>
              </a:ext>
            </a:extLst>
          </p:cNvPr>
          <p:cNvSpPr txBox="1"/>
          <p:nvPr/>
        </p:nvSpPr>
        <p:spPr>
          <a:xfrm>
            <a:off x="2002536" y="868680"/>
            <a:ext cx="7726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Meeting July 29, 2024</a:t>
            </a:r>
          </a:p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Forward and inverse modeling of wave propagation combining classical and machine learning approaches</a:t>
            </a:r>
            <a:endParaRPr lang="es-CO" sz="200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CB2BBD8-B2E9-7212-DC15-D2ED4FAAB641}"/>
              </a:ext>
            </a:extLst>
          </p:cNvPr>
          <p:cNvSpPr txBox="1"/>
          <p:nvPr/>
        </p:nvSpPr>
        <p:spPr>
          <a:xfrm>
            <a:off x="2002536" y="2949047"/>
            <a:ext cx="7438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Student: </a:t>
            </a:r>
            <a:r>
              <a:rPr lang="es-CO" sz="20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Oscar Andrés Rincón Cardeño</a:t>
            </a:r>
          </a:p>
          <a:p>
            <a:pPr algn="ctr"/>
            <a:r>
              <a:rPr lang="es-CO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Advisors: </a:t>
            </a:r>
            <a:r>
              <a:rPr lang="es-CO" sz="20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Nicolas Guarín Zapata and Silvana Montoya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AFCBC3-BF47-7B65-0660-392592768696}"/>
              </a:ext>
            </a:extLst>
          </p:cNvPr>
          <p:cNvSpPr txBox="1"/>
          <p:nvPr/>
        </p:nvSpPr>
        <p:spPr>
          <a:xfrm>
            <a:off x="2520696" y="5281434"/>
            <a:ext cx="7150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Applied Mechanics research group</a:t>
            </a:r>
          </a:p>
          <a:p>
            <a:pPr algn="ctr"/>
            <a:r>
              <a:rPr lang="es-CO" sz="20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Universidad EAFIT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AB36FE26-64C6-3E86-480D-E7256AA32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9843" y="4973658"/>
            <a:ext cx="1609725" cy="657225"/>
          </a:xfrm>
          <a:prstGeom prst="rect">
            <a:avLst/>
          </a:prstGeom>
        </p:spPr>
      </p:pic>
      <p:pic>
        <p:nvPicPr>
          <p:cNvPr id="1026" name="Picture 2" descr="@AppliedMechanics-EAFIT">
            <a:extLst>
              <a:ext uri="{FF2B5EF4-FFF2-40B4-BE49-F238E27FC236}">
                <a16:creationId xmlns:a16="http://schemas.microsoft.com/office/drawing/2014/main" id="{4FC60080-2A06-7895-D1C8-629794774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99" y="423172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032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 descr="Interfaz de usuario gráfica, Gráfico, Diagrama&#10;&#10;Descripción generada automáticamente">
            <a:extLst>
              <a:ext uri="{FF2B5EF4-FFF2-40B4-BE49-F238E27FC236}">
                <a16:creationId xmlns:a16="http://schemas.microsoft.com/office/drawing/2014/main" id="{D65CCECC-04E8-D4E6-730A-B2A198B58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611" y="1428022"/>
            <a:ext cx="5238622" cy="291484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AFA9663-830E-7BE6-4551-95B423A3AFCA}"/>
              </a:ext>
            </a:extLst>
          </p:cNvPr>
          <p:cNvSpPr txBox="1"/>
          <p:nvPr/>
        </p:nvSpPr>
        <p:spPr>
          <a:xfrm>
            <a:off x="268196" y="6473279"/>
            <a:ext cx="10704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https://github.com/oscar-rincon/ReScience-PINNs/tree/main/main/continuous_time_inference%20(Schrodinger)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44D6CFF-490F-F937-B0AF-A56C0EBBB26A}"/>
              </a:ext>
            </a:extLst>
          </p:cNvPr>
          <p:cNvSpPr txBox="1"/>
          <p:nvPr/>
        </p:nvSpPr>
        <p:spPr>
          <a:xfrm>
            <a:off x="4672013" y="174095"/>
            <a:ext cx="360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time inference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9AC5F42-FAEF-E3FD-E127-A02F66970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67" y="1521998"/>
            <a:ext cx="6502588" cy="272689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2F018E6-9B82-CD1D-6FF6-E882CDDCA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2591" y="5058796"/>
            <a:ext cx="3324689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97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5F2BCF5D-D929-5E31-6D1E-059E877CE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23" y="938714"/>
            <a:ext cx="4500402" cy="378225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AFA9663-830E-7BE6-4551-95B423A3AFCA}"/>
              </a:ext>
            </a:extLst>
          </p:cNvPr>
          <p:cNvSpPr txBox="1"/>
          <p:nvPr/>
        </p:nvSpPr>
        <p:spPr>
          <a:xfrm>
            <a:off x="268197" y="6473279"/>
            <a:ext cx="9990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https://github.com/oscar-rincon/ReScience-PINNs/tree/main/main/discrete_time_inference%20(AC)</a:t>
            </a:r>
            <a:endParaRPr lang="es-CO" sz="140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D83E3A4-B02D-BC94-4E49-07EACAD4A2DD}"/>
              </a:ext>
            </a:extLst>
          </p:cNvPr>
          <p:cNvSpPr txBox="1"/>
          <p:nvPr/>
        </p:nvSpPr>
        <p:spPr>
          <a:xfrm>
            <a:off x="3971925" y="294357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Discrete time inference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9E84FE-B61C-A24F-225C-E81BB8300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045" y="1071943"/>
            <a:ext cx="5962652" cy="35157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9E49DB-71AB-8814-72C1-11B61505C9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6974" y="5106024"/>
            <a:ext cx="3038899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91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382565E3-9DF2-B471-A65B-0098D9AFF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697968"/>
            <a:ext cx="5817680" cy="283971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AFA9663-830E-7BE6-4551-95B423A3AFCA}"/>
              </a:ext>
            </a:extLst>
          </p:cNvPr>
          <p:cNvSpPr txBox="1"/>
          <p:nvPr/>
        </p:nvSpPr>
        <p:spPr>
          <a:xfrm>
            <a:off x="268196" y="6473279"/>
            <a:ext cx="11438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https://github.com/oscar-rincon/ReScience-PINNs/tree/main/main/continuous_time_identification%20(Navier-Stokes)</a:t>
            </a:r>
            <a:endParaRPr lang="es-CO" sz="140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FEB8EF5-3DCD-0074-D058-CF5D6FA76061}"/>
              </a:ext>
            </a:extLst>
          </p:cNvPr>
          <p:cNvSpPr txBox="1"/>
          <p:nvPr/>
        </p:nvSpPr>
        <p:spPr>
          <a:xfrm>
            <a:off x="4453798" y="158370"/>
            <a:ext cx="328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Discrete time identification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AEA083-C15A-17FB-0CF1-FBA797378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9671" y="3684029"/>
            <a:ext cx="3198596" cy="275173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CD2B332-0B6B-99D6-9D26-9349AF28DA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346" y="3684029"/>
            <a:ext cx="7758979" cy="275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35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1" name="Imagen 10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961F5FC4-4FC9-CFD1-8B64-5CDDFA343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490" y="791567"/>
            <a:ext cx="4433035" cy="472340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AFA9663-830E-7BE6-4551-95B423A3AFCA}"/>
              </a:ext>
            </a:extLst>
          </p:cNvPr>
          <p:cNvSpPr txBox="1"/>
          <p:nvPr/>
        </p:nvSpPr>
        <p:spPr>
          <a:xfrm>
            <a:off x="268196" y="6473279"/>
            <a:ext cx="10476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https://github.com/oscar-rincon/ReScience-PINNs/tree/main/main/discrete_time_identification%20(KdV)</a:t>
            </a:r>
            <a:endParaRPr lang="es-CO" sz="140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0B90926-A640-2CE3-E012-B15F9A63E8C3}"/>
              </a:ext>
            </a:extLst>
          </p:cNvPr>
          <p:cNvSpPr txBox="1"/>
          <p:nvPr/>
        </p:nvSpPr>
        <p:spPr>
          <a:xfrm>
            <a:off x="4276725" y="182201"/>
            <a:ext cx="363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time identification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946F79-F1F6-C569-0C8B-93C09E9EF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5" y="564261"/>
            <a:ext cx="4780134" cy="317179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4CCF904-CB8D-851C-133C-07B07F05FB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3710" y="3853303"/>
            <a:ext cx="2677664" cy="254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95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Systematic Review of Applications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9F2DDC7-9B0E-704A-F987-24E70FE1A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700" y="2045345"/>
            <a:ext cx="10892453" cy="286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3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1717548" y="438120"/>
            <a:ext cx="8756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Advantages / Disadvantages of PINN vs Standard numerical methods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6E53A39-CD16-1D23-2D46-ABC6BA174F25}"/>
              </a:ext>
            </a:extLst>
          </p:cNvPr>
          <p:cNvSpPr txBox="1"/>
          <p:nvPr/>
        </p:nvSpPr>
        <p:spPr>
          <a:xfrm>
            <a:off x="591693" y="1660974"/>
            <a:ext cx="4666107" cy="190353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1"/>
                </a:solidFill>
              </a:rPr>
              <a:t>Simple implementation -&gt; Interdisciplinary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1"/>
                </a:solidFill>
              </a:rPr>
              <a:t>Easily adaptable to both problems with (inverse) or without data (forward)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1"/>
                </a:solidFill>
              </a:rPr>
              <a:t>Fast model evaluation – (seconds)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1"/>
                </a:solidFill>
              </a:rPr>
              <a:t>Possibility of transfer learning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8A4C371-BB3E-685B-3DD6-817CF124830E}"/>
              </a:ext>
            </a:extLst>
          </p:cNvPr>
          <p:cNvCxnSpPr>
            <a:cxnSpLocks/>
          </p:cNvCxnSpPr>
          <p:nvPr/>
        </p:nvCxnSpPr>
        <p:spPr>
          <a:xfrm>
            <a:off x="520255" y="3933840"/>
            <a:ext cx="48851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4FD8EA37-4458-BE78-5608-6AEEC78DE6C1}"/>
              </a:ext>
            </a:extLst>
          </p:cNvPr>
          <p:cNvSpPr txBox="1"/>
          <p:nvPr/>
        </p:nvSpPr>
        <p:spPr>
          <a:xfrm>
            <a:off x="591693" y="4232565"/>
            <a:ext cx="5237607" cy="190353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1"/>
                </a:solidFill>
              </a:rPr>
              <a:t>Uncertainty on required architecture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1"/>
                </a:solidFill>
              </a:rPr>
              <a:t>Unacurate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1"/>
                </a:solidFill>
              </a:rPr>
              <a:t>Slow training times  - (hours vs minutes)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1"/>
                </a:solidFill>
              </a:rPr>
              <a:t>Possible local minimals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1"/>
                </a:solidFill>
              </a:rPr>
              <a:t>Function approximation of Large or complex domains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AE87379-EE86-8A05-33AC-7464E8ADF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25" y="2164413"/>
            <a:ext cx="4948461" cy="353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51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Extreme Learning Machine - ELM</a:t>
            </a:r>
            <a:endParaRPr lang="es-CO" sz="2000" b="1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D76C38-4102-90A1-98DA-272323E6F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992" y="1547523"/>
            <a:ext cx="5487166" cy="414395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9EEC12E-A2DF-7DC0-76D1-D5D071B2502E}"/>
              </a:ext>
            </a:extLst>
          </p:cNvPr>
          <p:cNvSpPr txBox="1"/>
          <p:nvPr/>
        </p:nvSpPr>
        <p:spPr>
          <a:xfrm>
            <a:off x="762475" y="2197426"/>
            <a:ext cx="3761042" cy="206210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runs quickly – pseudoinverse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Comparable accuracies to standard methods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local minimals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used with orthogonal neural networks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Still not applied to elastic wave equations</a:t>
            </a:r>
            <a:endParaRPr lang="es-CO" sz="1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59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05A1B72F-A3E0-D3C6-90D0-707E4D805AE0}"/>
              </a:ext>
            </a:extLst>
          </p:cNvPr>
          <p:cNvSpPr txBox="1"/>
          <p:nvPr/>
        </p:nvSpPr>
        <p:spPr>
          <a:xfrm>
            <a:off x="1000125" y="1827803"/>
            <a:ext cx="10020299" cy="2060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Reproduction of the results presented in Raissi et al. (2019)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s-CO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8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05A1B72F-A3E0-D3C6-90D0-707E4D805AE0}"/>
              </a:ext>
            </a:extLst>
          </p:cNvPr>
          <p:cNvSpPr txBox="1"/>
          <p:nvPr/>
        </p:nvSpPr>
        <p:spPr>
          <a:xfrm>
            <a:off x="1000125" y="1827803"/>
            <a:ext cx="10020299" cy="2741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of Mechanical Wave Propagation -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Narrative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Numerical Methods to Model Wave Equation -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Narrative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Methods to Model Mechanical Wave Propagation - </a:t>
            </a: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Narrative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s-CO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Systematic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BBDC748-51F3-C2A8-7460-F6A7B4776F38}"/>
              </a:ext>
            </a:extLst>
          </p:cNvPr>
          <p:cNvSpPr txBox="1"/>
          <p:nvPr/>
        </p:nvSpPr>
        <p:spPr>
          <a:xfrm>
            <a:off x="112014" y="6397382"/>
            <a:ext cx="76794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https://github.com/oscar-rincon/review-elastic-waves/tree/main/refs</a:t>
            </a:r>
            <a:endParaRPr lang="es-CO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8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143821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E2566563-CEC1-1550-121C-345DC36DC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0506" y="2518283"/>
            <a:ext cx="5269126" cy="3518957"/>
          </a:xfrm>
          <a:prstGeom prst="rect">
            <a:avLst/>
          </a:prstGeom>
        </p:spPr>
      </p:pic>
      <p:sp>
        <p:nvSpPr>
          <p:cNvPr id="142" name="CuadroTexto 141">
            <a:extLst>
              <a:ext uri="{FF2B5EF4-FFF2-40B4-BE49-F238E27FC236}">
                <a16:creationId xmlns:a16="http://schemas.microsoft.com/office/drawing/2014/main" id="{05A1B72F-A3E0-D3C6-90D0-707E4D805AE0}"/>
              </a:ext>
            </a:extLst>
          </p:cNvPr>
          <p:cNvSpPr txBox="1"/>
          <p:nvPr/>
        </p:nvSpPr>
        <p:spPr>
          <a:xfrm>
            <a:off x="903490" y="605486"/>
            <a:ext cx="5296142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>
                <a:solidFill>
                  <a:schemeClr val="bg1"/>
                </a:solidFill>
              </a:rPr>
              <a:t>Queries: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"machine learning" OR "deep learning" OR "neural networks" AND "wave propagation" OR "wave equation" AND (modeling OR modelling OR model OR simulation)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sz="1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PUBYEAR &gt; 2009 AND PUBYEAR &lt; 2024</a:t>
            </a:r>
            <a:endParaRPr lang="es-CO" sz="1400" b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4AFBF72-A81D-F29D-4BC8-964C2A81AB48}"/>
              </a:ext>
            </a:extLst>
          </p:cNvPr>
          <p:cNvSpPr txBox="1"/>
          <p:nvPr/>
        </p:nvSpPr>
        <p:spPr>
          <a:xfrm>
            <a:off x="7354443" y="1005263"/>
            <a:ext cx="4633722" cy="379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CO" b="1">
                <a:solidFill>
                  <a:schemeClr val="bg1"/>
                </a:solidFill>
              </a:rPr>
              <a:t>Possible causes</a:t>
            </a:r>
          </a:p>
          <a:p>
            <a:pPr>
              <a:lnSpc>
                <a:spcPct val="150000"/>
              </a:lnSpc>
            </a:pPr>
            <a:endParaRPr lang="en-US" sz="160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1"/>
                </a:solidFill>
              </a:rPr>
              <a:t>Hardware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chemeClr val="bg1"/>
                </a:solidFill>
              </a:rPr>
              <a:t>GPU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chemeClr val="bg1"/>
                </a:solidFill>
              </a:rPr>
              <a:t>Storage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1"/>
                </a:solidFill>
              </a:rPr>
              <a:t>Available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solidFill>
                  <a:schemeClr val="bg1"/>
                </a:solidFill>
              </a:rPr>
              <a:t>Open-source packages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chemeClr val="bg1"/>
                </a:solidFill>
              </a:rPr>
              <a:t>Tensorflow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chemeClr val="bg1"/>
                </a:solidFill>
              </a:rPr>
              <a:t> PyTorch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>
                <a:solidFill>
                  <a:schemeClr val="bg1"/>
                </a:solidFill>
              </a:rPr>
              <a:t> JAX</a:t>
            </a:r>
            <a:endParaRPr lang="es-CO" sz="160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A3BD2B9-35C8-CAEA-4DE2-3F4D5FBEC9E5}"/>
              </a:ext>
            </a:extLst>
          </p:cNvPr>
          <p:cNvSpPr txBox="1"/>
          <p:nvPr/>
        </p:nvSpPr>
        <p:spPr>
          <a:xfrm>
            <a:off x="123824" y="6488668"/>
            <a:ext cx="10201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https://github.com/oscar-rincon/review-elastic-waves/tree/main/main/publications_number_year</a:t>
            </a:r>
            <a:endParaRPr lang="es-CO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15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Modeling of Mechanical Wave Propagation</a:t>
            </a:r>
            <a:endParaRPr lang="es-CO" sz="2400" b="1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áfico 15">
            <a:extLst>
              <a:ext uri="{FF2B5EF4-FFF2-40B4-BE49-F238E27FC236}">
                <a16:creationId xmlns:a16="http://schemas.microsoft.com/office/drawing/2014/main" id="{6F2A1AE8-A572-6C7F-9891-D8C9CDFA3797}"/>
              </a:ext>
            </a:extLst>
          </p:cNvPr>
          <p:cNvGrpSpPr/>
          <p:nvPr/>
        </p:nvGrpSpPr>
        <p:grpSpPr>
          <a:xfrm>
            <a:off x="2272615" y="918863"/>
            <a:ext cx="7843327" cy="5327156"/>
            <a:chOff x="2272615" y="918863"/>
            <a:chExt cx="7843327" cy="5327156"/>
          </a:xfrm>
        </p:grpSpPr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E47B2C29-FBF5-6243-C3BD-1A0C0DE60817}"/>
                </a:ext>
              </a:extLst>
            </p:cNvPr>
            <p:cNvSpPr/>
            <p:nvPr/>
          </p:nvSpPr>
          <p:spPr>
            <a:xfrm>
              <a:off x="2272615" y="918863"/>
              <a:ext cx="7842723" cy="5327156"/>
            </a:xfrm>
            <a:custGeom>
              <a:avLst/>
              <a:gdLst>
                <a:gd name="connsiteX0" fmla="*/ 162 w 7842723"/>
                <a:gd name="connsiteY0" fmla="*/ 119 h 5327156"/>
                <a:gd name="connsiteX1" fmla="*/ 7842886 w 7842723"/>
                <a:gd name="connsiteY1" fmla="*/ 119 h 5327156"/>
                <a:gd name="connsiteX2" fmla="*/ 7842886 w 7842723"/>
                <a:gd name="connsiteY2" fmla="*/ 5327277 h 5327156"/>
                <a:gd name="connsiteX3" fmla="*/ 162 w 7842723"/>
                <a:gd name="connsiteY3" fmla="*/ 5327277 h 5327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42723" h="5327156">
                  <a:moveTo>
                    <a:pt x="162" y="119"/>
                  </a:moveTo>
                  <a:lnTo>
                    <a:pt x="7842886" y="119"/>
                  </a:lnTo>
                  <a:lnTo>
                    <a:pt x="7842886" y="5327277"/>
                  </a:lnTo>
                  <a:lnTo>
                    <a:pt x="162" y="5327277"/>
                  </a:lnTo>
                  <a:close/>
                </a:path>
              </a:pathLst>
            </a:custGeom>
            <a:solidFill>
              <a:srgbClr val="FFFFFF"/>
            </a:solidFill>
            <a:ln w="9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5E85B239-B6D2-2530-420D-4EC15CA87929}"/>
                </a:ext>
              </a:extLst>
            </p:cNvPr>
            <p:cNvSpPr/>
            <p:nvPr/>
          </p:nvSpPr>
          <p:spPr>
            <a:xfrm>
              <a:off x="9592788" y="4223537"/>
              <a:ext cx="13951" cy="219175"/>
            </a:xfrm>
            <a:custGeom>
              <a:avLst/>
              <a:gdLst>
                <a:gd name="connsiteX0" fmla="*/ 342 w 13951"/>
                <a:gd name="connsiteY0" fmla="*/ 159 h 219175"/>
                <a:gd name="connsiteX1" fmla="*/ 342 w 13951"/>
                <a:gd name="connsiteY1" fmla="*/ 219335 h 21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219175">
                  <a:moveTo>
                    <a:pt x="342" y="159"/>
                  </a:moveTo>
                  <a:lnTo>
                    <a:pt x="342" y="219335"/>
                  </a:lnTo>
                </a:path>
              </a:pathLst>
            </a:custGeom>
            <a:noFill/>
            <a:ln w="903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84A41940-2DD2-CCF0-83D7-D7C68CF3C71C}"/>
                </a:ext>
              </a:extLst>
            </p:cNvPr>
            <p:cNvSpPr/>
            <p:nvPr/>
          </p:nvSpPr>
          <p:spPr>
            <a:xfrm>
              <a:off x="8620034" y="4218792"/>
              <a:ext cx="13951" cy="9111"/>
            </a:xfrm>
            <a:custGeom>
              <a:avLst/>
              <a:gdLst>
                <a:gd name="connsiteX0" fmla="*/ 290 w 13951"/>
                <a:gd name="connsiteY0" fmla="*/ 153 h 9111"/>
                <a:gd name="connsiteX1" fmla="*/ 290 w 13951"/>
                <a:gd name="connsiteY1" fmla="*/ 9265 h 9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9111">
                  <a:moveTo>
                    <a:pt x="290" y="153"/>
                  </a:moveTo>
                  <a:lnTo>
                    <a:pt x="290" y="9265"/>
                  </a:lnTo>
                </a:path>
              </a:pathLst>
            </a:custGeom>
            <a:noFill/>
            <a:ln w="1841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BA953ECD-99A8-03EE-F30C-AAF379A73621}"/>
                </a:ext>
              </a:extLst>
            </p:cNvPr>
            <p:cNvSpPr/>
            <p:nvPr/>
          </p:nvSpPr>
          <p:spPr>
            <a:xfrm>
              <a:off x="7492730" y="4223421"/>
              <a:ext cx="13951" cy="219170"/>
            </a:xfrm>
            <a:custGeom>
              <a:avLst/>
              <a:gdLst>
                <a:gd name="connsiteX0" fmla="*/ 231 w 13951"/>
                <a:gd name="connsiteY0" fmla="*/ 159 h 219170"/>
                <a:gd name="connsiteX1" fmla="*/ 231 w 13951"/>
                <a:gd name="connsiteY1" fmla="*/ 219329 h 219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219170">
                  <a:moveTo>
                    <a:pt x="231" y="159"/>
                  </a:moveTo>
                  <a:lnTo>
                    <a:pt x="231" y="219329"/>
                  </a:lnTo>
                </a:path>
              </a:pathLst>
            </a:custGeom>
            <a:noFill/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55286142-A294-0E14-0F9C-AC79D4C66F51}"/>
                </a:ext>
              </a:extLst>
            </p:cNvPr>
            <p:cNvSpPr/>
            <p:nvPr/>
          </p:nvSpPr>
          <p:spPr>
            <a:xfrm>
              <a:off x="6301940" y="2006214"/>
              <a:ext cx="13951" cy="383744"/>
            </a:xfrm>
            <a:custGeom>
              <a:avLst/>
              <a:gdLst>
                <a:gd name="connsiteX0" fmla="*/ 168 w 13951"/>
                <a:gd name="connsiteY0" fmla="*/ 46 h 383744"/>
                <a:gd name="connsiteX1" fmla="*/ 168 w 13951"/>
                <a:gd name="connsiteY1" fmla="*/ 383791 h 383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383744">
                  <a:moveTo>
                    <a:pt x="168" y="46"/>
                  </a:moveTo>
                  <a:lnTo>
                    <a:pt x="168" y="383791"/>
                  </a:lnTo>
                </a:path>
              </a:pathLst>
            </a:custGeom>
            <a:noFill/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EB53A76D-E01C-8D69-1957-BA3ABE55EFA2}"/>
                </a:ext>
              </a:extLst>
            </p:cNvPr>
            <p:cNvSpPr/>
            <p:nvPr/>
          </p:nvSpPr>
          <p:spPr>
            <a:xfrm>
              <a:off x="6288125" y="3205700"/>
              <a:ext cx="13951" cy="383744"/>
            </a:xfrm>
            <a:custGeom>
              <a:avLst/>
              <a:gdLst>
                <a:gd name="connsiteX0" fmla="*/ 167 w 13951"/>
                <a:gd name="connsiteY0" fmla="*/ 110 h 383744"/>
                <a:gd name="connsiteX1" fmla="*/ 167 w 13951"/>
                <a:gd name="connsiteY1" fmla="*/ 383854 h 383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383744">
                  <a:moveTo>
                    <a:pt x="167" y="110"/>
                  </a:moveTo>
                  <a:lnTo>
                    <a:pt x="167" y="383854"/>
                  </a:lnTo>
                </a:path>
              </a:pathLst>
            </a:custGeom>
            <a:noFill/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D9BC223C-5AC8-8E5E-D436-747E33C74DAD}"/>
                </a:ext>
              </a:extLst>
            </p:cNvPr>
            <p:cNvSpPr/>
            <p:nvPr/>
          </p:nvSpPr>
          <p:spPr>
            <a:xfrm>
              <a:off x="4538897" y="1351050"/>
              <a:ext cx="13951" cy="270765"/>
            </a:xfrm>
            <a:custGeom>
              <a:avLst/>
              <a:gdLst>
                <a:gd name="connsiteX0" fmla="*/ 75 w 13951"/>
                <a:gd name="connsiteY0" fmla="*/ 9 h 270765"/>
                <a:gd name="connsiteX1" fmla="*/ 75 w 13951"/>
                <a:gd name="connsiteY1" fmla="*/ 270775 h 270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270765">
                  <a:moveTo>
                    <a:pt x="75" y="9"/>
                  </a:moveTo>
                  <a:lnTo>
                    <a:pt x="75" y="270775"/>
                  </a:lnTo>
                </a:path>
              </a:pathLst>
            </a:custGeom>
            <a:noFill/>
            <a:ln w="1004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D7FD228A-6D8A-446A-76ED-9FAEEB3E8958}"/>
                </a:ext>
              </a:extLst>
            </p:cNvPr>
            <p:cNvSpPr/>
            <p:nvPr/>
          </p:nvSpPr>
          <p:spPr>
            <a:xfrm>
              <a:off x="8602001" y="3577901"/>
              <a:ext cx="13951" cy="130922"/>
            </a:xfrm>
            <a:custGeom>
              <a:avLst/>
              <a:gdLst>
                <a:gd name="connsiteX0" fmla="*/ 289 w 13951"/>
                <a:gd name="connsiteY0" fmla="*/ 123 h 130922"/>
                <a:gd name="connsiteX1" fmla="*/ 289 w 13951"/>
                <a:gd name="connsiteY1" fmla="*/ 131045 h 130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130922">
                  <a:moveTo>
                    <a:pt x="289" y="123"/>
                  </a:moveTo>
                  <a:lnTo>
                    <a:pt x="289" y="131045"/>
                  </a:lnTo>
                </a:path>
              </a:pathLst>
            </a:custGeom>
            <a:noFill/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9FE4790E-E6C6-9D86-DCEF-208AD137A944}"/>
                </a:ext>
              </a:extLst>
            </p:cNvPr>
            <p:cNvSpPr/>
            <p:nvPr/>
          </p:nvSpPr>
          <p:spPr>
            <a:xfrm>
              <a:off x="2717673" y="4148250"/>
              <a:ext cx="13951" cy="217382"/>
            </a:xfrm>
            <a:custGeom>
              <a:avLst/>
              <a:gdLst>
                <a:gd name="connsiteX0" fmla="*/ -21 w 13951"/>
                <a:gd name="connsiteY0" fmla="*/ 155 h 217382"/>
                <a:gd name="connsiteX1" fmla="*/ -21 w 13951"/>
                <a:gd name="connsiteY1" fmla="*/ 217538 h 21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217382">
                  <a:moveTo>
                    <a:pt x="-21" y="155"/>
                  </a:moveTo>
                  <a:lnTo>
                    <a:pt x="-21" y="217538"/>
                  </a:lnTo>
                </a:path>
              </a:pathLst>
            </a:custGeom>
            <a:noFill/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E83B6F57-CB15-B7B3-DD89-13C09135CDE6}"/>
                </a:ext>
              </a:extLst>
            </p:cNvPr>
            <p:cNvSpPr/>
            <p:nvPr/>
          </p:nvSpPr>
          <p:spPr>
            <a:xfrm>
              <a:off x="2687343" y="4876713"/>
              <a:ext cx="13951" cy="112503"/>
            </a:xfrm>
            <a:custGeom>
              <a:avLst/>
              <a:gdLst>
                <a:gd name="connsiteX0" fmla="*/ -22 w 13951"/>
                <a:gd name="connsiteY0" fmla="*/ 191 h 112503"/>
                <a:gd name="connsiteX1" fmla="*/ -22 w 13951"/>
                <a:gd name="connsiteY1" fmla="*/ 112695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112503">
                  <a:moveTo>
                    <a:pt x="-22" y="191"/>
                  </a:moveTo>
                  <a:lnTo>
                    <a:pt x="-22" y="112695"/>
                  </a:lnTo>
                </a:path>
              </a:pathLst>
            </a:custGeom>
            <a:noFill/>
            <a:ln w="1066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7F6AED61-3C04-50A2-F1EA-7AB79240ED48}"/>
                </a:ext>
              </a:extLst>
            </p:cNvPr>
            <p:cNvSpPr/>
            <p:nvPr/>
          </p:nvSpPr>
          <p:spPr>
            <a:xfrm>
              <a:off x="4695636" y="4791740"/>
              <a:ext cx="13951" cy="192763"/>
            </a:xfrm>
            <a:custGeom>
              <a:avLst/>
              <a:gdLst>
                <a:gd name="connsiteX0" fmla="*/ 83 w 13951"/>
                <a:gd name="connsiteY0" fmla="*/ 188 h 192763"/>
                <a:gd name="connsiteX1" fmla="*/ 83 w 13951"/>
                <a:gd name="connsiteY1" fmla="*/ 192952 h 19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192763">
                  <a:moveTo>
                    <a:pt x="83" y="188"/>
                  </a:moveTo>
                  <a:lnTo>
                    <a:pt x="83" y="192952"/>
                  </a:lnTo>
                </a:path>
              </a:pathLst>
            </a:custGeom>
            <a:noFill/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BDA5D29E-C416-98DF-96D5-E45CAFC45A89}"/>
                </a:ext>
              </a:extLst>
            </p:cNvPr>
            <p:cNvSpPr/>
            <p:nvPr/>
          </p:nvSpPr>
          <p:spPr>
            <a:xfrm>
              <a:off x="4727010" y="4148345"/>
              <a:ext cx="13951" cy="172261"/>
            </a:xfrm>
            <a:custGeom>
              <a:avLst/>
              <a:gdLst>
                <a:gd name="connsiteX0" fmla="*/ 85 w 13951"/>
                <a:gd name="connsiteY0" fmla="*/ 154 h 172261"/>
                <a:gd name="connsiteX1" fmla="*/ 85 w 13951"/>
                <a:gd name="connsiteY1" fmla="*/ 172416 h 17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172261">
                  <a:moveTo>
                    <a:pt x="85" y="154"/>
                  </a:moveTo>
                  <a:lnTo>
                    <a:pt x="85" y="172416"/>
                  </a:lnTo>
                </a:path>
              </a:pathLst>
            </a:custGeom>
            <a:noFill/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E112B04C-A0F8-94CE-CA57-D670A458ACFC}"/>
                </a:ext>
              </a:extLst>
            </p:cNvPr>
            <p:cNvSpPr/>
            <p:nvPr/>
          </p:nvSpPr>
          <p:spPr>
            <a:xfrm>
              <a:off x="5528925" y="2385798"/>
              <a:ext cx="1514707" cy="811422"/>
            </a:xfrm>
            <a:custGeom>
              <a:avLst/>
              <a:gdLst>
                <a:gd name="connsiteX0" fmla="*/ 167 w 1514707"/>
                <a:gd name="connsiteY0" fmla="*/ 78 h 811422"/>
                <a:gd name="connsiteX1" fmla="*/ 1514875 w 1514707"/>
                <a:gd name="connsiteY1" fmla="*/ 78 h 811422"/>
                <a:gd name="connsiteX2" fmla="*/ 1514875 w 1514707"/>
                <a:gd name="connsiteY2" fmla="*/ 811501 h 811422"/>
                <a:gd name="connsiteX3" fmla="*/ 167 w 1514707"/>
                <a:gd name="connsiteY3" fmla="*/ 811501 h 811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707" h="811422">
                  <a:moveTo>
                    <a:pt x="167" y="78"/>
                  </a:moveTo>
                  <a:lnTo>
                    <a:pt x="1514875" y="78"/>
                  </a:lnTo>
                  <a:lnTo>
                    <a:pt x="1514875" y="811501"/>
                  </a:lnTo>
                  <a:lnTo>
                    <a:pt x="167" y="811501"/>
                  </a:lnTo>
                  <a:close/>
                </a:path>
              </a:pathLst>
            </a:custGeom>
            <a:solidFill>
              <a:srgbClr val="F2F2F2"/>
            </a:solidFill>
            <a:ln w="8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AA84A7F7-9CCB-73A2-FE45-B0D08F40D52E}"/>
                </a:ext>
              </a:extLst>
            </p:cNvPr>
            <p:cNvSpPr/>
            <p:nvPr/>
          </p:nvSpPr>
          <p:spPr>
            <a:xfrm>
              <a:off x="2368920" y="4360202"/>
              <a:ext cx="1012353" cy="522435"/>
            </a:xfrm>
            <a:custGeom>
              <a:avLst/>
              <a:gdLst>
                <a:gd name="connsiteX0" fmla="*/ -13 w 1012353"/>
                <a:gd name="connsiteY0" fmla="*/ 174 h 522435"/>
                <a:gd name="connsiteX1" fmla="*/ 1012341 w 1012353"/>
                <a:gd name="connsiteY1" fmla="*/ 174 h 522435"/>
                <a:gd name="connsiteX2" fmla="*/ 1012341 w 1012353"/>
                <a:gd name="connsiteY2" fmla="*/ 522609 h 522435"/>
                <a:gd name="connsiteX3" fmla="*/ -13 w 1012353"/>
                <a:gd name="connsiteY3" fmla="*/ 522609 h 522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353" h="522435">
                  <a:moveTo>
                    <a:pt x="-13" y="174"/>
                  </a:moveTo>
                  <a:lnTo>
                    <a:pt x="1012341" y="174"/>
                  </a:lnTo>
                  <a:lnTo>
                    <a:pt x="1012341" y="522609"/>
                  </a:lnTo>
                  <a:lnTo>
                    <a:pt x="-13" y="522609"/>
                  </a:lnTo>
                  <a:close/>
                </a:path>
              </a:pathLst>
            </a:custGeom>
            <a:solidFill>
              <a:srgbClr val="F2F2F2"/>
            </a:solidFill>
            <a:ln w="58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D4A44E43-CA64-3571-1733-110C17E1A7E8}"/>
                </a:ext>
              </a:extLst>
            </p:cNvPr>
            <p:cNvSpPr/>
            <p:nvPr/>
          </p:nvSpPr>
          <p:spPr>
            <a:xfrm>
              <a:off x="4287636" y="4315898"/>
              <a:ext cx="1023938" cy="479305"/>
            </a:xfrm>
            <a:custGeom>
              <a:avLst/>
              <a:gdLst>
                <a:gd name="connsiteX0" fmla="*/ 89 w 1023938"/>
                <a:gd name="connsiteY0" fmla="*/ 171 h 479305"/>
                <a:gd name="connsiteX1" fmla="*/ 1024027 w 1023938"/>
                <a:gd name="connsiteY1" fmla="*/ 171 h 479305"/>
                <a:gd name="connsiteX2" fmla="*/ 1024027 w 1023938"/>
                <a:gd name="connsiteY2" fmla="*/ 479476 h 479305"/>
                <a:gd name="connsiteX3" fmla="*/ 89 w 1023938"/>
                <a:gd name="connsiteY3" fmla="*/ 479476 h 479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3938" h="479305">
                  <a:moveTo>
                    <a:pt x="89" y="171"/>
                  </a:moveTo>
                  <a:lnTo>
                    <a:pt x="1024027" y="171"/>
                  </a:lnTo>
                  <a:lnTo>
                    <a:pt x="1024027" y="479476"/>
                  </a:lnTo>
                  <a:lnTo>
                    <a:pt x="89" y="479476"/>
                  </a:lnTo>
                  <a:close/>
                </a:path>
              </a:pathLst>
            </a:custGeom>
            <a:solidFill>
              <a:srgbClr val="F2F2F2"/>
            </a:solidFill>
            <a:ln w="55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FDD68A1A-FB9A-962D-3E35-1CF6C934F621}"/>
                </a:ext>
              </a:extLst>
            </p:cNvPr>
            <p:cNvSpPr/>
            <p:nvPr/>
          </p:nvSpPr>
          <p:spPr>
            <a:xfrm>
              <a:off x="3172306" y="5428296"/>
              <a:ext cx="1223735" cy="612305"/>
            </a:xfrm>
            <a:custGeom>
              <a:avLst/>
              <a:gdLst>
                <a:gd name="connsiteX0" fmla="*/ 35 w 1223735"/>
                <a:gd name="connsiteY0" fmla="*/ 233 h 612305"/>
                <a:gd name="connsiteX1" fmla="*/ 1223771 w 1223735"/>
                <a:gd name="connsiteY1" fmla="*/ 233 h 612305"/>
                <a:gd name="connsiteX2" fmla="*/ 1223771 w 1223735"/>
                <a:gd name="connsiteY2" fmla="*/ 612538 h 612305"/>
                <a:gd name="connsiteX3" fmla="*/ 35 w 1223735"/>
                <a:gd name="connsiteY3" fmla="*/ 612538 h 612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3735" h="612305">
                  <a:moveTo>
                    <a:pt x="35" y="233"/>
                  </a:moveTo>
                  <a:lnTo>
                    <a:pt x="1223771" y="233"/>
                  </a:lnTo>
                  <a:lnTo>
                    <a:pt x="1223771" y="612538"/>
                  </a:lnTo>
                  <a:lnTo>
                    <a:pt x="35" y="612538"/>
                  </a:lnTo>
                  <a:close/>
                </a:path>
              </a:pathLst>
            </a:custGeom>
            <a:solidFill>
              <a:srgbClr val="F2F2F2"/>
            </a:solidFill>
            <a:ln w="69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64BBDD31-14EE-B114-F726-B050E1BEF9D8}"/>
                </a:ext>
              </a:extLst>
            </p:cNvPr>
            <p:cNvSpPr/>
            <p:nvPr/>
          </p:nvSpPr>
          <p:spPr>
            <a:xfrm>
              <a:off x="7235094" y="3705813"/>
              <a:ext cx="2705413" cy="326498"/>
            </a:xfrm>
            <a:custGeom>
              <a:avLst/>
              <a:gdLst>
                <a:gd name="connsiteX0" fmla="*/ 288 w 2705413"/>
                <a:gd name="connsiteY0" fmla="*/ 135 h 326498"/>
                <a:gd name="connsiteX1" fmla="*/ 2705703 w 2705413"/>
                <a:gd name="connsiteY1" fmla="*/ 135 h 326498"/>
                <a:gd name="connsiteX2" fmla="*/ 2705703 w 2705413"/>
                <a:gd name="connsiteY2" fmla="*/ 326633 h 326498"/>
                <a:gd name="connsiteX3" fmla="*/ 288 w 2705413"/>
                <a:gd name="connsiteY3" fmla="*/ 326633 h 326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5413" h="326498">
                  <a:moveTo>
                    <a:pt x="288" y="135"/>
                  </a:moveTo>
                  <a:lnTo>
                    <a:pt x="2705703" y="135"/>
                  </a:lnTo>
                  <a:lnTo>
                    <a:pt x="2705703" y="326633"/>
                  </a:lnTo>
                  <a:lnTo>
                    <a:pt x="288" y="326633"/>
                  </a:lnTo>
                  <a:close/>
                </a:path>
              </a:pathLst>
            </a:custGeom>
            <a:solidFill>
              <a:srgbClr val="F2F2F2"/>
            </a:solidFill>
            <a:ln w="75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35" name="Forma libre: forma 34">
              <a:extLst>
                <a:ext uri="{FF2B5EF4-FFF2-40B4-BE49-F238E27FC236}">
                  <a16:creationId xmlns:a16="http://schemas.microsoft.com/office/drawing/2014/main" id="{1B4B1E37-62FD-1A4E-234A-F054023E6CED}"/>
                </a:ext>
              </a:extLst>
            </p:cNvPr>
            <p:cNvSpPr/>
            <p:nvPr/>
          </p:nvSpPr>
          <p:spPr>
            <a:xfrm>
              <a:off x="7113658" y="4434635"/>
              <a:ext cx="733530" cy="504171"/>
            </a:xfrm>
            <a:custGeom>
              <a:avLst/>
              <a:gdLst>
                <a:gd name="connsiteX0" fmla="*/ 230 w 733530"/>
                <a:gd name="connsiteY0" fmla="*/ 178 h 504171"/>
                <a:gd name="connsiteX1" fmla="*/ 733761 w 733530"/>
                <a:gd name="connsiteY1" fmla="*/ 178 h 504171"/>
                <a:gd name="connsiteX2" fmla="*/ 733761 w 733530"/>
                <a:gd name="connsiteY2" fmla="*/ 504349 h 504171"/>
                <a:gd name="connsiteX3" fmla="*/ 230 w 733530"/>
                <a:gd name="connsiteY3" fmla="*/ 504349 h 50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3530" h="504171">
                  <a:moveTo>
                    <a:pt x="230" y="178"/>
                  </a:moveTo>
                  <a:lnTo>
                    <a:pt x="733761" y="178"/>
                  </a:lnTo>
                  <a:lnTo>
                    <a:pt x="733761" y="504349"/>
                  </a:lnTo>
                  <a:lnTo>
                    <a:pt x="230" y="504349"/>
                  </a:lnTo>
                  <a:close/>
                </a:path>
              </a:pathLst>
            </a:custGeom>
            <a:solidFill>
              <a:srgbClr val="F2F2F2"/>
            </a:solidFill>
            <a:ln w="4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886BB238-864A-D464-ED34-D2C5AE2DC277}"/>
                </a:ext>
              </a:extLst>
            </p:cNvPr>
            <p:cNvSpPr/>
            <p:nvPr/>
          </p:nvSpPr>
          <p:spPr>
            <a:xfrm>
              <a:off x="9164783" y="4411892"/>
              <a:ext cx="806286" cy="508557"/>
            </a:xfrm>
            <a:custGeom>
              <a:avLst/>
              <a:gdLst>
                <a:gd name="connsiteX0" fmla="*/ 340 w 806286"/>
                <a:gd name="connsiteY0" fmla="*/ 176 h 508557"/>
                <a:gd name="connsiteX1" fmla="*/ 806627 w 806286"/>
                <a:gd name="connsiteY1" fmla="*/ 176 h 508557"/>
                <a:gd name="connsiteX2" fmla="*/ 806627 w 806286"/>
                <a:gd name="connsiteY2" fmla="*/ 508733 h 508557"/>
                <a:gd name="connsiteX3" fmla="*/ 340 w 806286"/>
                <a:gd name="connsiteY3" fmla="*/ 508733 h 508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6286" h="508557">
                  <a:moveTo>
                    <a:pt x="340" y="176"/>
                  </a:moveTo>
                  <a:lnTo>
                    <a:pt x="806627" y="176"/>
                  </a:lnTo>
                  <a:lnTo>
                    <a:pt x="806627" y="508733"/>
                  </a:lnTo>
                  <a:lnTo>
                    <a:pt x="340" y="508733"/>
                  </a:lnTo>
                  <a:close/>
                </a:path>
              </a:pathLst>
            </a:custGeom>
            <a:solidFill>
              <a:srgbClr val="F2F2F2"/>
            </a:solidFill>
            <a:ln w="5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F1B3111F-0686-5B98-433C-D93C6B80A167}"/>
                </a:ext>
              </a:extLst>
            </p:cNvPr>
            <p:cNvSpPr txBox="1"/>
            <p:nvPr/>
          </p:nvSpPr>
          <p:spPr>
            <a:xfrm>
              <a:off x="5965571" y="2411313"/>
              <a:ext cx="868363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Partian </a:t>
              </a: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82B1177F-E74B-35A8-BD7B-7B7F39A1AE7E}"/>
                </a:ext>
              </a:extLst>
            </p:cNvPr>
            <p:cNvSpPr txBox="1"/>
            <p:nvPr/>
          </p:nvSpPr>
          <p:spPr>
            <a:xfrm>
              <a:off x="5858892" y="2614214"/>
              <a:ext cx="1184740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Differential </a:t>
              </a: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0353C2B2-A3DC-BB70-EE06-C27157F99025}"/>
                </a:ext>
              </a:extLst>
            </p:cNvPr>
            <p:cNvSpPr txBox="1"/>
            <p:nvPr/>
          </p:nvSpPr>
          <p:spPr>
            <a:xfrm>
              <a:off x="5887213" y="2822664"/>
              <a:ext cx="1079281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Equations</a:t>
              </a: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D1D59835-668E-4924-0960-8A19E91E538C}"/>
                </a:ext>
              </a:extLst>
            </p:cNvPr>
            <p:cNvSpPr txBox="1"/>
            <p:nvPr/>
          </p:nvSpPr>
          <p:spPr>
            <a:xfrm>
              <a:off x="2505997" y="4392414"/>
              <a:ext cx="921093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Forward </a:t>
              </a:r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803DBCDB-D76B-B159-138A-80BDF2110786}"/>
                </a:ext>
              </a:extLst>
            </p:cNvPr>
            <p:cNvSpPr txBox="1"/>
            <p:nvPr/>
          </p:nvSpPr>
          <p:spPr>
            <a:xfrm>
              <a:off x="2518117" y="4588018"/>
              <a:ext cx="921093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Problem</a:t>
              </a:r>
            </a:p>
          </p:txBody>
        </p:sp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64AAB0D5-8C12-48D0-3E76-0AFE7EC72FAE}"/>
                </a:ext>
              </a:extLst>
            </p:cNvPr>
            <p:cNvSpPr/>
            <p:nvPr/>
          </p:nvSpPr>
          <p:spPr>
            <a:xfrm>
              <a:off x="5756084" y="1695347"/>
              <a:ext cx="1028367" cy="319445"/>
            </a:xfrm>
            <a:custGeom>
              <a:avLst/>
              <a:gdLst>
                <a:gd name="connsiteX0" fmla="*/ 166 w 1028367"/>
                <a:gd name="connsiteY0" fmla="*/ 28 h 319445"/>
                <a:gd name="connsiteX1" fmla="*/ 1028534 w 1028367"/>
                <a:gd name="connsiteY1" fmla="*/ 28 h 319445"/>
                <a:gd name="connsiteX2" fmla="*/ 1028534 w 1028367"/>
                <a:gd name="connsiteY2" fmla="*/ 319474 h 319445"/>
                <a:gd name="connsiteX3" fmla="*/ 166 w 1028367"/>
                <a:gd name="connsiteY3" fmla="*/ 319474 h 31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367" h="319445">
                  <a:moveTo>
                    <a:pt x="166" y="28"/>
                  </a:moveTo>
                  <a:lnTo>
                    <a:pt x="1028534" y="28"/>
                  </a:lnTo>
                  <a:lnTo>
                    <a:pt x="1028534" y="319474"/>
                  </a:lnTo>
                  <a:lnTo>
                    <a:pt x="166" y="319474"/>
                  </a:lnTo>
                  <a:close/>
                </a:path>
              </a:pathLst>
            </a:custGeom>
            <a:solidFill>
              <a:srgbClr val="F2F2F2"/>
            </a:solidFill>
            <a:ln w="45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3197D186-803C-BE42-282B-B523A88A2AED}"/>
                </a:ext>
              </a:extLst>
            </p:cNvPr>
            <p:cNvSpPr txBox="1"/>
            <p:nvPr/>
          </p:nvSpPr>
          <p:spPr>
            <a:xfrm>
              <a:off x="5878432" y="1701506"/>
              <a:ext cx="973822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Dynamic</a:t>
              </a:r>
            </a:p>
          </p:txBody>
        </p:sp>
        <p:sp>
          <p:nvSpPr>
            <p:cNvPr id="44" name="Forma libre: forma 43">
              <a:extLst>
                <a:ext uri="{FF2B5EF4-FFF2-40B4-BE49-F238E27FC236}">
                  <a16:creationId xmlns:a16="http://schemas.microsoft.com/office/drawing/2014/main" id="{0A3C3B46-3918-7B74-A524-A3EF1F161115}"/>
                </a:ext>
              </a:extLst>
            </p:cNvPr>
            <p:cNvSpPr/>
            <p:nvPr/>
          </p:nvSpPr>
          <p:spPr>
            <a:xfrm>
              <a:off x="2664063" y="1707791"/>
              <a:ext cx="760565" cy="332850"/>
            </a:xfrm>
            <a:custGeom>
              <a:avLst/>
              <a:gdLst>
                <a:gd name="connsiteX0" fmla="*/ -4 w 760565"/>
                <a:gd name="connsiteY0" fmla="*/ 29 h 332850"/>
                <a:gd name="connsiteX1" fmla="*/ 760561 w 760565"/>
                <a:gd name="connsiteY1" fmla="*/ 29 h 332850"/>
                <a:gd name="connsiteX2" fmla="*/ 760561 w 760565"/>
                <a:gd name="connsiteY2" fmla="*/ 332880 h 332850"/>
                <a:gd name="connsiteX3" fmla="*/ -4 w 760565"/>
                <a:gd name="connsiteY3" fmla="*/ 332880 h 332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565" h="332850">
                  <a:moveTo>
                    <a:pt x="-4" y="29"/>
                  </a:moveTo>
                  <a:lnTo>
                    <a:pt x="760561" y="29"/>
                  </a:lnTo>
                  <a:lnTo>
                    <a:pt x="760561" y="332880"/>
                  </a:lnTo>
                  <a:lnTo>
                    <a:pt x="-4" y="332880"/>
                  </a:lnTo>
                  <a:close/>
                </a:path>
              </a:pathLst>
            </a:custGeom>
            <a:solidFill>
              <a:srgbClr val="F2F2F2"/>
            </a:solidFill>
            <a:ln w="40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C1A0E854-F7C7-07FA-B136-6A727BAE659A}"/>
                </a:ext>
              </a:extLst>
            </p:cNvPr>
            <p:cNvSpPr txBox="1"/>
            <p:nvPr/>
          </p:nvSpPr>
          <p:spPr>
            <a:xfrm>
              <a:off x="2731624" y="1731732"/>
              <a:ext cx="710174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Static</a:t>
              </a:r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C44F79C0-F009-32C9-DC5B-000311EBCC7A}"/>
                </a:ext>
              </a:extLst>
            </p:cNvPr>
            <p:cNvSpPr txBox="1"/>
            <p:nvPr/>
          </p:nvSpPr>
          <p:spPr>
            <a:xfrm>
              <a:off x="3381273" y="5492156"/>
              <a:ext cx="1132011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Numerical </a:t>
              </a: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B23E0431-BC72-8476-CD7A-082B7DDD9C31}"/>
                </a:ext>
              </a:extLst>
            </p:cNvPr>
            <p:cNvSpPr txBox="1"/>
            <p:nvPr/>
          </p:nvSpPr>
          <p:spPr>
            <a:xfrm>
              <a:off x="3381273" y="5703905"/>
              <a:ext cx="921093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Methods</a:t>
              </a: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24577192-E41A-1C07-1401-6BC0A6C2ED55}"/>
                </a:ext>
              </a:extLst>
            </p:cNvPr>
            <p:cNvSpPr txBox="1"/>
            <p:nvPr/>
          </p:nvSpPr>
          <p:spPr>
            <a:xfrm>
              <a:off x="4435229" y="4308160"/>
              <a:ext cx="868363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Inverse </a:t>
              </a: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AE562B71-56FE-1780-ADAD-65CD72095D90}"/>
                </a:ext>
              </a:extLst>
            </p:cNvPr>
            <p:cNvSpPr txBox="1"/>
            <p:nvPr/>
          </p:nvSpPr>
          <p:spPr>
            <a:xfrm>
              <a:off x="4403663" y="4503432"/>
              <a:ext cx="921093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Problem</a:t>
              </a: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A2BBD64D-4B4F-805B-256E-F65DA5F68868}"/>
                </a:ext>
              </a:extLst>
            </p:cNvPr>
            <p:cNvSpPr txBox="1"/>
            <p:nvPr/>
          </p:nvSpPr>
          <p:spPr>
            <a:xfrm>
              <a:off x="3750001" y="3772783"/>
              <a:ext cx="14542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900" spc="0" baseline="0">
                  <a:ln/>
                  <a:solidFill>
                    <a:srgbClr val="0000FF"/>
                  </a:solidFill>
                  <a:latin typeface="Arial"/>
                  <a:cs typeface="Arial"/>
                  <a:sym typeface="Arial"/>
                  <a:rtl val="0"/>
                </a:rPr>
                <a:t>Two general approaches</a:t>
              </a:r>
              <a:endParaRPr lang="es-CO" sz="900" spc="0" baseline="0">
                <a:ln/>
                <a:solidFill>
                  <a:srgbClr val="0000FF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4C5EF18F-0292-4A1E-4F6F-6435A9ACC150}"/>
                </a:ext>
              </a:extLst>
            </p:cNvPr>
            <p:cNvSpPr txBox="1"/>
            <p:nvPr/>
          </p:nvSpPr>
          <p:spPr>
            <a:xfrm>
              <a:off x="3812900" y="5085340"/>
              <a:ext cx="1026552" cy="302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934" spc="0" baseline="0">
                  <a:ln/>
                  <a:solidFill>
                    <a:srgbClr val="0000FF"/>
                  </a:solidFill>
                  <a:latin typeface="Arial"/>
                  <a:cs typeface="Arial"/>
                  <a:sym typeface="Arial"/>
                  <a:rtl val="0"/>
                </a:rPr>
                <a:t>Requiered</a:t>
              </a:r>
            </a:p>
          </p:txBody>
        </p:sp>
        <p:sp>
          <p:nvSpPr>
            <p:cNvPr id="52" name="Forma libre: forma 51">
              <a:extLst>
                <a:ext uri="{FF2B5EF4-FFF2-40B4-BE49-F238E27FC236}">
                  <a16:creationId xmlns:a16="http://schemas.microsoft.com/office/drawing/2014/main" id="{B3608F06-2D73-AD09-9E1B-F5FF002454E6}"/>
                </a:ext>
              </a:extLst>
            </p:cNvPr>
            <p:cNvSpPr/>
            <p:nvPr/>
          </p:nvSpPr>
          <p:spPr>
            <a:xfrm>
              <a:off x="3422081" y="1035211"/>
              <a:ext cx="2377916" cy="334243"/>
            </a:xfrm>
            <a:custGeom>
              <a:avLst/>
              <a:gdLst>
                <a:gd name="connsiteX0" fmla="*/ 79 w 2377916"/>
                <a:gd name="connsiteY0" fmla="*/ -6 h 334243"/>
                <a:gd name="connsiteX1" fmla="*/ 2377995 w 2377916"/>
                <a:gd name="connsiteY1" fmla="*/ -6 h 334243"/>
                <a:gd name="connsiteX2" fmla="*/ 2377995 w 2377916"/>
                <a:gd name="connsiteY2" fmla="*/ 334238 h 334243"/>
                <a:gd name="connsiteX3" fmla="*/ 79 w 2377916"/>
                <a:gd name="connsiteY3" fmla="*/ 334238 h 33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7916" h="334243">
                  <a:moveTo>
                    <a:pt x="79" y="-6"/>
                  </a:moveTo>
                  <a:lnTo>
                    <a:pt x="2377995" y="-6"/>
                  </a:lnTo>
                  <a:lnTo>
                    <a:pt x="2377995" y="334238"/>
                  </a:lnTo>
                  <a:lnTo>
                    <a:pt x="79" y="334238"/>
                  </a:lnTo>
                  <a:close/>
                </a:path>
              </a:pathLst>
            </a:custGeom>
            <a:solidFill>
              <a:srgbClr val="F2F2F2"/>
            </a:solidFill>
            <a:ln w="71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A56B4ADA-3BE9-8B2E-A3F4-04253D16EF0C}"/>
                </a:ext>
              </a:extLst>
            </p:cNvPr>
            <p:cNvSpPr txBox="1"/>
            <p:nvPr/>
          </p:nvSpPr>
          <p:spPr>
            <a:xfrm>
              <a:off x="3661192" y="1054939"/>
              <a:ext cx="2186601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Mathematical modeling</a:t>
              </a: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15E992A2-E6C4-E787-C5C1-E89A47088401}"/>
                </a:ext>
              </a:extLst>
            </p:cNvPr>
            <p:cNvSpPr txBox="1"/>
            <p:nvPr/>
          </p:nvSpPr>
          <p:spPr>
            <a:xfrm>
              <a:off x="7416353" y="3726425"/>
              <a:ext cx="2608437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Mechanical Wave Equation</a:t>
              </a: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A02902AD-CBB6-94E7-E100-92A5D09F0286}"/>
                </a:ext>
              </a:extLst>
            </p:cNvPr>
            <p:cNvSpPr txBox="1"/>
            <p:nvPr/>
          </p:nvSpPr>
          <p:spPr>
            <a:xfrm>
              <a:off x="7141742" y="4431245"/>
              <a:ext cx="815634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Scalar </a:t>
              </a: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32762152-5A96-8A8A-2E8A-5C2A7017383B}"/>
                </a:ext>
              </a:extLst>
            </p:cNvPr>
            <p:cNvSpPr txBox="1"/>
            <p:nvPr/>
          </p:nvSpPr>
          <p:spPr>
            <a:xfrm>
              <a:off x="7141742" y="4618775"/>
              <a:ext cx="815634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Waves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0AEF4858-099C-E0A7-D786-CB40903DFD7A}"/>
                </a:ext>
              </a:extLst>
            </p:cNvPr>
            <p:cNvSpPr txBox="1"/>
            <p:nvPr/>
          </p:nvSpPr>
          <p:spPr>
            <a:xfrm>
              <a:off x="9247579" y="4397972"/>
              <a:ext cx="868363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Elastic </a:t>
              </a:r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5B4D864F-9AAE-A0A7-60DF-5A08FB649025}"/>
                </a:ext>
              </a:extLst>
            </p:cNvPr>
            <p:cNvSpPr txBox="1"/>
            <p:nvPr/>
          </p:nvSpPr>
          <p:spPr>
            <a:xfrm>
              <a:off x="9251921" y="4606601"/>
              <a:ext cx="815634" cy="3550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1246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Waves</a:t>
              </a:r>
            </a:p>
          </p:txBody>
        </p:sp>
        <p:sp>
          <p:nvSpPr>
            <p:cNvPr id="59" name="Forma libre: forma 58">
              <a:extLst>
                <a:ext uri="{FF2B5EF4-FFF2-40B4-BE49-F238E27FC236}">
                  <a16:creationId xmlns:a16="http://schemas.microsoft.com/office/drawing/2014/main" id="{197B3745-3051-988B-29FD-56AA6BE369BC}"/>
                </a:ext>
              </a:extLst>
            </p:cNvPr>
            <p:cNvSpPr/>
            <p:nvPr/>
          </p:nvSpPr>
          <p:spPr>
            <a:xfrm>
              <a:off x="7489356" y="4225457"/>
              <a:ext cx="2108073" cy="13951"/>
            </a:xfrm>
            <a:custGeom>
              <a:avLst/>
              <a:gdLst>
                <a:gd name="connsiteX0" fmla="*/ 286 w 2108073"/>
                <a:gd name="connsiteY0" fmla="*/ 153 h 13951"/>
                <a:gd name="connsiteX1" fmla="*/ 2108360 w 2108073"/>
                <a:gd name="connsiteY1" fmla="*/ 153 h 1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08073" h="13951">
                  <a:moveTo>
                    <a:pt x="286" y="153"/>
                  </a:moveTo>
                  <a:lnTo>
                    <a:pt x="2108360" y="153"/>
                  </a:lnTo>
                </a:path>
              </a:pathLst>
            </a:custGeom>
            <a:solidFill>
              <a:srgbClr val="000000"/>
            </a:solidFill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60" name="Forma libre: forma 59">
              <a:extLst>
                <a:ext uri="{FF2B5EF4-FFF2-40B4-BE49-F238E27FC236}">
                  <a16:creationId xmlns:a16="http://schemas.microsoft.com/office/drawing/2014/main" id="{832F7101-8D6D-2DB6-0B05-D2F0E30B2A0F}"/>
                </a:ext>
              </a:extLst>
            </p:cNvPr>
            <p:cNvSpPr/>
            <p:nvPr/>
          </p:nvSpPr>
          <p:spPr>
            <a:xfrm>
              <a:off x="2714456" y="4153539"/>
              <a:ext cx="2017678" cy="13951"/>
            </a:xfrm>
            <a:custGeom>
              <a:avLst/>
              <a:gdLst>
                <a:gd name="connsiteX0" fmla="*/ 32 w 2017678"/>
                <a:gd name="connsiteY0" fmla="*/ 150 h 13951"/>
                <a:gd name="connsiteX1" fmla="*/ 2017711 w 2017678"/>
                <a:gd name="connsiteY1" fmla="*/ 150 h 1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17678" h="13951">
                  <a:moveTo>
                    <a:pt x="32" y="150"/>
                  </a:moveTo>
                  <a:lnTo>
                    <a:pt x="2017711" y="150"/>
                  </a:lnTo>
                </a:path>
              </a:pathLst>
            </a:custGeom>
            <a:solidFill>
              <a:srgbClr val="000000"/>
            </a:solidFill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61" name="Forma libre: forma 60">
              <a:extLst>
                <a:ext uri="{FF2B5EF4-FFF2-40B4-BE49-F238E27FC236}">
                  <a16:creationId xmlns:a16="http://schemas.microsoft.com/office/drawing/2014/main" id="{FA29E102-CF1E-54C0-0BAC-C74715CF9666}"/>
                </a:ext>
              </a:extLst>
            </p:cNvPr>
            <p:cNvSpPr/>
            <p:nvPr/>
          </p:nvSpPr>
          <p:spPr>
            <a:xfrm>
              <a:off x="3745039" y="4978671"/>
              <a:ext cx="13951" cy="449941"/>
            </a:xfrm>
            <a:custGeom>
              <a:avLst/>
              <a:gdLst>
                <a:gd name="connsiteX0" fmla="*/ 33 w 13951"/>
                <a:gd name="connsiteY0" fmla="*/ 205 h 449941"/>
                <a:gd name="connsiteX1" fmla="*/ 33 w 13951"/>
                <a:gd name="connsiteY1" fmla="*/ 450146 h 449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449941">
                  <a:moveTo>
                    <a:pt x="33" y="205"/>
                  </a:moveTo>
                  <a:lnTo>
                    <a:pt x="33" y="450146"/>
                  </a:lnTo>
                </a:path>
              </a:pathLst>
            </a:custGeom>
            <a:noFill/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62" name="Forma libre: forma 61">
              <a:extLst>
                <a:ext uri="{FF2B5EF4-FFF2-40B4-BE49-F238E27FC236}">
                  <a16:creationId xmlns:a16="http://schemas.microsoft.com/office/drawing/2014/main" id="{914B05EF-D4DE-E239-5422-98BF6994074D}"/>
                </a:ext>
              </a:extLst>
            </p:cNvPr>
            <p:cNvSpPr/>
            <p:nvPr/>
          </p:nvSpPr>
          <p:spPr>
            <a:xfrm>
              <a:off x="2688714" y="4983997"/>
              <a:ext cx="2009885" cy="13951"/>
            </a:xfrm>
            <a:custGeom>
              <a:avLst/>
              <a:gdLst>
                <a:gd name="connsiteX0" fmla="*/ 31 w 2009885"/>
                <a:gd name="connsiteY0" fmla="*/ 193 h 13951"/>
                <a:gd name="connsiteX1" fmla="*/ 2009916 w 2009885"/>
                <a:gd name="connsiteY1" fmla="*/ 193 h 1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9885" h="13951">
                  <a:moveTo>
                    <a:pt x="31" y="193"/>
                  </a:moveTo>
                  <a:lnTo>
                    <a:pt x="2009916" y="193"/>
                  </a:lnTo>
                </a:path>
              </a:pathLst>
            </a:custGeom>
            <a:solidFill>
              <a:srgbClr val="000000"/>
            </a:solidFill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63" name="Forma libre: forma 62">
              <a:extLst>
                <a:ext uri="{FF2B5EF4-FFF2-40B4-BE49-F238E27FC236}">
                  <a16:creationId xmlns:a16="http://schemas.microsoft.com/office/drawing/2014/main" id="{204D1EEA-EA6B-B8BB-847F-66C2DB32F6FB}"/>
                </a:ext>
              </a:extLst>
            </p:cNvPr>
            <p:cNvSpPr/>
            <p:nvPr/>
          </p:nvSpPr>
          <p:spPr>
            <a:xfrm>
              <a:off x="3699517" y="3582320"/>
              <a:ext cx="4902799" cy="13951"/>
            </a:xfrm>
            <a:custGeom>
              <a:avLst/>
              <a:gdLst>
                <a:gd name="connsiteX0" fmla="*/ 160 w 4902799"/>
                <a:gd name="connsiteY0" fmla="*/ 119 h 13951"/>
                <a:gd name="connsiteX1" fmla="*/ 4902960 w 4902799"/>
                <a:gd name="connsiteY1" fmla="*/ 119 h 1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02799" h="13951">
                  <a:moveTo>
                    <a:pt x="160" y="119"/>
                  </a:moveTo>
                  <a:lnTo>
                    <a:pt x="4902960" y="119"/>
                  </a:lnTo>
                </a:path>
              </a:pathLst>
            </a:custGeom>
            <a:solidFill>
              <a:srgbClr val="000000"/>
            </a:solidFill>
            <a:ln w="1054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128" name="Forma libre: forma 127">
              <a:extLst>
                <a:ext uri="{FF2B5EF4-FFF2-40B4-BE49-F238E27FC236}">
                  <a16:creationId xmlns:a16="http://schemas.microsoft.com/office/drawing/2014/main" id="{8161F618-1079-390F-E775-FA9E07221643}"/>
                </a:ext>
              </a:extLst>
            </p:cNvPr>
            <p:cNvSpPr/>
            <p:nvPr/>
          </p:nvSpPr>
          <p:spPr>
            <a:xfrm>
              <a:off x="3015953" y="1619860"/>
              <a:ext cx="3239215" cy="13951"/>
            </a:xfrm>
            <a:custGeom>
              <a:avLst/>
              <a:gdLst>
                <a:gd name="connsiteX0" fmla="*/ 80 w 3239215"/>
                <a:gd name="connsiteY0" fmla="*/ 16 h 13951"/>
                <a:gd name="connsiteX1" fmla="*/ 3239296 w 3239215"/>
                <a:gd name="connsiteY1" fmla="*/ 16 h 1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9215" h="13951">
                  <a:moveTo>
                    <a:pt x="80" y="16"/>
                  </a:moveTo>
                  <a:lnTo>
                    <a:pt x="3239296" y="16"/>
                  </a:lnTo>
                </a:path>
              </a:pathLst>
            </a:custGeom>
            <a:solidFill>
              <a:srgbClr val="000000"/>
            </a:solidFill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129" name="Forma libre: forma 128">
              <a:extLst>
                <a:ext uri="{FF2B5EF4-FFF2-40B4-BE49-F238E27FC236}">
                  <a16:creationId xmlns:a16="http://schemas.microsoft.com/office/drawing/2014/main" id="{9904C748-9AF8-9A0B-E2DA-2E4D9B85DA53}"/>
                </a:ext>
              </a:extLst>
            </p:cNvPr>
            <p:cNvSpPr/>
            <p:nvPr/>
          </p:nvSpPr>
          <p:spPr>
            <a:xfrm>
              <a:off x="3014793" y="1620239"/>
              <a:ext cx="3232097" cy="13951"/>
            </a:xfrm>
            <a:custGeom>
              <a:avLst/>
              <a:gdLst>
                <a:gd name="connsiteX0" fmla="*/ 80 w 3232097"/>
                <a:gd name="connsiteY0" fmla="*/ 16 h 13951"/>
                <a:gd name="connsiteX1" fmla="*/ 3232177 w 3232097"/>
                <a:gd name="connsiteY1" fmla="*/ 16 h 1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2097" h="13951">
                  <a:moveTo>
                    <a:pt x="80" y="16"/>
                  </a:moveTo>
                  <a:lnTo>
                    <a:pt x="3232177" y="16"/>
                  </a:lnTo>
                </a:path>
              </a:pathLst>
            </a:custGeom>
            <a:solidFill>
              <a:srgbClr val="000000"/>
            </a:solidFill>
            <a:ln w="7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130" name="CuadroTexto 129">
              <a:extLst>
                <a:ext uri="{FF2B5EF4-FFF2-40B4-BE49-F238E27FC236}">
                  <a16:creationId xmlns:a16="http://schemas.microsoft.com/office/drawing/2014/main" id="{2F042217-CAFF-356D-C78C-8ABF026243E6}"/>
                </a:ext>
              </a:extLst>
            </p:cNvPr>
            <p:cNvSpPr txBox="1"/>
            <p:nvPr/>
          </p:nvSpPr>
          <p:spPr>
            <a:xfrm>
              <a:off x="6326136" y="3192514"/>
              <a:ext cx="104387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900" spc="0" baseline="0">
                  <a:ln/>
                  <a:solidFill>
                    <a:srgbClr val="0000FF"/>
                  </a:solidFill>
                  <a:latin typeface="Arial"/>
                  <a:cs typeface="Arial"/>
                  <a:sym typeface="Arial"/>
                  <a:rtl val="0"/>
                </a:rPr>
                <a:t>A particular case</a:t>
              </a:r>
            </a:p>
          </p:txBody>
        </p:sp>
        <p:sp>
          <p:nvSpPr>
            <p:cNvPr id="131" name="CuadroTexto 130">
              <a:extLst>
                <a:ext uri="{FF2B5EF4-FFF2-40B4-BE49-F238E27FC236}">
                  <a16:creationId xmlns:a16="http://schemas.microsoft.com/office/drawing/2014/main" id="{8B06887E-FBCE-F35C-A824-37274003B39B}"/>
                </a:ext>
              </a:extLst>
            </p:cNvPr>
            <p:cNvSpPr txBox="1"/>
            <p:nvPr/>
          </p:nvSpPr>
          <p:spPr>
            <a:xfrm>
              <a:off x="6365947" y="2016503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900" spc="0" baseline="0">
                  <a:ln/>
                  <a:solidFill>
                    <a:srgbClr val="0000FF"/>
                  </a:solidFill>
                  <a:latin typeface="Arial"/>
                  <a:cs typeface="Arial"/>
                  <a:sym typeface="Arial"/>
                  <a:rtl val="0"/>
                </a:rPr>
                <a:t>Typically with</a:t>
              </a:r>
            </a:p>
          </p:txBody>
        </p:sp>
        <p:sp>
          <p:nvSpPr>
            <p:cNvPr id="132" name="CuadroTexto 131">
              <a:extLst>
                <a:ext uri="{FF2B5EF4-FFF2-40B4-BE49-F238E27FC236}">
                  <a16:creationId xmlns:a16="http://schemas.microsoft.com/office/drawing/2014/main" id="{57D2719B-19A4-DF58-3716-8CC14A45331D}"/>
                </a:ext>
              </a:extLst>
            </p:cNvPr>
            <p:cNvSpPr txBox="1"/>
            <p:nvPr/>
          </p:nvSpPr>
          <p:spPr>
            <a:xfrm>
              <a:off x="4550177" y="1378310"/>
              <a:ext cx="4988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CO" sz="900" spc="0" baseline="0">
                  <a:ln/>
                  <a:solidFill>
                    <a:srgbClr val="0000FF"/>
                  </a:solidFill>
                  <a:latin typeface="Arial"/>
                  <a:cs typeface="Arial"/>
                  <a:sym typeface="Arial"/>
                  <a:rtl val="0"/>
                </a:rPr>
                <a:t>Types</a:t>
              </a:r>
            </a:p>
          </p:txBody>
        </p:sp>
        <p:sp>
          <p:nvSpPr>
            <p:cNvPr id="133" name="Forma libre: forma 132">
              <a:extLst>
                <a:ext uri="{FF2B5EF4-FFF2-40B4-BE49-F238E27FC236}">
                  <a16:creationId xmlns:a16="http://schemas.microsoft.com/office/drawing/2014/main" id="{87159997-F106-B081-7F5F-2912496BF69B}"/>
                </a:ext>
              </a:extLst>
            </p:cNvPr>
            <p:cNvSpPr/>
            <p:nvPr/>
          </p:nvSpPr>
          <p:spPr>
            <a:xfrm>
              <a:off x="3704816" y="3579715"/>
              <a:ext cx="13951" cy="572742"/>
            </a:xfrm>
            <a:custGeom>
              <a:avLst/>
              <a:gdLst>
                <a:gd name="connsiteX0" fmla="*/ 31 w 13951"/>
                <a:gd name="connsiteY0" fmla="*/ 134 h 572742"/>
                <a:gd name="connsiteX1" fmla="*/ 31 w 13951"/>
                <a:gd name="connsiteY1" fmla="*/ 572877 h 572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572742">
                  <a:moveTo>
                    <a:pt x="31" y="134"/>
                  </a:moveTo>
                  <a:lnTo>
                    <a:pt x="31" y="572877"/>
                  </a:lnTo>
                </a:path>
              </a:pathLst>
            </a:custGeom>
            <a:noFill/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134" name="Forma libre: forma 133">
              <a:extLst>
                <a:ext uri="{FF2B5EF4-FFF2-40B4-BE49-F238E27FC236}">
                  <a16:creationId xmlns:a16="http://schemas.microsoft.com/office/drawing/2014/main" id="{385B5DCA-BA99-A0DA-FC39-4455D8C3BFF3}"/>
                </a:ext>
              </a:extLst>
            </p:cNvPr>
            <p:cNvSpPr/>
            <p:nvPr/>
          </p:nvSpPr>
          <p:spPr>
            <a:xfrm>
              <a:off x="3018526" y="1616538"/>
              <a:ext cx="13951" cy="74596"/>
            </a:xfrm>
            <a:custGeom>
              <a:avLst/>
              <a:gdLst>
                <a:gd name="connsiteX0" fmla="*/ -5 w 13951"/>
                <a:gd name="connsiteY0" fmla="*/ 18 h 74596"/>
                <a:gd name="connsiteX1" fmla="*/ -5 w 13951"/>
                <a:gd name="connsiteY1" fmla="*/ 74614 h 74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74596">
                  <a:moveTo>
                    <a:pt x="-5" y="18"/>
                  </a:moveTo>
                  <a:lnTo>
                    <a:pt x="-5" y="74614"/>
                  </a:lnTo>
                </a:path>
              </a:pathLst>
            </a:custGeom>
            <a:noFill/>
            <a:ln w="52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135" name="Forma libre: forma 134">
              <a:extLst>
                <a:ext uri="{FF2B5EF4-FFF2-40B4-BE49-F238E27FC236}">
                  <a16:creationId xmlns:a16="http://schemas.microsoft.com/office/drawing/2014/main" id="{BB5FAD63-7514-8293-0E21-08FCE67B4550}"/>
                </a:ext>
              </a:extLst>
            </p:cNvPr>
            <p:cNvSpPr/>
            <p:nvPr/>
          </p:nvSpPr>
          <p:spPr>
            <a:xfrm>
              <a:off x="6252269" y="1614581"/>
              <a:ext cx="13951" cy="81029"/>
            </a:xfrm>
            <a:custGeom>
              <a:avLst/>
              <a:gdLst>
                <a:gd name="connsiteX0" fmla="*/ 165 w 13951"/>
                <a:gd name="connsiteY0" fmla="*/ 18 h 81029"/>
                <a:gd name="connsiteX1" fmla="*/ 165 w 13951"/>
                <a:gd name="connsiteY1" fmla="*/ 81047 h 81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81029">
                  <a:moveTo>
                    <a:pt x="165" y="18"/>
                  </a:moveTo>
                  <a:lnTo>
                    <a:pt x="165" y="81047"/>
                  </a:lnTo>
                </a:path>
              </a:pathLst>
            </a:custGeom>
            <a:noFill/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  <p:sp>
          <p:nvSpPr>
            <p:cNvPr id="136" name="Forma libre: forma 135">
              <a:extLst>
                <a:ext uri="{FF2B5EF4-FFF2-40B4-BE49-F238E27FC236}">
                  <a16:creationId xmlns:a16="http://schemas.microsoft.com/office/drawing/2014/main" id="{02528194-58CE-6530-F28E-6C89294CF55A}"/>
                </a:ext>
              </a:extLst>
            </p:cNvPr>
            <p:cNvSpPr/>
            <p:nvPr/>
          </p:nvSpPr>
          <p:spPr>
            <a:xfrm>
              <a:off x="8618980" y="4030453"/>
              <a:ext cx="13951" cy="191819"/>
            </a:xfrm>
            <a:custGeom>
              <a:avLst/>
              <a:gdLst>
                <a:gd name="connsiteX0" fmla="*/ 290 w 13951"/>
                <a:gd name="connsiteY0" fmla="*/ 148 h 191819"/>
                <a:gd name="connsiteX1" fmla="*/ 290 w 13951"/>
                <a:gd name="connsiteY1" fmla="*/ 191967 h 191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51" h="191819">
                  <a:moveTo>
                    <a:pt x="290" y="148"/>
                  </a:moveTo>
                  <a:lnTo>
                    <a:pt x="290" y="191967"/>
                  </a:lnTo>
                </a:path>
              </a:pathLst>
            </a:custGeom>
            <a:noFill/>
            <a:ln w="105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CO"/>
            </a:p>
          </p:txBody>
        </p:sp>
      </p:grp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4BAB7020-3EC9-FE8E-32F7-7CEDE894B8D0}"/>
              </a:ext>
            </a:extLst>
          </p:cNvPr>
          <p:cNvSpPr txBox="1"/>
          <p:nvPr/>
        </p:nvSpPr>
        <p:spPr>
          <a:xfrm>
            <a:off x="292156" y="6429205"/>
            <a:ext cx="9876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https://github.com/oscar-rincon/review-elastic-waves/tree/main/figs</a:t>
            </a:r>
            <a:endParaRPr lang="es-CO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7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Modeling of Mechanical Wave Propagation</a:t>
            </a:r>
            <a:endParaRPr lang="es-CO" sz="2400" b="1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1D4BB2C-1ADC-A071-5C87-02E6AC9E5425}"/>
              </a:ext>
            </a:extLst>
          </p:cNvPr>
          <p:cNvGrpSpPr/>
          <p:nvPr/>
        </p:nvGrpSpPr>
        <p:grpSpPr>
          <a:xfrm>
            <a:off x="1097899" y="2009775"/>
            <a:ext cx="10225999" cy="3136174"/>
            <a:chOff x="1652962" y="2675981"/>
            <a:chExt cx="8886076" cy="2725238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0E8069C-D6AF-FE2E-8A1A-970681F330D4}"/>
                </a:ext>
              </a:extLst>
            </p:cNvPr>
            <p:cNvSpPr/>
            <p:nvPr/>
          </p:nvSpPr>
          <p:spPr>
            <a:xfrm>
              <a:off x="1990725" y="2675981"/>
              <a:ext cx="7753349" cy="27252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5" name="Gráfico 4">
              <a:extLst>
                <a:ext uri="{FF2B5EF4-FFF2-40B4-BE49-F238E27FC236}">
                  <a16:creationId xmlns:a16="http://schemas.microsoft.com/office/drawing/2014/main" id="{A38B8CC5-FC92-F762-FBEB-4335E1F0F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2962" y="2843887"/>
              <a:ext cx="8886076" cy="2389426"/>
            </a:xfrm>
            <a:prstGeom prst="rect">
              <a:avLst/>
            </a:prstGeom>
          </p:spPr>
        </p:pic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EA599C19-F7C7-828C-42DA-7A4E65EAE21F}"/>
              </a:ext>
            </a:extLst>
          </p:cNvPr>
          <p:cNvSpPr txBox="1"/>
          <p:nvPr/>
        </p:nvSpPr>
        <p:spPr>
          <a:xfrm>
            <a:off x="292156" y="6429205"/>
            <a:ext cx="9876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https://github.com/oscar-rincon/review-elastic-waves/tree/main/figs</a:t>
            </a:r>
            <a:endParaRPr lang="es-CO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40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405F8D3-8425-2526-113B-58DEA41704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A77A03-7817-99E9-95F4-C31F632E1A3A}"/>
              </a:ext>
            </a:extLst>
          </p:cNvPr>
          <p:cNvSpPr txBox="1"/>
          <p:nvPr/>
        </p:nvSpPr>
        <p:spPr>
          <a:xfrm>
            <a:off x="1524000" y="561975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Machine learning Methods to solve Diferential Equations</a:t>
            </a:r>
            <a:endParaRPr lang="es-CO" sz="2400" b="1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765EF87-CCAA-3EB8-63C6-FAD023173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0154" y="3627922"/>
            <a:ext cx="8834441" cy="261937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B73D920-112D-70A7-0168-6B4C40FBB9A3}"/>
              </a:ext>
            </a:extLst>
          </p:cNvPr>
          <p:cNvSpPr txBox="1"/>
          <p:nvPr/>
        </p:nvSpPr>
        <p:spPr>
          <a:xfrm>
            <a:off x="629793" y="1791825"/>
            <a:ext cx="3485007" cy="1353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>
                <a:solidFill>
                  <a:schemeClr val="bg1"/>
                </a:solidFill>
              </a:rPr>
              <a:t>Machine Learning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</a:rPr>
              <a:t>Reinforced Suport Vector Machine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</a:rPr>
              <a:t>Neural Networks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EFB4EC8-A7BC-A0C5-9E81-CBA9A5F753B0}"/>
              </a:ext>
            </a:extLst>
          </p:cNvPr>
          <p:cNvSpPr txBox="1"/>
          <p:nvPr/>
        </p:nvSpPr>
        <p:spPr>
          <a:xfrm>
            <a:off x="4343210" y="1846863"/>
            <a:ext cx="3180780" cy="1030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>
                <a:solidFill>
                  <a:schemeClr val="bg1"/>
                </a:solidFill>
              </a:rPr>
              <a:t>Neural Networks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</a:rPr>
              <a:t>Data Driven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</a:rPr>
              <a:t>Physics Based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0DDEBF-156B-1B54-8057-C5AF0A615545}"/>
              </a:ext>
            </a:extLst>
          </p:cNvPr>
          <p:cNvSpPr txBox="1"/>
          <p:nvPr/>
        </p:nvSpPr>
        <p:spPr>
          <a:xfrm>
            <a:off x="7200900" y="1796002"/>
            <a:ext cx="4333876" cy="1353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>
                <a:solidFill>
                  <a:schemeClr val="bg1"/>
                </a:solidFill>
              </a:rPr>
              <a:t>Shallow Networks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</a:rPr>
              <a:t>Extreme Learning Machine – Pseudo-inverse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>
                <a:solidFill>
                  <a:schemeClr val="bg1"/>
                </a:solidFill>
              </a:rPr>
              <a:t>Deep Learning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bg1"/>
                </a:solidFill>
              </a:rPr>
              <a:t>Backpropagation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9CDB1CE-1C1B-9B75-3463-B25C4D9E044C}"/>
              </a:ext>
            </a:extLst>
          </p:cNvPr>
          <p:cNvSpPr txBox="1"/>
          <p:nvPr/>
        </p:nvSpPr>
        <p:spPr>
          <a:xfrm>
            <a:off x="292156" y="6429205"/>
            <a:ext cx="9876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https://github.com/oscar-rincon/review-elastic-waves/tree/main/figs</a:t>
            </a:r>
            <a:endParaRPr lang="es-CO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405F8D3-8425-2526-113B-58DEA41704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A77A03-7817-99E9-95F4-C31F632E1A3A}"/>
              </a:ext>
            </a:extLst>
          </p:cNvPr>
          <p:cNvSpPr txBox="1"/>
          <p:nvPr/>
        </p:nvSpPr>
        <p:spPr>
          <a:xfrm>
            <a:off x="1772590" y="561975"/>
            <a:ext cx="8342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Physics-informed neural networks - PINN</a:t>
            </a:r>
            <a:endParaRPr lang="es-CO" sz="2400" b="1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632E97E-8EA7-9033-AA10-DC0DB673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2592" y="1585615"/>
            <a:ext cx="8342016" cy="42291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550A05F-2048-030E-4FB6-D80B505E4BD1}"/>
              </a:ext>
            </a:extLst>
          </p:cNvPr>
          <p:cNvSpPr txBox="1"/>
          <p:nvPr/>
        </p:nvSpPr>
        <p:spPr>
          <a:xfrm>
            <a:off x="292156" y="6429205"/>
            <a:ext cx="9876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https://github.com/oscar-rincon/review-elastic-waves/tree/main/figs</a:t>
            </a:r>
            <a:endParaRPr lang="es-CO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3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434971" y="201603"/>
            <a:ext cx="7150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Raissi et al. (2019)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AFA9663-830E-7BE6-4551-95B423A3AFCA}"/>
              </a:ext>
            </a:extLst>
          </p:cNvPr>
          <p:cNvSpPr txBox="1"/>
          <p:nvPr/>
        </p:nvSpPr>
        <p:spPr>
          <a:xfrm>
            <a:off x="268197" y="6473279"/>
            <a:ext cx="522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https://github.com/oscar-rincon/ReScience-PINNs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D53D0DE-E935-0604-AC13-B2B1B3EB1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58" y="904761"/>
            <a:ext cx="9105842" cy="504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313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557</Words>
  <Application>Microsoft Office PowerPoint</Application>
  <PresentationFormat>Panorámica</PresentationFormat>
  <Paragraphs>106</Paragraphs>
  <Slides>16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Courier New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Andres Rincon Cardeño</dc:creator>
  <cp:lastModifiedBy>Oscar Andres Rincon Cardeño</cp:lastModifiedBy>
  <cp:revision>23</cp:revision>
  <dcterms:created xsi:type="dcterms:W3CDTF">2024-07-27T15:56:53Z</dcterms:created>
  <dcterms:modified xsi:type="dcterms:W3CDTF">2024-07-29T18:17:36Z</dcterms:modified>
</cp:coreProperties>
</file>