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59" r:id="rId7"/>
    <p:sldId id="266" r:id="rId8"/>
    <p:sldId id="268" r:id="rId9"/>
    <p:sldId id="267" r:id="rId10"/>
    <p:sldId id="260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7F49-51D1-454D-A7B1-9FD3EAB0CF1E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C70F-B179-4FD5-8C48-3F5C0CA2B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93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27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6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5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27/07/2024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Meeting July 29, 2024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Forward and inverse modeling of wave propagation combining classical and machine learning approaches</a:t>
            </a:r>
            <a:endParaRPr lang="es-CO" sz="20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002536" y="2949047"/>
            <a:ext cx="74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Student: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Advisors: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Nicolas Guarín Zapata and Silvana Montoya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520696" y="528143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Applied Mechanics research group</a:t>
            </a:r>
          </a:p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36FE26-64C6-3E86-480D-E7256AA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01" y="5971603"/>
            <a:ext cx="1609725" cy="657225"/>
          </a:xfrm>
          <a:prstGeom prst="rect">
            <a:avLst/>
          </a:prstGeom>
        </p:spPr>
      </p:pic>
      <p:pic>
        <p:nvPicPr>
          <p:cNvPr id="1026" name="Picture 2" descr="@AppliedMechanics-EAFIT">
            <a:extLst>
              <a:ext uri="{FF2B5EF4-FFF2-40B4-BE49-F238E27FC236}">
                <a16:creationId xmlns:a16="http://schemas.microsoft.com/office/drawing/2014/main" id="{4FC60080-2A06-7895-D1C8-62979477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4" y="48127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Revisión Sistemática de aplicaciones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F2DDC7-9B0E-704A-F987-24E70FE1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2045345"/>
            <a:ext cx="10892453" cy="28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Ventajas / Desvantajas </a:t>
            </a:r>
          </a:p>
        </p:txBody>
      </p:sp>
    </p:spTree>
    <p:extLst>
      <p:ext uri="{BB962C8B-B14F-4D97-AF65-F5344CB8AC3E}">
        <p14:creationId xmlns:p14="http://schemas.microsoft.com/office/powerpoint/2010/main" val="276405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2566563-CEC1-1550-121C-345DC36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999" y="2222756"/>
            <a:ext cx="5269126" cy="3518957"/>
          </a:xfrm>
          <a:prstGeom prst="rect">
            <a:avLst/>
          </a:prstGeom>
        </p:spPr>
      </p:pic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116287"/>
            <a:ext cx="10020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"machine </a:t>
            </a:r>
            <a:r>
              <a:rPr lang="es-CO" err="1">
                <a:solidFill>
                  <a:schemeClr val="bg1"/>
                </a:solidFill>
              </a:rPr>
              <a:t>learning</a:t>
            </a:r>
            <a:r>
              <a:rPr lang="es-CO">
                <a:solidFill>
                  <a:schemeClr val="bg1"/>
                </a:solidFill>
              </a:rPr>
              <a:t>" OR "</a:t>
            </a:r>
            <a:r>
              <a:rPr lang="es-CO" err="1">
                <a:solidFill>
                  <a:schemeClr val="bg1"/>
                </a:solidFill>
              </a:rPr>
              <a:t>deep</a:t>
            </a:r>
            <a:r>
              <a:rPr lang="es-CO">
                <a:solidFill>
                  <a:schemeClr val="bg1"/>
                </a:solidFill>
              </a:rPr>
              <a:t> </a:t>
            </a:r>
            <a:r>
              <a:rPr lang="es-CO" err="1">
                <a:solidFill>
                  <a:schemeClr val="bg1"/>
                </a:solidFill>
              </a:rPr>
              <a:t>learning</a:t>
            </a:r>
            <a:r>
              <a:rPr lang="es-CO">
                <a:solidFill>
                  <a:schemeClr val="bg1"/>
                </a:solidFill>
              </a:rPr>
              <a:t>" OR "neural </a:t>
            </a:r>
            <a:r>
              <a:rPr lang="es-CO" err="1">
                <a:solidFill>
                  <a:schemeClr val="bg1"/>
                </a:solidFill>
              </a:rPr>
              <a:t>networks</a:t>
            </a:r>
            <a:r>
              <a:rPr lang="es-CO">
                <a:solidFill>
                  <a:schemeClr val="bg1"/>
                </a:solidFill>
              </a:rPr>
              <a:t>" AND "wave </a:t>
            </a:r>
            <a:r>
              <a:rPr lang="es-CO" err="1">
                <a:solidFill>
                  <a:schemeClr val="bg1"/>
                </a:solidFill>
              </a:rPr>
              <a:t>propagation</a:t>
            </a:r>
            <a:r>
              <a:rPr lang="es-CO">
                <a:solidFill>
                  <a:schemeClr val="bg1"/>
                </a:solidFill>
              </a:rPr>
              <a:t>" OR "wave </a:t>
            </a:r>
            <a:r>
              <a:rPr lang="es-CO" err="1">
                <a:solidFill>
                  <a:schemeClr val="bg1"/>
                </a:solidFill>
              </a:rPr>
              <a:t>equation</a:t>
            </a:r>
            <a:r>
              <a:rPr lang="es-CO">
                <a:solidFill>
                  <a:schemeClr val="bg1"/>
                </a:solidFill>
              </a:rPr>
              <a:t>" AND (</a:t>
            </a:r>
            <a:r>
              <a:rPr lang="es-CO" err="1">
                <a:solidFill>
                  <a:schemeClr val="bg1"/>
                </a:solidFill>
              </a:rPr>
              <a:t>modeling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modelling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model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simulation</a:t>
            </a:r>
            <a:r>
              <a:rPr lang="es-CO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15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752475" y="1116287"/>
            <a:ext cx="1044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The process of determining the causes of a set of observations is known as the inverse problem (Tarantola, 2005), aiming to infer, for example, the properties of a medium based on its reaction to mechanical wave propagation. 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E8069C-D6AF-FE2E-8A1A-970681F330D4}"/>
              </a:ext>
            </a:extLst>
          </p:cNvPr>
          <p:cNvSpPr/>
          <p:nvPr/>
        </p:nvSpPr>
        <p:spPr>
          <a:xfrm>
            <a:off x="1990725" y="2675981"/>
            <a:ext cx="7753349" cy="272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8B8CC5-FC92-F762-FBEB-4335E1F0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962" y="2843887"/>
            <a:ext cx="8886076" cy="2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524000" y="56197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Methods to solve Diferential Equations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65EF87-CCAA-3EB8-63C6-FAD02317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176" y="2771774"/>
            <a:ext cx="8834441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772590" y="561975"/>
            <a:ext cx="834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Physics-informed neural networks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632E97E-8EA7-9033-AA10-DC0DB673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592" y="1585615"/>
            <a:ext cx="8342016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5" name="Imagen 4" descr="Interfaz de usuario gráfica, Gráfico, Diagrama&#10;&#10;Descripción generada automáticamente">
            <a:extLst>
              <a:ext uri="{FF2B5EF4-FFF2-40B4-BE49-F238E27FC236}">
                <a16:creationId xmlns:a16="http://schemas.microsoft.com/office/drawing/2014/main" id="{D65CCECC-04E8-D4E6-730A-B2A198B5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93" y="2021951"/>
            <a:ext cx="4900831" cy="27268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D6CFF-490F-F937-B0AF-A56C0EBBB26A}"/>
              </a:ext>
            </a:extLst>
          </p:cNvPr>
          <p:cNvSpPr txBox="1"/>
          <p:nvPr/>
        </p:nvSpPr>
        <p:spPr>
          <a:xfrm>
            <a:off x="4291013" y="762098"/>
            <a:ext cx="36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4773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9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F2BCF5D-D929-5E31-6D1E-059E877C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23" y="1726562"/>
            <a:ext cx="4500402" cy="37822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83E3A4-B02D-BC94-4E49-07EACAD4A2DD}"/>
              </a:ext>
            </a:extLst>
          </p:cNvPr>
          <p:cNvSpPr txBox="1"/>
          <p:nvPr/>
        </p:nvSpPr>
        <p:spPr>
          <a:xfrm>
            <a:off x="4067175" y="1029988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127749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82565E3-9DF2-B471-A65B-0098D9AFF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20" y="2019300"/>
            <a:ext cx="5157912" cy="25176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EB8EF5-3DCD-0074-D058-CF5D6FA76061}"/>
              </a:ext>
            </a:extLst>
          </p:cNvPr>
          <p:cNvSpPr txBox="1"/>
          <p:nvPr/>
        </p:nvSpPr>
        <p:spPr>
          <a:xfrm>
            <a:off x="4531624" y="910376"/>
            <a:ext cx="295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69573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11" name="Imagen 10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61F5FC4-4FC9-CFD1-8B64-5CDDFA3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686917"/>
            <a:ext cx="3905250" cy="41610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B90926-A640-2CE3-E012-B15F9A63E8C3}"/>
              </a:ext>
            </a:extLst>
          </p:cNvPr>
          <p:cNvSpPr txBox="1"/>
          <p:nvPr/>
        </p:nvSpPr>
        <p:spPr>
          <a:xfrm>
            <a:off x="4210050" y="825365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116195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218</Words>
  <Application>Microsoft Office PowerPoint</Application>
  <PresentationFormat>Panorámica</PresentationFormat>
  <Paragraphs>30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4</cp:revision>
  <dcterms:created xsi:type="dcterms:W3CDTF">2024-07-27T15:56:53Z</dcterms:created>
  <dcterms:modified xsi:type="dcterms:W3CDTF">2024-07-27T18:48:29Z</dcterms:modified>
</cp:coreProperties>
</file>