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1" r:id="rId4"/>
    <p:sldId id="262" r:id="rId5"/>
    <p:sldId id="263" r:id="rId6"/>
    <p:sldId id="259" r:id="rId7"/>
    <p:sldId id="266" r:id="rId8"/>
    <p:sldId id="268" r:id="rId9"/>
    <p:sldId id="267" r:id="rId10"/>
    <p:sldId id="260" r:id="rId11"/>
    <p:sldId id="265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27F49-51D1-454D-A7B1-9FD3EAB0CF1E}" type="datetimeFigureOut">
              <a:rPr lang="es-CO" smtClean="0"/>
              <a:t>28/07/2024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45C70F-B179-4FD5-8C48-3F5C0CA2B9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1002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C70F-B179-4FD5-8C48-3F5C0CA2B965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3931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C70F-B179-4FD5-8C48-3F5C0CA2B965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0273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C70F-B179-4FD5-8C48-3F5C0CA2B965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6965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45C70F-B179-4FD5-8C48-3F5C0CA2B965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125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54966-7F75-E280-10F1-27D12FFB1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71C9F9-87CA-70AD-D6DF-BD9919B3C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30264E-2536-725C-14C1-2743910F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28/07/2024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43BD1A-C877-C678-E1B6-F15049D7D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13542-C099-692B-FE6B-41FE77D4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638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01D36B-0A46-2C4C-F3FC-784866F1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B3BB7F-5E36-49D9-610D-2573D49F8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64A874-D1F1-00F0-25A3-F604C965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28/07/2024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A65584-5D90-CB63-5150-76333EEA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402FFE-F430-5C7F-3DCE-37E39BBB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746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A7D037-1F15-6F4F-783F-68762320C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14485A-F60F-10A2-6F38-782DDF17A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8DEE9D-545B-EF26-208A-243B7DFB3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28/07/2024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17B392-73B0-F118-2F85-3F6CBE19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29375-11B6-439C-8F40-5C885F22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4272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B54BC-61AC-499E-4EED-6254AD86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03F4C5-4588-64FF-CC7E-F6900BDEF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BB576A-A199-60CD-891A-CD6B4D9E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28/07/2024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A6AC7A-5065-D9BA-6DDC-D546F8FF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E10691-47DF-3966-7AD8-A2FBC541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0117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95E3AE-6107-943E-A4B9-428F8B0B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E1AAD4-3A2B-8E1A-3F6F-F03DD6F96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493041-DCF7-8B03-7F98-F231BCEC6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28/07/2024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7A1F26-37AC-4A2E-F6D1-D103BABD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AF6961-05F3-3A4E-63A4-143EF7AA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618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24AC3-2C90-7463-25A5-3A6B4CF0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93D7A2-2F24-1E17-8723-661B6BA06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78FAAD-9CF4-EC56-2069-6FF9F0116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FF23C2-8160-9C1C-FF85-A4ACCC3C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28/07/2024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28A73B-0165-D874-DB51-706B4C2B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9BD15B-F7CF-8535-198D-659B77795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128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50FD2-ACEE-00C2-F1A7-D76A298A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264F0B-7BBD-32F4-D80D-D400379C4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5689575-00F8-1AF3-55B7-531FB8CCC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11336F9-F628-BC6B-D57E-DFA2CC152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A7BC01-5F1E-F31B-C0D4-E1DCFD1C1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536A2A-B46F-C3C9-F593-3F375634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28/07/2024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57E18A-F33A-F575-813E-2EDDE7DE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AD1D21-58C0-FD0F-C06C-DFB72580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078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21676-C3A2-A99C-BAB7-A654DFE4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5421AA-164E-DF5C-3502-17E6E8884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28/07/2024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7CDEA2-D3C0-C29C-B818-5B6731F0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755C426-C60D-697C-2E5C-AD572E05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281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BB3E13D-93A2-AF1F-6405-A4A5019B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28/07/2024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622C8D-45CE-0D9B-2F3F-7267C4E58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0E6BC3-A438-E056-7D23-C722B7A4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299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073DF-6C5A-3927-8D07-7C31887A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37A1D0-CBB5-AE4A-AFDC-AC38BDD37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1A1A71-DA2A-0D1E-D44E-B5351FC3E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CAC70B-7151-8843-0133-27D988E1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28/07/2024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C33821-CB9F-E2D6-F4C4-2AE052B8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8A0311-424E-7F82-4D1E-345140B0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986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13D5F-5860-E081-E94E-A05E0E9D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F76668-436A-BEBB-D8E0-89E0EAC32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9E9F70-C830-0B01-A863-C6AC7495C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D30C20-8333-E24E-0CA5-2D327542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A240-B631-47CA-B4A0-30DC1445D38C}" type="datetimeFigureOut">
              <a:rPr lang="es-CO" smtClean="0"/>
              <a:t>28/07/2024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D7E0D6-A3A1-8BEE-5DC9-E7E157528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37AFA1-F20D-0C97-421D-EE7BDAA0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3963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B95B2C-F35C-8C96-6765-2AAF465F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51FAAE-EC15-BBCE-2777-174381496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B9EF7-0A8C-EBBB-7AC3-D8D0AA56C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16A240-B631-47CA-B4A0-30DC1445D38C}" type="datetimeFigureOut">
              <a:rPr lang="es-CO" smtClean="0"/>
              <a:t>28/07/2024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C500F9-1D0D-4367-37F2-9C4DDD0EF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A3410E-2AF0-8B16-DC0F-E94D67306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320D42-D093-4193-9C82-EABC6DDDB57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254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582F415-DC7B-34F3-F3CC-7AC0738E8E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u="sng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5132F6D-1D7A-5C5F-7139-21D8C694CEF6}"/>
              </a:ext>
            </a:extLst>
          </p:cNvPr>
          <p:cNvSpPr txBox="1"/>
          <p:nvPr/>
        </p:nvSpPr>
        <p:spPr>
          <a:xfrm>
            <a:off x="2002536" y="868680"/>
            <a:ext cx="7726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Meeting July 29, 2024</a:t>
            </a:r>
          </a:p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Forward and inverse modeling of wave propagation combining classical and machine learning approaches</a:t>
            </a:r>
            <a:endParaRPr lang="es-CO" sz="200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CB2BBD8-B2E9-7212-DC15-D2ED4FAAB641}"/>
              </a:ext>
            </a:extLst>
          </p:cNvPr>
          <p:cNvSpPr txBox="1"/>
          <p:nvPr/>
        </p:nvSpPr>
        <p:spPr>
          <a:xfrm>
            <a:off x="2002536" y="2949047"/>
            <a:ext cx="7438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Student: </a:t>
            </a:r>
            <a:r>
              <a:rPr lang="es-CO" sz="20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Oscar Andrés Rincón Cardeño</a:t>
            </a:r>
          </a:p>
          <a:p>
            <a:pPr algn="ctr"/>
            <a:r>
              <a:rPr lang="es-CO" sz="20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Advisors: </a:t>
            </a:r>
            <a:r>
              <a:rPr lang="es-CO" sz="20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Nicolas Guarín Zapata and Silvana Montoya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CAFCBC3-BF47-7B65-0660-392592768696}"/>
              </a:ext>
            </a:extLst>
          </p:cNvPr>
          <p:cNvSpPr txBox="1"/>
          <p:nvPr/>
        </p:nvSpPr>
        <p:spPr>
          <a:xfrm>
            <a:off x="2520696" y="5281434"/>
            <a:ext cx="7150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 err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Applied</a:t>
            </a:r>
            <a:r>
              <a:rPr lang="es-CO" sz="20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s-CO" sz="2000" dirty="0" err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Mechanics</a:t>
            </a:r>
            <a:r>
              <a:rPr lang="es-CO" sz="20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s-CO" sz="2000" dirty="0" err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Research</a:t>
            </a:r>
            <a:r>
              <a:rPr lang="es-CO" sz="20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</a:t>
            </a:r>
            <a:r>
              <a:rPr lang="es-CO" sz="2000" dirty="0" err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Group</a:t>
            </a:r>
            <a:endParaRPr lang="es-CO" sz="2000" dirty="0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2000" dirty="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Universidad EAFIT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B36FE26-64C6-3E86-480D-E7256AA32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5201" y="5971603"/>
            <a:ext cx="1609725" cy="657225"/>
          </a:xfrm>
          <a:prstGeom prst="rect">
            <a:avLst/>
          </a:prstGeom>
        </p:spPr>
      </p:pic>
      <p:pic>
        <p:nvPicPr>
          <p:cNvPr id="1026" name="Picture 2" descr="@AppliedMechanics-EAFIT">
            <a:extLst>
              <a:ext uri="{FF2B5EF4-FFF2-40B4-BE49-F238E27FC236}">
                <a16:creationId xmlns:a16="http://schemas.microsoft.com/office/drawing/2014/main" id="{4FC60080-2A06-7895-D1C8-629794774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4" y="481275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032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Revisión Sistemática de aplicaciones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9F2DDC7-9B0E-704A-F987-24E70FE1A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700" y="2045345"/>
            <a:ext cx="10892453" cy="286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438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Ventajas / Desvantajas </a:t>
            </a:r>
          </a:p>
        </p:txBody>
      </p:sp>
    </p:spTree>
    <p:extLst>
      <p:ext uri="{BB962C8B-B14F-4D97-AF65-F5344CB8AC3E}">
        <p14:creationId xmlns:p14="http://schemas.microsoft.com/office/powerpoint/2010/main" val="2764051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Introduction</a:t>
            </a: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2566563-CEC1-1550-121C-345DC36DC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0999" y="2222756"/>
            <a:ext cx="5269126" cy="3518957"/>
          </a:xfrm>
          <a:prstGeom prst="rect">
            <a:avLst/>
          </a:prstGeom>
        </p:spPr>
      </p:pic>
      <p:sp>
        <p:nvSpPr>
          <p:cNvPr id="142" name="CuadroTexto 141">
            <a:extLst>
              <a:ext uri="{FF2B5EF4-FFF2-40B4-BE49-F238E27FC236}">
                <a16:creationId xmlns:a16="http://schemas.microsoft.com/office/drawing/2014/main" id="{05A1B72F-A3E0-D3C6-90D0-707E4D805AE0}"/>
              </a:ext>
            </a:extLst>
          </p:cNvPr>
          <p:cNvSpPr txBox="1"/>
          <p:nvPr/>
        </p:nvSpPr>
        <p:spPr>
          <a:xfrm>
            <a:off x="1000125" y="1116287"/>
            <a:ext cx="100202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>
                <a:solidFill>
                  <a:schemeClr val="bg1"/>
                </a:solidFill>
              </a:rPr>
              <a:t>"machine </a:t>
            </a:r>
            <a:r>
              <a:rPr lang="es-CO" err="1">
                <a:solidFill>
                  <a:schemeClr val="bg1"/>
                </a:solidFill>
              </a:rPr>
              <a:t>learning</a:t>
            </a:r>
            <a:r>
              <a:rPr lang="es-CO">
                <a:solidFill>
                  <a:schemeClr val="bg1"/>
                </a:solidFill>
              </a:rPr>
              <a:t>" OR "</a:t>
            </a:r>
            <a:r>
              <a:rPr lang="es-CO" err="1">
                <a:solidFill>
                  <a:schemeClr val="bg1"/>
                </a:solidFill>
              </a:rPr>
              <a:t>deep</a:t>
            </a:r>
            <a:r>
              <a:rPr lang="es-CO">
                <a:solidFill>
                  <a:schemeClr val="bg1"/>
                </a:solidFill>
              </a:rPr>
              <a:t> </a:t>
            </a:r>
            <a:r>
              <a:rPr lang="es-CO" err="1">
                <a:solidFill>
                  <a:schemeClr val="bg1"/>
                </a:solidFill>
              </a:rPr>
              <a:t>learning</a:t>
            </a:r>
            <a:r>
              <a:rPr lang="es-CO">
                <a:solidFill>
                  <a:schemeClr val="bg1"/>
                </a:solidFill>
              </a:rPr>
              <a:t>" OR "neural </a:t>
            </a:r>
            <a:r>
              <a:rPr lang="es-CO" err="1">
                <a:solidFill>
                  <a:schemeClr val="bg1"/>
                </a:solidFill>
              </a:rPr>
              <a:t>networks</a:t>
            </a:r>
            <a:r>
              <a:rPr lang="es-CO">
                <a:solidFill>
                  <a:schemeClr val="bg1"/>
                </a:solidFill>
              </a:rPr>
              <a:t>" AND "wave </a:t>
            </a:r>
            <a:r>
              <a:rPr lang="es-CO" err="1">
                <a:solidFill>
                  <a:schemeClr val="bg1"/>
                </a:solidFill>
              </a:rPr>
              <a:t>propagation</a:t>
            </a:r>
            <a:r>
              <a:rPr lang="es-CO">
                <a:solidFill>
                  <a:schemeClr val="bg1"/>
                </a:solidFill>
              </a:rPr>
              <a:t>" OR "wave </a:t>
            </a:r>
            <a:r>
              <a:rPr lang="es-CO" err="1">
                <a:solidFill>
                  <a:schemeClr val="bg1"/>
                </a:solidFill>
              </a:rPr>
              <a:t>equation</a:t>
            </a:r>
            <a:r>
              <a:rPr lang="es-CO">
                <a:solidFill>
                  <a:schemeClr val="bg1"/>
                </a:solidFill>
              </a:rPr>
              <a:t>" AND (</a:t>
            </a:r>
            <a:r>
              <a:rPr lang="es-CO" err="1">
                <a:solidFill>
                  <a:schemeClr val="bg1"/>
                </a:solidFill>
              </a:rPr>
              <a:t>modeling</a:t>
            </a:r>
            <a:r>
              <a:rPr lang="es-CO">
                <a:solidFill>
                  <a:schemeClr val="bg1"/>
                </a:solidFill>
              </a:rPr>
              <a:t> OR </a:t>
            </a:r>
            <a:r>
              <a:rPr lang="es-CO" err="1">
                <a:solidFill>
                  <a:schemeClr val="bg1"/>
                </a:solidFill>
              </a:rPr>
              <a:t>modelling</a:t>
            </a:r>
            <a:r>
              <a:rPr lang="es-CO">
                <a:solidFill>
                  <a:schemeClr val="bg1"/>
                </a:solidFill>
              </a:rPr>
              <a:t> OR </a:t>
            </a:r>
            <a:r>
              <a:rPr lang="es-CO" err="1">
                <a:solidFill>
                  <a:schemeClr val="bg1"/>
                </a:solidFill>
              </a:rPr>
              <a:t>model</a:t>
            </a:r>
            <a:r>
              <a:rPr lang="es-CO">
                <a:solidFill>
                  <a:schemeClr val="bg1"/>
                </a:solidFill>
              </a:rPr>
              <a:t> OR </a:t>
            </a:r>
            <a:r>
              <a:rPr lang="es-CO" err="1">
                <a:solidFill>
                  <a:schemeClr val="bg1"/>
                </a:solidFill>
              </a:rPr>
              <a:t>simulation</a:t>
            </a:r>
            <a:r>
              <a:rPr lang="es-CO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615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457200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Modeling of Mechanical Wave Propagation</a:t>
            </a:r>
            <a:endParaRPr lang="es-CO" sz="2400" b="1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05A1B72F-A3E0-D3C6-90D0-707E4D805AE0}"/>
              </a:ext>
            </a:extLst>
          </p:cNvPr>
          <p:cNvSpPr txBox="1"/>
          <p:nvPr/>
        </p:nvSpPr>
        <p:spPr>
          <a:xfrm>
            <a:off x="752475" y="1116287"/>
            <a:ext cx="10448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>
                <a:solidFill>
                  <a:schemeClr val="bg1"/>
                </a:solidFill>
              </a:rPr>
              <a:t>The process of determining the causes of a set of observations is known as the inverse problem (Tarantola, 2005), aiming to infer, for example, the properties of a medium based on its reaction to mechanical wave propagation. </a:t>
            </a:r>
            <a:endParaRPr lang="es-CO">
              <a:solidFill>
                <a:schemeClr val="bg1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0E8069C-D6AF-FE2E-8A1A-970681F330D4}"/>
              </a:ext>
            </a:extLst>
          </p:cNvPr>
          <p:cNvSpPr/>
          <p:nvPr/>
        </p:nvSpPr>
        <p:spPr>
          <a:xfrm>
            <a:off x="1990725" y="2675981"/>
            <a:ext cx="7753349" cy="2725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A38B8CC5-FC92-F762-FBEB-4335E1F0F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2962" y="2843887"/>
            <a:ext cx="8886076" cy="23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7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405F8D3-8425-2526-113B-58DEA41704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A77A03-7817-99E9-95F4-C31F632E1A3A}"/>
              </a:ext>
            </a:extLst>
          </p:cNvPr>
          <p:cNvSpPr txBox="1"/>
          <p:nvPr/>
        </p:nvSpPr>
        <p:spPr>
          <a:xfrm>
            <a:off x="1524000" y="561975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Machine learning Methods to solve Diferential Equations</a:t>
            </a:r>
            <a:endParaRPr lang="es-CO" sz="2400" b="1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C765EF87-CCAA-3EB8-63C6-FAD023173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8176" y="2771774"/>
            <a:ext cx="8834441" cy="261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405F8D3-8425-2526-113B-58DEA41704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A77A03-7817-99E9-95F4-C31F632E1A3A}"/>
              </a:ext>
            </a:extLst>
          </p:cNvPr>
          <p:cNvSpPr txBox="1"/>
          <p:nvPr/>
        </p:nvSpPr>
        <p:spPr>
          <a:xfrm>
            <a:off x="1772590" y="561975"/>
            <a:ext cx="8342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Physics-informed neural networks</a:t>
            </a:r>
            <a:endParaRPr lang="es-CO" sz="2400" b="1">
              <a:solidFill>
                <a:schemeClr val="bg1"/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9632E97E-8EA7-9033-AA10-DC0DB673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2592" y="1585615"/>
            <a:ext cx="8342016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8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300433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Raissi et al. (2019)</a:t>
            </a:r>
          </a:p>
        </p:txBody>
      </p:sp>
      <p:pic>
        <p:nvPicPr>
          <p:cNvPr id="5" name="Imagen 4" descr="Interfaz de usuario gráfica, Gráfico, Diagrama&#10;&#10;Descripción generada automáticamente">
            <a:extLst>
              <a:ext uri="{FF2B5EF4-FFF2-40B4-BE49-F238E27FC236}">
                <a16:creationId xmlns:a16="http://schemas.microsoft.com/office/drawing/2014/main" id="{D65CCECC-04E8-D4E6-730A-B2A198B58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093" y="2021951"/>
            <a:ext cx="4900831" cy="272689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AFA9663-830E-7BE6-4551-95B423A3AFCA}"/>
              </a:ext>
            </a:extLst>
          </p:cNvPr>
          <p:cNvSpPr txBox="1"/>
          <p:nvPr/>
        </p:nvSpPr>
        <p:spPr>
          <a:xfrm>
            <a:off x="268197" y="6473279"/>
            <a:ext cx="522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https://github.com/oscar-rincon/ReScience-PINNs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44D6CFF-490F-F937-B0AF-A56C0EBBB26A}"/>
              </a:ext>
            </a:extLst>
          </p:cNvPr>
          <p:cNvSpPr txBox="1"/>
          <p:nvPr/>
        </p:nvSpPr>
        <p:spPr>
          <a:xfrm>
            <a:off x="4291013" y="762098"/>
            <a:ext cx="360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time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47731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300433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Raissi et al. (2019)</a:t>
            </a:r>
          </a:p>
        </p:txBody>
      </p:sp>
      <p:pic>
        <p:nvPicPr>
          <p:cNvPr id="9" name="Imagen 8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5F2BCF5D-D929-5E31-6D1E-059E877CE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423" y="1726562"/>
            <a:ext cx="4500402" cy="378225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AFA9663-830E-7BE6-4551-95B423A3AFCA}"/>
              </a:ext>
            </a:extLst>
          </p:cNvPr>
          <p:cNvSpPr txBox="1"/>
          <p:nvPr/>
        </p:nvSpPr>
        <p:spPr>
          <a:xfrm>
            <a:off x="268197" y="6473279"/>
            <a:ext cx="522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https://github.com/oscar-rincon/ReScience-PINNs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D83E3A4-B02D-BC94-4E49-07EACAD4A2DD}"/>
              </a:ext>
            </a:extLst>
          </p:cNvPr>
          <p:cNvSpPr txBox="1"/>
          <p:nvPr/>
        </p:nvSpPr>
        <p:spPr>
          <a:xfrm>
            <a:off x="4067175" y="1029988"/>
            <a:ext cx="4019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 time inference</a:t>
            </a:r>
          </a:p>
        </p:txBody>
      </p:sp>
    </p:spTree>
    <p:extLst>
      <p:ext uri="{BB962C8B-B14F-4D97-AF65-F5344CB8AC3E}">
        <p14:creationId xmlns:p14="http://schemas.microsoft.com/office/powerpoint/2010/main" val="127749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300433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Raissi et al. (2019)</a:t>
            </a:r>
          </a:p>
        </p:txBody>
      </p:sp>
      <p:pic>
        <p:nvPicPr>
          <p:cNvPr id="7" name="Imagen 6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382565E3-9DF2-B471-A65B-0098D9AFF2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620" y="2019300"/>
            <a:ext cx="5157912" cy="251766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AFA9663-830E-7BE6-4551-95B423A3AFCA}"/>
              </a:ext>
            </a:extLst>
          </p:cNvPr>
          <p:cNvSpPr txBox="1"/>
          <p:nvPr/>
        </p:nvSpPr>
        <p:spPr>
          <a:xfrm>
            <a:off x="268197" y="6473279"/>
            <a:ext cx="522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https://github.com/oscar-rincon/ReScience-PINNs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FEB8EF5-3DCD-0074-D058-CF5D6FA76061}"/>
              </a:ext>
            </a:extLst>
          </p:cNvPr>
          <p:cNvSpPr txBox="1"/>
          <p:nvPr/>
        </p:nvSpPr>
        <p:spPr>
          <a:xfrm>
            <a:off x="4531624" y="910376"/>
            <a:ext cx="2953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Discrete time inference</a:t>
            </a:r>
          </a:p>
        </p:txBody>
      </p:sp>
    </p:spTree>
    <p:extLst>
      <p:ext uri="{BB962C8B-B14F-4D97-AF65-F5344CB8AC3E}">
        <p14:creationId xmlns:p14="http://schemas.microsoft.com/office/powerpoint/2010/main" val="2695735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3B43DF0-55BF-79E0-2273-FD3CA47674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54F0281-F108-BD43-3A10-671B6D0CB599}"/>
              </a:ext>
            </a:extLst>
          </p:cNvPr>
          <p:cNvSpPr txBox="1"/>
          <p:nvPr/>
        </p:nvSpPr>
        <p:spPr>
          <a:xfrm>
            <a:off x="2520696" y="300433"/>
            <a:ext cx="715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400" b="1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Raissi et al. (2019)</a:t>
            </a:r>
          </a:p>
        </p:txBody>
      </p:sp>
      <p:pic>
        <p:nvPicPr>
          <p:cNvPr id="11" name="Imagen 10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961F5FC4-4FC9-CFD1-8B64-5CDDFA343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825" y="1686917"/>
            <a:ext cx="3905250" cy="416105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AFA9663-830E-7BE6-4551-95B423A3AFCA}"/>
              </a:ext>
            </a:extLst>
          </p:cNvPr>
          <p:cNvSpPr txBox="1"/>
          <p:nvPr/>
        </p:nvSpPr>
        <p:spPr>
          <a:xfrm>
            <a:off x="268197" y="6473279"/>
            <a:ext cx="52277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>
                <a:solidFill>
                  <a:schemeClr val="bg1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https://github.com/oscar-rincon/ReScience-PINNs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0B90926-A640-2CE3-E012-B15F9A63E8C3}"/>
              </a:ext>
            </a:extLst>
          </p:cNvPr>
          <p:cNvSpPr txBox="1"/>
          <p:nvPr/>
        </p:nvSpPr>
        <p:spPr>
          <a:xfrm>
            <a:off x="4210050" y="825365"/>
            <a:ext cx="3638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time inference</a:t>
            </a:r>
          </a:p>
        </p:txBody>
      </p:sp>
    </p:spTree>
    <p:extLst>
      <p:ext uri="{BB962C8B-B14F-4D97-AF65-F5344CB8AC3E}">
        <p14:creationId xmlns:p14="http://schemas.microsoft.com/office/powerpoint/2010/main" val="21161950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218</Words>
  <Application>Microsoft Office PowerPoint</Application>
  <PresentationFormat>Panorámica</PresentationFormat>
  <Paragraphs>30</Paragraphs>
  <Slides>11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Andres Rincon Cardeño</dc:creator>
  <cp:lastModifiedBy>Oscar Andres Rincon Cardeño</cp:lastModifiedBy>
  <cp:revision>6</cp:revision>
  <dcterms:created xsi:type="dcterms:W3CDTF">2024-07-27T15:56:53Z</dcterms:created>
  <dcterms:modified xsi:type="dcterms:W3CDTF">2024-07-28T23:32:29Z</dcterms:modified>
</cp:coreProperties>
</file>