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3" r:id="rId3"/>
    <p:sldId id="264" r:id="rId4"/>
    <p:sldId id="257" r:id="rId5"/>
    <p:sldId id="258" r:id="rId6"/>
    <p:sldId id="259" r:id="rId7"/>
    <p:sldId id="26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07a4a15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07a4a15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4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07a4a15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07a4a15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83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27ee1b6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27ee1b6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827ee1b62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827ee1b62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827ee1b62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827ee1b62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827ee1b62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827ee1b6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nas.org/doi/full/10.1073/pnas.96.12.674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pnas.org/doi/pdf/10.1073/pnas.96.12.674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lkaline-ml.com/pmdarim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alkaline-ml/pmdari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a:t>Data Science </a:t>
            </a:r>
            <a:endParaRPr/>
          </a:p>
          <a:p>
            <a:pPr marL="0" lvl="0" indent="0" algn="ctr" rtl="0">
              <a:spcBef>
                <a:spcPts val="0"/>
              </a:spcBef>
              <a:spcAft>
                <a:spcPts val="0"/>
              </a:spcAft>
              <a:buNone/>
            </a:pPr>
            <a:r>
              <a:rPr lang="zh-TW"/>
              <a:t>Homework 3</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TW"/>
              <a:t>20221103</a:t>
            </a:r>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US" altLang="zh-TW" dirty="0"/>
              <a:t>Submission</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zh-TW" dirty="0" smtClean="0"/>
              <a:t>Deadline: 11/18, 23:59 (2 weeks)</a:t>
            </a:r>
          </a:p>
          <a:p>
            <a:pPr lvl="1" indent="-342900">
              <a:buSzPts val="1800"/>
              <a:buChar char="●"/>
            </a:pPr>
            <a:r>
              <a:rPr lang="en-US" dirty="0" smtClean="0">
                <a:solidFill>
                  <a:srgbClr val="FF0000"/>
                </a:solidFill>
              </a:rPr>
              <a:t>Late submission will get no points</a:t>
            </a:r>
          </a:p>
          <a:p>
            <a:r>
              <a:rPr lang="en-US" dirty="0" smtClean="0">
                <a:solidFill>
                  <a:schemeClr val="tx1">
                    <a:lumMod val="65000"/>
                    <a:lumOff val="35000"/>
                  </a:schemeClr>
                </a:solidFill>
              </a:rPr>
              <a:t>Submit your file to the homework section of the </a:t>
            </a:r>
            <a:r>
              <a:rPr lang="en-US" dirty="0" smtClean="0">
                <a:solidFill>
                  <a:srgbClr val="FF0000"/>
                </a:solidFill>
              </a:rPr>
              <a:t>NTU COOL </a:t>
            </a:r>
            <a:r>
              <a:rPr lang="en-US" dirty="0" smtClean="0">
                <a:solidFill>
                  <a:schemeClr val="tx1">
                    <a:lumMod val="65000"/>
                    <a:lumOff val="35000"/>
                  </a:schemeClr>
                </a:solidFill>
              </a:rPr>
              <a:t>system.</a:t>
            </a:r>
          </a:p>
          <a:p>
            <a:r>
              <a:rPr lang="en-US" altLang="zh-TW" dirty="0">
                <a:solidFill>
                  <a:schemeClr val="tx1">
                    <a:lumMod val="65000"/>
                    <a:lumOff val="35000"/>
                  </a:schemeClr>
                </a:solidFill>
              </a:rPr>
              <a:t>File format: </a:t>
            </a:r>
            <a:r>
              <a:rPr lang="en-US" altLang="zh-TW" dirty="0" smtClean="0">
                <a:solidFill>
                  <a:schemeClr val="tx1">
                    <a:lumMod val="65000"/>
                    <a:lumOff val="35000"/>
                  </a:schemeClr>
                </a:solidFill>
              </a:rPr>
              <a:t>.zip</a:t>
            </a:r>
            <a:endParaRPr lang="en-US" altLang="zh-TW" dirty="0">
              <a:solidFill>
                <a:schemeClr val="tx1">
                  <a:lumMod val="65000"/>
                  <a:lumOff val="35000"/>
                </a:schemeClr>
              </a:solidFill>
            </a:endParaRPr>
          </a:p>
          <a:p>
            <a:pPr lvl="1"/>
            <a:r>
              <a:rPr lang="en-US" altLang="zh-TW" dirty="0" smtClean="0">
                <a:solidFill>
                  <a:srgbClr val="FF0000"/>
                </a:solidFill>
              </a:rPr>
              <a:t>Please make sure your file can be opened. A broken file will get no points.</a:t>
            </a:r>
          </a:p>
          <a:p>
            <a:pPr lvl="1"/>
            <a:r>
              <a:rPr lang="en-US" altLang="zh-TW" dirty="0">
                <a:solidFill>
                  <a:schemeClr val="tx1">
                    <a:lumMod val="65000"/>
                    <a:lumOff val="35000"/>
                  </a:schemeClr>
                </a:solidFill>
              </a:rPr>
              <a:t>The structure of the .zip is detailed on the next page.</a:t>
            </a:r>
            <a:endParaRPr lang="en-US" dirty="0" smtClean="0">
              <a:solidFill>
                <a:schemeClr val="tx1">
                  <a:lumMod val="65000"/>
                  <a:lumOff val="35000"/>
                </a:schemeClr>
              </a:solidFill>
            </a:endParaRPr>
          </a:p>
          <a:p>
            <a:pPr lvl="1"/>
            <a:endParaRPr dirty="0">
              <a:solidFill>
                <a:srgbClr val="FF0000"/>
              </a:solidFill>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1863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Submission</a:t>
            </a:r>
            <a:endParaRPr dirty="0"/>
          </a:p>
        </p:txBody>
      </p:sp>
      <p:sp>
        <p:nvSpPr>
          <p:cNvPr id="61" name="Google Shape;61;p14"/>
          <p:cNvSpPr txBox="1">
            <a:spLocks noGrp="1"/>
          </p:cNvSpPr>
          <p:nvPr>
            <p:ph type="body" idx="1"/>
          </p:nvPr>
        </p:nvSpPr>
        <p:spPr>
          <a:xfrm>
            <a:off x="311700" y="1152475"/>
            <a:ext cx="8520600" cy="3869798"/>
          </a:xfrm>
          <a:prstGeom prst="rect">
            <a:avLst/>
          </a:prstGeom>
        </p:spPr>
        <p:txBody>
          <a:bodyPr spcFirstLastPara="1" wrap="square" lIns="91425" tIns="91425" rIns="91425" bIns="91425" anchor="t" anchorCtr="0">
            <a:normAutofit fontScale="70000" lnSpcReduction="20000"/>
          </a:bodyPr>
          <a:lstStyle/>
          <a:p>
            <a:pPr marL="171450" indent="-121444">
              <a:buSzPct val="100000"/>
            </a:pPr>
            <a:r>
              <a:rPr lang="en-US" altLang="zh-TW" dirty="0"/>
              <a:t>Upload: </a:t>
            </a:r>
            <a:r>
              <a:rPr lang="en-US" altLang="zh-TW" dirty="0">
                <a:solidFill>
                  <a:srgbClr val="0000FF"/>
                </a:solidFill>
              </a:rPr>
              <a:t>COOL</a:t>
            </a:r>
            <a:r>
              <a:rPr lang="en-US" altLang="zh-TW" dirty="0"/>
              <a:t> homework section</a:t>
            </a:r>
          </a:p>
          <a:p>
            <a:pPr marL="171450" indent="-145256">
              <a:buClr>
                <a:srgbClr val="000000"/>
              </a:buClr>
              <a:buSzPct val="71428"/>
              <a:buFont typeface="Microsoft JhengHei"/>
              <a:buChar char="•"/>
            </a:pPr>
            <a:r>
              <a:rPr lang="zh-TW" altLang="en-US" dirty="0"/>
              <a:t>上傳格式 </a:t>
            </a:r>
            <a:r>
              <a:rPr lang="en-US" altLang="zh-TW" dirty="0"/>
              <a:t>: </a:t>
            </a:r>
            <a:r>
              <a:rPr lang="en-US" altLang="zh-TW" dirty="0">
                <a:solidFill>
                  <a:srgbClr val="FF0000"/>
                </a:solidFill>
              </a:rPr>
              <a:t>hw3_&lt;</a:t>
            </a:r>
            <a:r>
              <a:rPr lang="en-US" altLang="zh-TW" dirty="0" err="1">
                <a:solidFill>
                  <a:srgbClr val="FF0000"/>
                </a:solidFill>
              </a:rPr>
              <a:t>student_id</a:t>
            </a:r>
            <a:r>
              <a:rPr lang="en-US" altLang="zh-TW" dirty="0">
                <a:solidFill>
                  <a:srgbClr val="FF0000"/>
                </a:solidFill>
              </a:rPr>
              <a:t>&gt;.zip</a:t>
            </a:r>
            <a:r>
              <a:rPr lang="en-US" altLang="zh-TW" dirty="0"/>
              <a:t>, </a:t>
            </a:r>
            <a:r>
              <a:rPr lang="en-US" altLang="zh-TW" dirty="0">
                <a:solidFill>
                  <a:srgbClr val="000000"/>
                </a:solidFill>
              </a:rPr>
              <a:t>e.g. hw3_r10921001.zip</a:t>
            </a:r>
          </a:p>
          <a:p>
            <a:pPr indent="0">
              <a:buNone/>
            </a:pPr>
            <a:endParaRPr lang="en-US" altLang="zh-TW" dirty="0"/>
          </a:p>
          <a:p>
            <a:pPr marL="0" indent="342900">
              <a:buNone/>
            </a:pPr>
            <a:r>
              <a:rPr lang="en-US" altLang="zh-TW" dirty="0"/>
              <a:t>⭐ </a:t>
            </a:r>
            <a:r>
              <a:rPr lang="zh-TW" altLang="en-US" dirty="0"/>
              <a:t>資料夾與檔案路徑如下 </a:t>
            </a:r>
            <a:r>
              <a:rPr lang="en-US" altLang="zh-TW" dirty="0"/>
              <a:t>⭐</a:t>
            </a:r>
          </a:p>
          <a:p>
            <a:pPr marL="0" indent="0">
              <a:buNone/>
            </a:pPr>
            <a:r>
              <a:rPr lang="en-US" altLang="zh-TW" dirty="0" smtClean="0"/>
              <a:t>                  - </a:t>
            </a:r>
            <a:r>
              <a:rPr lang="en-US" altLang="zh-TW" dirty="0"/>
              <a:t>hw3_&lt;</a:t>
            </a:r>
            <a:r>
              <a:rPr lang="en-US" altLang="zh-TW" dirty="0" err="1"/>
              <a:t>student_id</a:t>
            </a:r>
            <a:r>
              <a:rPr lang="en-US" altLang="zh-TW" dirty="0"/>
              <a:t>&gt;/</a:t>
            </a:r>
          </a:p>
          <a:p>
            <a:pPr marL="685800" indent="342900">
              <a:buNone/>
            </a:pPr>
            <a:r>
              <a:rPr lang="en-US" altLang="zh-TW" dirty="0"/>
              <a:t>- </a:t>
            </a:r>
            <a:r>
              <a:rPr lang="en-US" altLang="zh-TW" dirty="0" smtClean="0"/>
              <a:t>hw3_Data1/</a:t>
            </a:r>
            <a:endParaRPr lang="en-US" altLang="zh-TW" dirty="0"/>
          </a:p>
          <a:p>
            <a:pPr marL="685800" indent="342900">
              <a:buNone/>
            </a:pPr>
            <a:r>
              <a:rPr lang="en-US" altLang="zh-TW" dirty="0"/>
              <a:t>	- gene.txt</a:t>
            </a:r>
          </a:p>
          <a:p>
            <a:pPr marL="685800" indent="342900">
              <a:buNone/>
            </a:pPr>
            <a:r>
              <a:rPr lang="en-US" altLang="zh-TW" dirty="0"/>
              <a:t>	- index.txt</a:t>
            </a:r>
          </a:p>
          <a:p>
            <a:pPr marL="685800" indent="342900">
              <a:buNone/>
            </a:pPr>
            <a:r>
              <a:rPr lang="en-US" altLang="zh-TW" dirty="0"/>
              <a:t>	- label.txt</a:t>
            </a:r>
          </a:p>
          <a:p>
            <a:pPr marL="685800" indent="342900">
              <a:buNone/>
            </a:pPr>
            <a:r>
              <a:rPr lang="en-US" altLang="zh-TW" dirty="0"/>
              <a:t>- hw3_Data2/</a:t>
            </a:r>
          </a:p>
          <a:p>
            <a:pPr marL="685800" indent="342900">
              <a:buNone/>
            </a:pPr>
            <a:r>
              <a:rPr lang="en-US" altLang="zh-TW" dirty="0"/>
              <a:t>	-train.csv</a:t>
            </a:r>
          </a:p>
          <a:p>
            <a:pPr marL="685800" indent="342900">
              <a:buNone/>
            </a:pPr>
            <a:r>
              <a:rPr lang="en-US" altLang="zh-TW" dirty="0"/>
              <a:t>	-test.csv</a:t>
            </a:r>
          </a:p>
          <a:p>
            <a:pPr marL="685800" indent="342900">
              <a:buNone/>
            </a:pPr>
            <a:r>
              <a:rPr lang="en-US" altLang="zh-TW" dirty="0"/>
              <a:t>- report.pdf</a:t>
            </a:r>
          </a:p>
          <a:p>
            <a:pPr marL="685800" indent="342900">
              <a:buNone/>
            </a:pPr>
            <a:r>
              <a:rPr lang="en-US" altLang="zh-TW" dirty="0"/>
              <a:t>- hw3-p1.py</a:t>
            </a:r>
          </a:p>
          <a:p>
            <a:pPr marL="685800" indent="342900">
              <a:buNone/>
            </a:pPr>
            <a:r>
              <a:rPr lang="en-US" altLang="zh-TW" dirty="0"/>
              <a:t>- hw3-p2.py</a:t>
            </a:r>
          </a:p>
          <a:p>
            <a:pPr marL="685800" indent="342900">
              <a:buNone/>
            </a:pPr>
            <a:r>
              <a:rPr lang="en-US" altLang="zh-TW" dirty="0"/>
              <a:t>- hw3-p3.py</a:t>
            </a:r>
          </a:p>
          <a:p>
            <a:pPr marL="685800" indent="342900">
              <a:buNone/>
            </a:pPr>
            <a:endParaRPr lang="en-US" altLang="zh-TW" dirty="0"/>
          </a:p>
          <a:p>
            <a:pPr marL="171450" indent="-139303">
              <a:buSzPct val="64285"/>
            </a:pPr>
            <a:r>
              <a:rPr lang="zh-TW" altLang="en-US" dirty="0"/>
              <a:t>命名與規定不同</a:t>
            </a:r>
            <a:r>
              <a:rPr lang="en-US" altLang="zh-TW" dirty="0"/>
              <a:t>or</a:t>
            </a:r>
            <a:r>
              <a:rPr lang="zh-TW" altLang="en-US" dirty="0"/>
              <a:t>路徑底下檔案多</a:t>
            </a:r>
            <a:r>
              <a:rPr lang="en-US" altLang="zh-TW" dirty="0"/>
              <a:t>or</a:t>
            </a:r>
            <a:r>
              <a:rPr lang="zh-TW" altLang="en-US" dirty="0"/>
              <a:t>少 </a:t>
            </a:r>
            <a:r>
              <a:rPr lang="en-US" altLang="zh-TW" dirty="0"/>
              <a:t>-&gt; </a:t>
            </a:r>
            <a:r>
              <a:rPr lang="zh-TW" altLang="en-US" dirty="0"/>
              <a:t>均算檔案格式錯誤</a:t>
            </a:r>
          </a:p>
          <a:p>
            <a:pPr marL="171450" indent="-139303">
              <a:buSzPct val="64285"/>
            </a:pPr>
            <a:r>
              <a:rPr lang="zh-TW" altLang="en-US" dirty="0"/>
              <a:t>檔案格式錯誤 </a:t>
            </a:r>
            <a:r>
              <a:rPr lang="en-US" altLang="zh-TW" dirty="0">
                <a:solidFill>
                  <a:srgbClr val="FF0000"/>
                </a:solidFill>
              </a:rPr>
              <a:t>-10%</a:t>
            </a:r>
            <a:endParaRPr dirty="0">
              <a:solidFill>
                <a:srgbClr val="FF0000"/>
              </a:solidFill>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10930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 Set form Problem 1 and 2</a:t>
            </a:r>
            <a:endParaRPr/>
          </a:p>
        </p:txBody>
      </p:sp>
      <p:sp>
        <p:nvSpPr>
          <p:cNvPr id="61" name="Google Shape;61;p14"/>
          <p:cNvSpPr txBox="1">
            <a:spLocks noGrp="1"/>
          </p:cNvSpPr>
          <p:nvPr>
            <p:ph type="body" idx="1"/>
          </p:nvPr>
        </p:nvSpPr>
        <p:spPr>
          <a:xfrm>
            <a:off x="217270" y="1132271"/>
            <a:ext cx="8709459" cy="3416400"/>
          </a:xfrm>
          <a:prstGeom prst="rect">
            <a:avLst/>
          </a:prstGeom>
        </p:spPr>
        <p:txBody>
          <a:bodyPr spcFirstLastPara="1" wrap="square" lIns="91425" tIns="91425" rIns="91425" bIns="91425" anchor="t" anchorCtr="0">
            <a:normAutofit/>
          </a:bodyPr>
          <a:lstStyle/>
          <a:p>
            <a:pPr lvl="0"/>
            <a:r>
              <a:rPr lang="en-US" altLang="zh-TW" dirty="0"/>
              <a:t>Colon cancer data set (</a:t>
            </a:r>
            <a:r>
              <a:rPr lang="en-US" altLang="zh-TW" dirty="0" err="1"/>
              <a:t>Alon</a:t>
            </a:r>
            <a:r>
              <a:rPr lang="en-US" altLang="zh-TW" dirty="0"/>
              <a:t> et al. 1999). Please download the dataset hw3_Data.zip from COOL in the homework section. There are three files.</a:t>
            </a:r>
          </a:p>
          <a:p>
            <a:pPr lvl="1"/>
            <a:r>
              <a:rPr lang="en-US" altLang="zh-TW" dirty="0"/>
              <a:t>(gene.txt) 62 samples with 2000 genes</a:t>
            </a:r>
          </a:p>
          <a:p>
            <a:pPr lvl="1"/>
            <a:r>
              <a:rPr lang="en-US" altLang="zh-TW" dirty="0"/>
              <a:t>(index.txt) EST number and description of each of the 2000 genes</a:t>
            </a:r>
          </a:p>
          <a:p>
            <a:pPr lvl="1"/>
            <a:r>
              <a:rPr lang="en-US" altLang="zh-TW" dirty="0"/>
              <a:t>(label.txt) The numbers correspond to patients, a positive sign to a normal tissue, and a negative sign to a tumor tissue.</a:t>
            </a:r>
          </a:p>
          <a:p>
            <a:r>
              <a:rPr lang="en-US" altLang="zh-TW" dirty="0"/>
              <a:t>A sample code, sample.py, for the classifiers (SVM, decision tree) is provided in hw3_Data.zip. Building your own classifier for better evaluation is encouraged.</a:t>
            </a:r>
          </a:p>
        </p:txBody>
      </p:sp>
      <p:sp>
        <p:nvSpPr>
          <p:cNvPr id="62" name="Google Shape;62;p14"/>
          <p:cNvSpPr txBox="1"/>
          <p:nvPr/>
        </p:nvSpPr>
        <p:spPr>
          <a:xfrm>
            <a:off x="641675" y="3844100"/>
            <a:ext cx="5735100" cy="1108200"/>
          </a:xfrm>
          <a:prstGeom prst="rect">
            <a:avLst/>
          </a:prstGeom>
          <a:solidFill>
            <a:srgbClr val="C9DAF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200"/>
              <a:t>The original paper can be accessed at the links below.  You are encouraged to read the paper if you’d like to learn more about the subject, but you don’t have to read it in order to be able to solve the homework problems.</a:t>
            </a:r>
            <a:endParaRPr sz="1200"/>
          </a:p>
          <a:p>
            <a:pPr marL="0" lvl="0" indent="0" algn="l" rtl="0">
              <a:spcBef>
                <a:spcPts val="0"/>
              </a:spcBef>
              <a:spcAft>
                <a:spcPts val="0"/>
              </a:spcAft>
              <a:buNone/>
            </a:pPr>
            <a:r>
              <a:rPr lang="zh-TW" sz="1200" u="sng">
                <a:solidFill>
                  <a:schemeClr val="hlink"/>
                </a:solidFill>
                <a:hlinkClick r:id="rId3"/>
              </a:rPr>
              <a:t>https://www.pnas.org/doi/full/10.1073/pnas.96.12.6745</a:t>
            </a:r>
            <a:r>
              <a:rPr lang="zh-TW" sz="1200"/>
              <a:t> </a:t>
            </a:r>
            <a:endParaRPr sz="1200"/>
          </a:p>
          <a:p>
            <a:pPr marL="0" lvl="0" indent="0" algn="l" rtl="0">
              <a:spcBef>
                <a:spcPts val="0"/>
              </a:spcBef>
              <a:spcAft>
                <a:spcPts val="0"/>
              </a:spcAft>
              <a:buNone/>
            </a:pPr>
            <a:r>
              <a:rPr lang="zh-TW" sz="1200" u="sng">
                <a:solidFill>
                  <a:schemeClr val="hlink"/>
                </a:solidFill>
                <a:hlinkClick r:id="rId4"/>
              </a:rPr>
              <a:t>https://www.pnas.org/doi/pdf/10.1073/pnas.96.12.6745</a:t>
            </a:r>
            <a:r>
              <a:rPr lang="zh-TW" sz="1200"/>
              <a:t> </a:t>
            </a:r>
            <a:endParaRPr sz="1200"/>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Problem 1 One-by-one Feature Selection (30%)</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dirty="0"/>
              <a:t>Do simple feature selection using naive one-by-one selection and answer the following questions in your report.  (The formula in the lecture note is permitted.)</a:t>
            </a:r>
            <a:endParaRPr dirty="0"/>
          </a:p>
          <a:p>
            <a:pPr marL="914400" lvl="1" indent="-317500" algn="l" rtl="0">
              <a:spcBef>
                <a:spcPts val="0"/>
              </a:spcBef>
              <a:spcAft>
                <a:spcPts val="0"/>
              </a:spcAft>
              <a:buSzPts val="1400"/>
              <a:buChar char="○"/>
            </a:pPr>
            <a:r>
              <a:rPr lang="zh-TW" dirty="0"/>
              <a:t>Describe your feature selection method. (10%)</a:t>
            </a:r>
            <a:endParaRPr dirty="0"/>
          </a:p>
          <a:p>
            <a:pPr lvl="1"/>
            <a:r>
              <a:rPr lang="zh-TW" dirty="0"/>
              <a:t>Show your result and code of the feature selection. (How many features are selected? Which features are selected</a:t>
            </a:r>
            <a:r>
              <a:rPr lang="zh-TW" dirty="0" smtClean="0"/>
              <a:t>?</a:t>
            </a:r>
            <a:r>
              <a:rPr lang="en-US" altLang="zh-TW" dirty="0" smtClean="0"/>
              <a:t> </a:t>
            </a:r>
            <a:r>
              <a:rPr lang="en-US" altLang="zh-TW" dirty="0"/>
              <a:t>Performance changes for the classifier?</a:t>
            </a:r>
            <a:r>
              <a:rPr lang="zh-TW" dirty="0" smtClean="0"/>
              <a:t>  </a:t>
            </a:r>
            <a:r>
              <a:rPr lang="zh-TW" dirty="0"/>
              <a:t>Etc.) (20%)</a:t>
            </a:r>
            <a:endParaRPr dirty="0"/>
          </a:p>
          <a:p>
            <a:pPr marL="1371600" lvl="2" indent="-317500" algn="l" rtl="0">
              <a:spcBef>
                <a:spcPts val="0"/>
              </a:spcBef>
              <a:spcAft>
                <a:spcPts val="0"/>
              </a:spcAft>
              <a:buSzPts val="1400"/>
              <a:buChar char="■"/>
            </a:pPr>
            <a:r>
              <a:rPr lang="zh-TW" dirty="0"/>
              <a:t>Code submission: hw3-p1.py </a:t>
            </a:r>
            <a:endParaRPr dirty="0"/>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Problem 2 Subset-Based Feature Selection (40%)</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zh-TW" dirty="0"/>
              <a:t>Implement a subset-based feature selection using PSO (particle swarm optimization), SA (simulated annealing) or GA (genetic algorithm) heuristics and answer the following questions in your report. </a:t>
            </a:r>
            <a:endParaRPr dirty="0"/>
          </a:p>
          <a:p>
            <a:pPr marL="914400" lvl="1" indent="-317500" algn="l" rtl="0">
              <a:spcBef>
                <a:spcPts val="0"/>
              </a:spcBef>
              <a:spcAft>
                <a:spcPts val="0"/>
              </a:spcAft>
              <a:buSzPts val="1400"/>
              <a:buChar char="○"/>
            </a:pPr>
            <a:r>
              <a:rPr lang="zh-TW" dirty="0"/>
              <a:t>Describe your algorithm, including: the metaheuristic you choose (SA, PSO or GA), your objective function, the tunable parameters and tunable algorithm components (besides the objective function/cost function module) in your metaheuristic. What are the specific values/methods you use for your tunable parameters and algorithm component(s), if any.  (20%)</a:t>
            </a:r>
            <a:endParaRPr dirty="0"/>
          </a:p>
          <a:p>
            <a:pPr marL="1371600" lvl="2" indent="-317500" algn="l" rtl="0">
              <a:spcBef>
                <a:spcPts val="0"/>
              </a:spcBef>
              <a:spcAft>
                <a:spcPts val="0"/>
              </a:spcAft>
              <a:buSzPts val="1400"/>
              <a:buChar char="■"/>
            </a:pPr>
            <a:r>
              <a:rPr lang="zh-TW" dirty="0"/>
              <a:t>Note: You can use the related algorithms covered in class, or you can reference any paper on these methods and implement their version.  Add link to the original paper of the algorithm variation you use, if you use a variation different from the ones covered in class. </a:t>
            </a:r>
            <a:endParaRPr dirty="0"/>
          </a:p>
          <a:p>
            <a:pPr lvl="1"/>
            <a:r>
              <a:rPr lang="zh-TW" dirty="0"/>
              <a:t>Show your result and code of the feature selection. (How many features are selected? Which features are selected? </a:t>
            </a:r>
            <a:r>
              <a:rPr lang="en-US" altLang="zh-TW" dirty="0"/>
              <a:t>Performance changes for the classifier?</a:t>
            </a:r>
            <a:r>
              <a:rPr lang="zh-TW" dirty="0" smtClean="0"/>
              <a:t> </a:t>
            </a:r>
            <a:r>
              <a:rPr lang="zh-TW" dirty="0"/>
              <a:t>Etc.) (20%)</a:t>
            </a:r>
            <a:endParaRPr dirty="0"/>
          </a:p>
          <a:p>
            <a:pPr marL="1371600" lvl="2" indent="-317500" algn="l" rtl="0">
              <a:spcBef>
                <a:spcPts val="0"/>
              </a:spcBef>
              <a:spcAft>
                <a:spcPts val="0"/>
              </a:spcAft>
              <a:buSzPts val="1400"/>
              <a:buChar char="■"/>
            </a:pPr>
            <a:r>
              <a:rPr lang="zh-TW" dirty="0"/>
              <a:t>Code submission: hw3-p2.py</a:t>
            </a:r>
            <a:endParaRPr dirty="0"/>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Problem 3 ARIMA Forecast (30%)</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lvl="0" indent="-334327">
              <a:buSzPct val="100000"/>
            </a:pPr>
            <a:r>
              <a:rPr lang="zh-TW" dirty="0"/>
              <a:t>Implement a Python program to perform an ARIMA analysis on Taiwan’s Stock Exchange Index.  Build an ARMIA model based on the “close” value data from </a:t>
            </a:r>
            <a:r>
              <a:rPr lang="en-US" altLang="zh-TW" dirty="0" smtClean="0"/>
              <a:t>11/03/2021 up to 10/03/2022</a:t>
            </a:r>
            <a:r>
              <a:rPr lang="zh-TW" dirty="0" smtClean="0"/>
              <a:t>.  </a:t>
            </a:r>
            <a:r>
              <a:rPr lang="zh-TW" dirty="0"/>
              <a:t>And then forecast the “close” values for 10/04/2</a:t>
            </a:r>
            <a:r>
              <a:rPr lang="zh-TW" dirty="0" smtClean="0"/>
              <a:t>02</a:t>
            </a:r>
            <a:r>
              <a:rPr lang="en-US" altLang="zh-TW" dirty="0" smtClean="0"/>
              <a:t>2</a:t>
            </a:r>
            <a:r>
              <a:rPr lang="zh-TW" dirty="0" smtClean="0"/>
              <a:t> </a:t>
            </a:r>
            <a:r>
              <a:rPr lang="zh-TW" dirty="0"/>
              <a:t>up to 11/03/2</a:t>
            </a:r>
            <a:r>
              <a:rPr lang="zh-TW" dirty="0" smtClean="0"/>
              <a:t>02</a:t>
            </a:r>
            <a:r>
              <a:rPr lang="en-US" altLang="zh-TW" dirty="0" smtClean="0"/>
              <a:t>2</a:t>
            </a:r>
            <a:r>
              <a:rPr lang="zh-TW" dirty="0" smtClean="0"/>
              <a:t>.  </a:t>
            </a:r>
            <a:endParaRPr dirty="0"/>
          </a:p>
          <a:p>
            <a:pPr marL="914400" lvl="1" indent="-310832" algn="l" rtl="0">
              <a:spcBef>
                <a:spcPts val="0"/>
              </a:spcBef>
              <a:spcAft>
                <a:spcPts val="0"/>
              </a:spcAft>
              <a:buSzPct val="100000"/>
              <a:buChar char="○"/>
            </a:pPr>
            <a:r>
              <a:rPr lang="zh-TW" dirty="0"/>
              <a:t>You can use the python package “pmdarima” to help with your implementation.  </a:t>
            </a:r>
            <a:br>
              <a:rPr lang="zh-TW" dirty="0"/>
            </a:br>
            <a:r>
              <a:rPr lang="zh-TW" u="sng" dirty="0">
                <a:solidFill>
                  <a:schemeClr val="hlink"/>
                </a:solidFill>
                <a:hlinkClick r:id="rId3"/>
              </a:rPr>
              <a:t>https://alkaline-ml.com/pmdarima/</a:t>
            </a:r>
            <a:r>
              <a:rPr lang="zh-TW" dirty="0"/>
              <a:t>, </a:t>
            </a:r>
            <a:r>
              <a:rPr lang="zh-TW" u="sng" dirty="0">
                <a:solidFill>
                  <a:schemeClr val="hlink"/>
                </a:solidFill>
                <a:hlinkClick r:id="rId4"/>
              </a:rPr>
              <a:t>https://github.com/alkaline-ml/pmdarima</a:t>
            </a:r>
            <a:r>
              <a:rPr lang="zh-TW" dirty="0"/>
              <a:t>   </a:t>
            </a:r>
            <a:endParaRPr dirty="0"/>
          </a:p>
          <a:p>
            <a:pPr marL="457200" lvl="0" indent="-334327" algn="l" rtl="0">
              <a:spcBef>
                <a:spcPts val="0"/>
              </a:spcBef>
              <a:spcAft>
                <a:spcPts val="0"/>
              </a:spcAft>
              <a:buSzPct val="100000"/>
              <a:buChar char="●"/>
            </a:pPr>
            <a:r>
              <a:rPr lang="zh-TW" dirty="0"/>
              <a:t>Note: </a:t>
            </a:r>
            <a:endParaRPr dirty="0"/>
          </a:p>
          <a:p>
            <a:pPr marL="914400" lvl="1" indent="-310832" algn="l" rtl="0">
              <a:spcBef>
                <a:spcPts val="0"/>
              </a:spcBef>
              <a:spcAft>
                <a:spcPts val="0"/>
              </a:spcAft>
              <a:buSzPct val="100000"/>
              <a:buChar char="○"/>
            </a:pPr>
            <a:r>
              <a:rPr lang="zh-TW" dirty="0"/>
              <a:t>You can perform any data transformation in the data preprocessing step if you see fit.  </a:t>
            </a:r>
            <a:endParaRPr dirty="0"/>
          </a:p>
          <a:p>
            <a:pPr marL="914400" lvl="1" indent="-310832" algn="l" rtl="0">
              <a:spcBef>
                <a:spcPts val="0"/>
              </a:spcBef>
              <a:spcAft>
                <a:spcPts val="0"/>
              </a:spcAft>
              <a:buSzPct val="100000"/>
              <a:buChar char="○"/>
            </a:pPr>
            <a:r>
              <a:rPr lang="zh-TW" dirty="0"/>
              <a:t>Also, you can the “auto_arima()” call in your private experiments, but for homework submission, you are only allowed to use the “arima()” function call.  </a:t>
            </a:r>
            <a:endParaRPr dirty="0"/>
          </a:p>
          <a:p>
            <a:pPr marL="914400" lvl="1" indent="-310832" algn="l" rtl="0">
              <a:spcBef>
                <a:spcPts val="0"/>
              </a:spcBef>
              <a:spcAft>
                <a:spcPts val="0"/>
              </a:spcAft>
              <a:buSzPct val="100000"/>
              <a:buChar char="○"/>
            </a:pPr>
            <a:r>
              <a:rPr lang="zh-TW" dirty="0"/>
              <a:t>What are the ARIMA parameters (p, d, q, P, D, Q, s) that you use?  And what is the mean square error (MSE) of your forecast? (15%)</a:t>
            </a:r>
            <a:endParaRPr dirty="0"/>
          </a:p>
          <a:p>
            <a:pPr marL="914400" lvl="1" indent="-310832" algn="l" rtl="0">
              <a:spcBef>
                <a:spcPts val="0"/>
              </a:spcBef>
              <a:spcAft>
                <a:spcPts val="0"/>
              </a:spcAft>
              <a:buSzPct val="100000"/>
              <a:buChar char="○"/>
            </a:pPr>
            <a:r>
              <a:rPr lang="zh-TW" dirty="0"/>
              <a:t>Plot the whole stock (11/03/2021-11/03/2022) and your forecast data (10/04/2</a:t>
            </a:r>
            <a:r>
              <a:rPr lang="zh-TW" dirty="0" smtClean="0"/>
              <a:t>02</a:t>
            </a:r>
            <a:r>
              <a:rPr lang="en-US" altLang="zh-TW" dirty="0" smtClean="0"/>
              <a:t>2</a:t>
            </a:r>
            <a:r>
              <a:rPr lang="zh-TW" dirty="0" smtClean="0"/>
              <a:t>~</a:t>
            </a:r>
            <a:r>
              <a:rPr lang="zh-TW" dirty="0"/>
              <a:t>/11/03/2022) on the same figure.  (5%) and submit you code (10%)</a:t>
            </a:r>
            <a:endParaRPr dirty="0"/>
          </a:p>
          <a:p>
            <a:pPr marL="914400" lvl="1" indent="-310832" algn="l" rtl="0">
              <a:spcBef>
                <a:spcPts val="0"/>
              </a:spcBef>
              <a:spcAft>
                <a:spcPts val="0"/>
              </a:spcAft>
              <a:buSzPct val="100000"/>
              <a:buChar char="○"/>
            </a:pPr>
            <a:r>
              <a:rPr lang="zh-TW" dirty="0"/>
              <a:t>Code submission: hw3-p3.py</a:t>
            </a:r>
            <a:endParaRPr dirty="0"/>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743</Words>
  <Application>Microsoft Office PowerPoint</Application>
  <PresentationFormat>如螢幕大小 (16:9)</PresentationFormat>
  <Paragraphs>66</Paragraphs>
  <Slides>7</Slides>
  <Notes>7</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7</vt:i4>
      </vt:variant>
    </vt:vector>
  </HeadingPairs>
  <TitlesOfParts>
    <vt:vector size="10" baseType="lpstr">
      <vt:lpstr>Microsoft JhengHei</vt:lpstr>
      <vt:lpstr>Arial</vt:lpstr>
      <vt:lpstr>Simple Light</vt:lpstr>
      <vt:lpstr>Data Science  Homework 3</vt:lpstr>
      <vt:lpstr>Submission</vt:lpstr>
      <vt:lpstr>Submission</vt:lpstr>
      <vt:lpstr>Data Set form Problem 1 and 2</vt:lpstr>
      <vt:lpstr>Problem 1 One-by-one Feature Selection (30%)</vt:lpstr>
      <vt:lpstr>Problem 2 Subset-Based Feature Selection (40%)</vt:lpstr>
      <vt:lpstr>Problem 3 ARIMA Forecast (30%)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Homework 3</dc:title>
  <cp:lastModifiedBy>ChiaChihLin</cp:lastModifiedBy>
  <cp:revision>12</cp:revision>
  <dcterms:modified xsi:type="dcterms:W3CDTF">2022-11-04T03:51:39Z</dcterms:modified>
</cp:coreProperties>
</file>