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E"/>
    <a:srgbClr val="2B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727AD-9B21-4D8F-821D-417A6D4D15EB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4CDE7-8542-4AE2-B623-C631A34E0B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139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4CDE7-8542-4AE2-B623-C631A34E0BF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95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E6BC2-D96C-4451-91C1-B360232D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B40E2B-7248-28FD-B4B1-FB9A7C5A4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45DD-2803-5BC9-74A5-222C0752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CEFBC-E665-6703-7C69-875892E6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44F4E-3723-45BF-629F-1A485888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87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EEA12-7392-4C40-E415-0DC26DB4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A73CF4-022E-401C-0246-F0D174F67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AB8D7-6382-2307-037E-76F34C6A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1BD72-74F4-12DA-5E7D-7CCD4FE4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ABDC1D-E380-C987-ECD1-40E3C2F2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52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43400F-66B7-EFAC-E2F4-A7C6128C4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09206B-7F21-EE24-1E87-7B20D88AE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C400A-F16B-22FB-47BA-E6734E64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99819-1690-674D-233B-E5267A13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AD13E-F10C-7DA9-6A46-06039462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55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2D93C-0324-3D6E-8E3C-84879DE0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B20F90-0C25-EEF8-1D3E-2C453702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7CB4B6-E895-0C55-1931-894170C1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F4E1F-F710-3EAC-40E6-528DDCC7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4CE99E-B0C6-858C-9625-7829889E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E4094-29FA-1559-0757-E04B5C46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23A26D-CC95-7362-6F20-25CBC3125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BF4B0A-FBC2-06DF-3B00-E21556F0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FB40F9-BB5F-6E0E-58E7-A336F759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0F43D-C4BD-4C34-2B94-C6CF443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89D8A-5457-8683-09DF-ABA72B1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276CA-C7BB-48D5-AFA7-E7E15B0D2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B91B68-A97B-9749-199D-4EEB29B5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1EEFF6-31E1-304D-90DA-4C455231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94F44C-CAF6-3E2D-0A1A-4297F5CF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FA8D9E-9E08-2AA9-5D55-8B24D762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29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37984-B421-0D8D-EDFB-5FB4F4A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8FE50C-BD18-7259-493B-E34A6812D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8F07D8-5392-2C1F-BB3F-88C8813C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3ED6B9-A04D-2A0F-3731-5C0BCAFB9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A047D0-95F3-560E-8F5D-677472626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125FF79-DDC2-24EA-58DA-A04C560A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6E47E3-17E2-F4AC-C0B0-A86CAC49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A30524-7018-26F5-5829-8441ACBA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E9D55-2931-3D32-F509-17322BB7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D30290-DA5C-EC87-5E2E-2A04741E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55E7C7-5A76-F7AC-31BE-45BDEC62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AE4021-5686-728F-C6A3-93F0D8AC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17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A2286E-587C-2249-A7A8-268E0851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6A6C16-C7D1-86AB-93CB-380374E3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D44E09-661E-7DA8-4CC0-02965A00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591418-238E-E9F0-0BF2-E8F9BCF8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777F8E-E477-E95B-9CD5-89942BCD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BA6F6F-4F1F-D20C-AA90-2577E77EF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5A22A7-BA71-49C9-6DD1-5508238C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956BFF-DB77-779F-2867-772BC9F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B9194A-92CF-2351-BF72-7C89488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26F6B-A78E-D4E9-DF79-626345DB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D3513B-0602-AA9C-E571-8E0B01E4D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873FDB-F296-29A2-0CA7-583E92FC7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2AA07-F10B-7194-87C8-067C99D7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7F265A-8EBB-D0F1-DD89-6A0009C9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8B971D-F3AE-2774-2160-405114B9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99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D0740F-9DEE-4837-B55E-CC0F575C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26A543-3535-02E5-F6AE-A2133FD5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FDD1B5-A73B-16D8-62AE-4905069C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0DF0-AC8A-4FA5-A270-7E1E6AC30DC2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0D890-29C6-E036-B576-533181FF8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46834A-9C6C-7680-EA41-36E7CC42D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6D04-2DEF-44A1-9526-4688009C9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3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0743A9-0BF2-9232-0B8E-6176205E02C9}"/>
              </a:ext>
            </a:extLst>
          </p:cNvPr>
          <p:cNvSpPr/>
          <p:nvPr/>
        </p:nvSpPr>
        <p:spPr>
          <a:xfrm>
            <a:off x="1" y="0"/>
            <a:ext cx="12192000" cy="1407695"/>
          </a:xfrm>
          <a:prstGeom prst="rect">
            <a:avLst/>
          </a:prstGeom>
          <a:solidFill>
            <a:srgbClr val="2B9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66B7ED-AE2A-CA32-55CA-E951200C8D72}"/>
              </a:ext>
            </a:extLst>
          </p:cNvPr>
          <p:cNvSpPr txBox="1"/>
          <p:nvPr/>
        </p:nvSpPr>
        <p:spPr>
          <a:xfrm>
            <a:off x="89610" y="226793"/>
            <a:ext cx="8263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Garbage Collection Time Reduction Method Based on Allocation Control Using Object Size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FEDB56-A26F-D6B0-C734-E95ACDB46488}"/>
              </a:ext>
            </a:extLst>
          </p:cNvPr>
          <p:cNvSpPr txBox="1"/>
          <p:nvPr/>
        </p:nvSpPr>
        <p:spPr>
          <a:xfrm>
            <a:off x="7470722" y="103524"/>
            <a:ext cx="4666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>
                <a:solidFill>
                  <a:schemeClr val="bg1"/>
                </a:solidFill>
              </a:rPr>
              <a:t>Hiroki Yamada</a:t>
            </a:r>
          </a:p>
          <a:p>
            <a:pPr algn="r"/>
            <a:r>
              <a:rPr lang="en-US" altLang="ja-JP" dirty="0">
                <a:solidFill>
                  <a:schemeClr val="bg1"/>
                </a:solidFill>
              </a:rPr>
              <a:t>Takeshi Kamiyama</a:t>
            </a:r>
          </a:p>
          <a:p>
            <a:pPr algn="r"/>
            <a:r>
              <a:rPr lang="en-US" altLang="ja-JP" dirty="0">
                <a:solidFill>
                  <a:schemeClr val="bg1"/>
                </a:solidFill>
              </a:rPr>
              <a:t>Masato Oguchi</a:t>
            </a:r>
          </a:p>
          <a:p>
            <a:pPr algn="r"/>
            <a:r>
              <a:rPr lang="en-US" altLang="ja-JP" dirty="0" err="1">
                <a:solidFill>
                  <a:schemeClr val="bg1"/>
                </a:solidFill>
              </a:rPr>
              <a:t>Saneyasu</a:t>
            </a:r>
            <a:r>
              <a:rPr lang="en-US" altLang="ja-JP" dirty="0">
                <a:solidFill>
                  <a:schemeClr val="bg1"/>
                </a:solidFill>
              </a:rPr>
              <a:t> Yamaguchi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83CCF1-42FE-AC4E-B163-62F9D5A0B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83" y="2210269"/>
            <a:ext cx="5543461" cy="379265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2EC4F6-7E3B-D9E6-F5F1-B85682134E70}"/>
              </a:ext>
            </a:extLst>
          </p:cNvPr>
          <p:cNvSpPr txBox="1"/>
          <p:nvPr/>
        </p:nvSpPr>
        <p:spPr>
          <a:xfrm>
            <a:off x="89610" y="3742904"/>
            <a:ext cx="63508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1D1C1D"/>
                </a:solidFill>
                <a:latin typeface="NotoSansJP"/>
              </a:rPr>
              <a:t>Mori et al. showed the relationship between object size and lifetime in practical Android applications [1].</a:t>
            </a:r>
          </a:p>
          <a:p>
            <a:pPr algn="ctr"/>
            <a:r>
              <a:rPr lang="ja-JP" altLang="en-US" sz="2400" dirty="0">
                <a:solidFill>
                  <a:srgbClr val="1D1C1D"/>
                </a:solidFill>
                <a:latin typeface="NotoSansJP"/>
              </a:rPr>
              <a:t>↓</a:t>
            </a:r>
            <a:endParaRPr lang="ja-JP" altLang="en-US" sz="24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algn="ctr"/>
            <a:r>
              <a:rPr lang="en-US" altLang="ja-JP" sz="2800" dirty="0">
                <a:solidFill>
                  <a:srgbClr val="FF0000"/>
                </a:solidFill>
                <a:latin typeface="NotoSansJP"/>
              </a:rPr>
              <a:t>We expect that improving the region allocation policy based on object size will improve the GC </a:t>
            </a:r>
            <a:r>
              <a:rPr lang="en-US" altLang="ja-JP" sz="2800">
                <a:solidFill>
                  <a:srgbClr val="FF0000"/>
                </a:solidFill>
                <a:latin typeface="NotoSansJP"/>
              </a:rPr>
              <a:t>effectiveness and</a:t>
            </a:r>
            <a:endParaRPr lang="en-US" altLang="ja-JP" sz="2800" dirty="0">
              <a:solidFill>
                <a:srgbClr val="FF0000"/>
              </a:solidFill>
              <a:latin typeface="NotoSansJP"/>
            </a:endParaRPr>
          </a:p>
          <a:p>
            <a:pPr algn="ctr"/>
            <a:r>
              <a:rPr lang="en-US" altLang="ja-JP" sz="2800" dirty="0">
                <a:solidFill>
                  <a:srgbClr val="FF0000"/>
                </a:solidFill>
                <a:latin typeface="NotoSansJP"/>
              </a:rPr>
              <a:t>the application performance.</a:t>
            </a:r>
            <a:endParaRPr lang="ja-JP" altLang="en-US" sz="2800" b="0" dirty="0">
              <a:solidFill>
                <a:srgbClr val="FF0000"/>
              </a:solidFill>
              <a:effectLst/>
              <a:latin typeface="NotoSansJP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4611CF-BFC7-D5BF-B36A-B3F79CC38D57}"/>
              </a:ext>
            </a:extLst>
          </p:cNvPr>
          <p:cNvSpPr txBox="1"/>
          <p:nvPr/>
        </p:nvSpPr>
        <p:spPr>
          <a:xfrm>
            <a:off x="266681" y="1538206"/>
            <a:ext cx="609930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Garbage collection (GC) is an important function that affects application performance.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Android 8 and later uses Generational Concurrent Copying GC (Generational CCGC).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Generational CCGC allocates blocks called “</a:t>
            </a:r>
            <a:r>
              <a:rPr lang="en-US" altLang="ja-JP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altLang="ja-JP"/>
              <a:t>” </a:t>
            </a:r>
            <a:r>
              <a:rPr lang="en-US" altLang="ja-JP" dirty="0"/>
              <a:t>to objects.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045E498-3ACF-9540-BE29-D2D8C1F58E9D}"/>
              </a:ext>
            </a:extLst>
          </p:cNvPr>
          <p:cNvCxnSpPr>
            <a:cxnSpLocks/>
          </p:cNvCxnSpPr>
          <p:nvPr/>
        </p:nvCxnSpPr>
        <p:spPr>
          <a:xfrm flipH="1">
            <a:off x="8236372" y="2079758"/>
            <a:ext cx="43280" cy="864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5C0FEC-FC67-C503-46BF-385F21CBF910}"/>
              </a:ext>
            </a:extLst>
          </p:cNvPr>
          <p:cNvSpPr txBox="1"/>
          <p:nvPr/>
        </p:nvSpPr>
        <p:spPr>
          <a:xfrm>
            <a:off x="7365252" y="1513320"/>
            <a:ext cx="2957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1D1C1D"/>
                </a:solidFill>
                <a:latin typeface="NotoSansJP"/>
              </a:rPr>
              <a:t>The ratio of being reclaimed in the first GC.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1959E24-AEFE-B1B2-1072-BC37E3A127B2}"/>
              </a:ext>
            </a:extLst>
          </p:cNvPr>
          <p:cNvSpPr/>
          <p:nvPr/>
        </p:nvSpPr>
        <p:spPr>
          <a:xfrm>
            <a:off x="6863374" y="5696749"/>
            <a:ext cx="4623106" cy="460120"/>
          </a:xfrm>
          <a:prstGeom prst="rightArrow">
            <a:avLst/>
          </a:prstGeom>
          <a:solidFill>
            <a:srgbClr val="009E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Object Size 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85F9193-5EFE-409D-3556-20DBBF09AC3A}"/>
              </a:ext>
            </a:extLst>
          </p:cNvPr>
          <p:cNvSpPr txBox="1"/>
          <p:nvPr/>
        </p:nvSpPr>
        <p:spPr>
          <a:xfrm>
            <a:off x="6716605" y="6310810"/>
            <a:ext cx="554346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US" altLang="ja-JP" sz="105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[1]Ryusuke Mori, Masato Oguchi, </a:t>
            </a:r>
            <a:r>
              <a:rPr lang="en-US" altLang="ja-JP" sz="1050" kern="100" dirty="0" err="1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Saneyasu</a:t>
            </a:r>
            <a:r>
              <a:rPr lang="en-US" altLang="ja-JP" sz="105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 Yamaguchi, "Promotion Condition Optimization based on Application Features in Generational GC of Android Application Runtime", IPSJ Journal of Information Processing, Vol. 26, pp. 509-517, 2018., </a:t>
            </a:r>
            <a:r>
              <a:rPr lang="en-US" altLang="ja-JP" sz="1050" kern="100" dirty="0" err="1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doi</a:t>
            </a:r>
            <a:r>
              <a:rPr lang="en-US" altLang="ja-JP" sz="1050" kern="100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: 10.2197/ipsjjip.26.509 </a:t>
            </a:r>
            <a:endParaRPr lang="ja-JP" altLang="ja-JP" sz="1050" kern="1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29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164</Words>
  <Application>Microsoft Office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明朝</vt:lpstr>
      <vt:lpstr>NotoSansJP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大貴 山田</dc:creator>
  <cp:lastModifiedBy>山口実靖</cp:lastModifiedBy>
  <cp:revision>38</cp:revision>
  <dcterms:created xsi:type="dcterms:W3CDTF">2025-06-19T01:31:07Z</dcterms:created>
  <dcterms:modified xsi:type="dcterms:W3CDTF">2025-06-19T12:23:23Z</dcterms:modified>
</cp:coreProperties>
</file>