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sldIdLst>
    <p:sldId id="1855" r:id="rId5"/>
    <p:sldId id="18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ED8A7E-827F-C9CA-4633-7E79E92B8CB8}" name="Mehmet Belviranli" initials="MB" userId="S::belviranli@mines.edu::fb566a1b-146b-4a51-904a-b0ff91f1358b" providerId="AD"/>
  <p188:author id="{6C0613A4-003F-C95A-2A6A-44874E61A512}" name="Mustafa, Yerzhan" initials="MY" userId="S::yerzhan.mustafa_rochester.edu#ext#@mines0.onmicrosoft.com::3685dce3-b751-49e5-9553-d72695627a28" providerId="AD"/>
  <p188:author id="{91EC07DF-289E-82CE-850F-1F675D3E78B2}" name="ajog_virginia.edu#ext#@mines0.onmicrosoft.com" initials="aj" userId="S::ajog_virginia.edu#ext#@mines0.onmicrosoft.com::15d30193-8479-4d09-93cb-4736d37f68a2" providerId="AD"/>
  <p188:author id="{C8CCE8E2-E9C3-7E03-CDE1-80183BB1023F}" name="Ryan Marsala (Student)" initials="" userId="S::ramarsala@mines.edu::011e5ffa-9fb6-4831-8e56-8ffd946c2d34" providerId="AD"/>
  <p188:author id="{754801EE-EFED-7993-C2ED-EBEB91466612}" name="Kose, Selcuk" initials="KS" userId="S::selcuk.kose_rochester.edu#ext#@mines0.onmicrosoft.com::6b3c1670-50e7-4099-ad56-75441401a011" providerId="AD"/>
  <p188:author id="{019D36EE-848C-AE20-1E15-CE2853F1FDEB}" name="Oluwadamilare, Tejumadejesu" initials="OT" userId="S::toluwada_ur.rochester.edu#ext#@mines0.onmicrosoft.com::9c2df838-2327-4c76-b375-7a563d5ff8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8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932"/>
  </p:normalViewPr>
  <p:slideViewPr>
    <p:cSldViewPr snapToGrid="0">
      <p:cViewPr varScale="1">
        <p:scale>
          <a:sx n="104" d="100"/>
          <a:sy n="104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A5F07-43C4-E24B-B0B0-FEAAEB072215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26C-41F0-4649-A4CD-FCF9862A6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contributions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26C-41F0-4649-A4CD-FCF9862A6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2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0F99-3B4D-66F4-A953-8C09CE41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1F262-E425-74BC-654A-F67927FC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AE64-8E43-843C-A605-BD3D7BA5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2AD9-AD2D-5B4B-BBA2-42BD6240EF9D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560E-4258-D25D-22CE-B7A24A8D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133D-CB93-9D23-7209-3678AF88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4FFF-877C-C621-F1B7-A856C3CF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2B179-661D-7FB1-FA5D-5A0A96747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4231-77D4-6766-859B-62A3C3BF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4AEE-B278-4C4D-8C6F-00DC9C884061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DC62-39C9-D81B-963C-CDB6D30D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A4B6-57FA-12B5-4D06-E7B1CB0F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7018E-D99D-E1DB-9B5B-A8418C1AE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01C7A-E90B-A808-8129-826C253C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8BE1-1B8B-72BB-5EDA-B958B05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7029-DD45-4943-BD95-388D3196869C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7A66-CE5E-1A31-AD7C-37B69DBE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FDAE-71FC-75B4-41A8-9F7961A3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ctrTitle" hasCustomPrompt="1"/>
          </p:nvPr>
        </p:nvSpPr>
        <p:spPr>
          <a:xfrm>
            <a:off x="207294" y="58948"/>
            <a:ext cx="10663906" cy="120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5400" b="1" i="0" u="none" strike="noStrike" cap="none">
                <a:solidFill>
                  <a:srgbClr val="183158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SLIDE TITLE HERE</a:t>
            </a:r>
            <a:endParaRPr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C202CE-0381-5048-BA64-5DE5B3E00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44125" y="6546850"/>
            <a:ext cx="1943100" cy="219075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rgbClr val="183158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B9BF397-3766-2E4B-AAE4-0259D5705E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7295" y="1266614"/>
            <a:ext cx="10663905" cy="509354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 sz="1800">
                <a:ln>
                  <a:noFill/>
                </a:ln>
                <a:solidFill>
                  <a:srgbClr val="183158"/>
                </a:solidFill>
              </a:defRPr>
            </a:lvl1pPr>
            <a:lvl2pPr marL="515938" indent="-285750">
              <a:lnSpc>
                <a:spcPct val="114000"/>
              </a:lnSpc>
              <a:buFont typeface="Courier New" panose="02070309020205020404" pitchFamily="49" charset="0"/>
              <a:buChar char="o"/>
              <a:defRPr sz="1600">
                <a:ln>
                  <a:noFill/>
                </a:ln>
                <a:solidFill>
                  <a:srgbClr val="183158"/>
                </a:solidFill>
              </a:defRPr>
            </a:lvl2pPr>
            <a:lvl3pPr marL="746125" indent="-285750">
              <a:lnSpc>
                <a:spcPct val="114000"/>
              </a:lnSpc>
              <a:buFont typeface="Wingdings" panose="05000000000000000000" pitchFamily="2" charset="2"/>
              <a:buChar char="§"/>
              <a:defRPr sz="1400">
                <a:ln>
                  <a:noFill/>
                </a:ln>
                <a:solidFill>
                  <a:srgbClr val="183158"/>
                </a:solidFill>
              </a:defRPr>
            </a:lvl3pPr>
            <a:lvl4pPr marL="855663" indent="-171450">
              <a:lnSpc>
                <a:spcPct val="114000"/>
              </a:lnSpc>
              <a:buFont typeface="Wingdings" panose="05000000000000000000" pitchFamily="2" charset="2"/>
              <a:buChar char="Ø"/>
              <a:defRPr sz="1200">
                <a:ln>
                  <a:noFill/>
                </a:ln>
                <a:solidFill>
                  <a:srgbClr val="183158"/>
                </a:solidFill>
              </a:defRPr>
            </a:lvl4pPr>
            <a:lvl5pPr marL="1085850" indent="-171450">
              <a:lnSpc>
                <a:spcPct val="114000"/>
              </a:lnSpc>
              <a:buFont typeface="Wingdings" panose="05000000000000000000" pitchFamily="2" charset="2"/>
              <a:buChar char="q"/>
              <a:defRPr sz="1000">
                <a:ln>
                  <a:noFill/>
                </a:ln>
                <a:solidFill>
                  <a:srgbClr val="1831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55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E476-C023-5246-B9AF-38F170C9FA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58" y="2685256"/>
            <a:ext cx="11496865" cy="1487487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pPr lvl="0"/>
            <a:r>
              <a:rPr lang="en-US"/>
              <a:t>MAIN HEADLINE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3DE34-CFBB-4342-A8D8-1670888F62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58" y="2072084"/>
            <a:ext cx="11496865" cy="558800"/>
          </a:xfrm>
          <a:prstGeom prst="rect">
            <a:avLst/>
          </a:prstGeom>
        </p:spPr>
        <p:txBody>
          <a:bodyPr/>
          <a:lstStyle>
            <a:lvl1pPr>
              <a:defRPr sz="1800" b="1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5B0E5-E401-744B-9F21-0224F708CF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4125" y="6546850"/>
            <a:ext cx="1943100" cy="219075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1A2AB-77A8-5F40-B7DB-4308C58E93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4486607"/>
            <a:ext cx="11496675" cy="12922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 sentence or two can go here as introductory text. Try to keep it short and sweet.</a:t>
            </a:r>
          </a:p>
        </p:txBody>
      </p:sp>
      <p:cxnSp>
        <p:nvCxnSpPr>
          <p:cNvPr id="9" name="Google Shape;46;p1">
            <a:extLst>
              <a:ext uri="{FF2B5EF4-FFF2-40B4-BE49-F238E27FC236}">
                <a16:creationId xmlns:a16="http://schemas.microsoft.com/office/drawing/2014/main" id="{A1970DA4-6771-6D49-9EA9-53F96533C67B}"/>
              </a:ext>
            </a:extLst>
          </p:cNvPr>
          <p:cNvCxnSpPr>
            <a:cxnSpLocks/>
          </p:cNvCxnSpPr>
          <p:nvPr userDrawn="1"/>
        </p:nvCxnSpPr>
        <p:spPr>
          <a:xfrm>
            <a:off x="353758" y="4197200"/>
            <a:ext cx="1149686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F1FBDAB-6906-EEBC-6B68-1FFAC2B3B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51556"/>
            <a:ext cx="2680070" cy="74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DF8C-5DE0-0501-C846-6A1D99C8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3733-58E7-1123-C0F3-24696DB7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5544-C7F3-2247-0224-445CFDE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1965-C33C-2D46-AF86-2F6A1E454F2B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682A-FABE-D553-4D39-6CE58783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580E-C7AD-C46A-B13E-F4D7ED30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344C-8C95-0D61-213E-EDE3C24C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20A3-E798-0B93-5E24-B6C3270A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EF04-910A-C680-2770-EE684C65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92-3DD1-1343-B018-63FC69598970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4DA1-63D1-744F-CF6B-A92FD5F6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964C-28A2-A31E-F948-98EDEB9C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6D7B-6573-56DD-F715-0B034E0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2AEF-22C6-DB6B-1A22-F8D5AA189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756F9-195E-A918-5E11-401C004A9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E780B-A2AA-D48C-F17C-6A15B7DE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6F60-9B1E-4B4B-AD14-6A56EABE53B5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E0A52-9A24-007F-8C0F-A0055380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7AECB-780C-1213-28DB-9E4254E5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8FA2-B8FD-E0F3-0513-7793766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49E1-1CFC-3147-38F0-856C9F7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6B947-6AD4-3EE3-A944-8ABE76AC5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705F4-5049-E5C0-1CD6-332FCFDC5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30AB-84CB-7AA0-94E1-4CC29203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08848-EC3E-DA02-3D4D-E02CD442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A23-63A1-CC4E-9FFA-14FDFA51EF17}" type="datetime1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4C0D1-AEC2-6EFD-AE3F-E1EBC739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1F96A-D887-FBB8-B10E-FC336CAA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463C-ED7F-1B24-3222-2FD6E9EC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02618-B058-B3A4-B2F3-7F202AD6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9E0-B91E-B14C-B56B-00BA38E9EA58}" type="datetime1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4E7D-CE96-7279-DED1-B2E9B751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C8F31-DD28-0A7E-8EF9-28275D78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20DF7-80BB-C41C-7CC8-F6BBC8EF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7380-0627-CE42-BF0E-22C89FCC721A}" type="datetime1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79663-9A0B-6DED-A303-8A460F6C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F43D5-F75D-B087-4535-8B358FF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16C5-A631-78F7-5A26-EBBB5720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7F42-B4A6-0372-FA5E-F8FE98B7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71E4-4797-8688-C4C8-12FEE1AD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D28A-4D05-685E-D770-E7B159AF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1E5-D67C-D141-B898-B654082C5A4B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F616-E799-85BE-949E-FDD13BB1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8598-AB82-8B72-ADFB-714F0C14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64EB-57F7-B03F-2F13-156CA13D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B44F9-8E6E-43B4-9DFE-B05CACA38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47C5D-CDB8-F6EB-9221-A4D68DC1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FC54-F2C6-1AF1-12B6-6B7C4AC5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36C3-353F-7947-817F-D64D59F14DEE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1AE42-A557-8541-E1E9-FFFC8678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1660-225A-7641-F70E-0CBD4342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A5310-267B-E513-4635-06190C9C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8DD9-EF10-91D5-8B56-BB57D731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6C35-7D9D-7C27-D602-054CAB2A4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E0F9-9573-BF43-B4C3-AB13D7581CEC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F85B-5346-1878-2F57-C51E6371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F332-308E-2870-A384-4BB4782C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C3C3-2B43-474B-A11D-16E63884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52A5-A193-E53D-8FE7-408FA192F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43F0-6E59-639B-9A30-C3A7C1F2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541411"/>
          </a:xfrm>
        </p:spPr>
        <p:txBody>
          <a:bodyPr/>
          <a:lstStyle/>
          <a:p>
            <a:r>
              <a:rPr lang="en-US" sz="3100" dirty="0">
                <a:solidFill>
                  <a:srgbClr val="4472C4"/>
                </a:solidFill>
                <a:latin typeface="+mj-lt"/>
              </a:rPr>
              <a:t>An End-to-end Simulation Framework for Cryogenic Computing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1B1BA-C3EF-165B-05E1-38D997FE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" y="541410"/>
            <a:ext cx="9285768" cy="3928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FECBC3-8554-A278-8912-7E6D2016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332" y="820213"/>
            <a:ext cx="2586668" cy="5419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7CCA30-BE7C-5BB1-96A7-3034D7ABC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391" y="4570509"/>
            <a:ext cx="6969522" cy="22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86BF-5FA5-480D-12D1-0CEFA9918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1C18-21B0-0681-F334-F6245008E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27"/>
            <a:ext cx="12192000" cy="501717"/>
          </a:xfrm>
        </p:spPr>
        <p:txBody>
          <a:bodyPr/>
          <a:lstStyle/>
          <a:p>
            <a:r>
              <a:rPr lang="en-US" sz="3100" dirty="0">
                <a:solidFill>
                  <a:srgbClr val="4472C4"/>
                </a:solidFill>
                <a:latin typeface="+mj-lt"/>
              </a:rPr>
              <a:t>Custom SFQ/CMOS Interface Circuits Developed </a:t>
            </a:r>
            <a:r>
              <a:rPr lang="en-US" sz="3100" i="1" dirty="0">
                <a:solidFill>
                  <a:srgbClr val="4472C4"/>
                </a:solidFill>
                <a:latin typeface="+mj-lt"/>
              </a:rPr>
              <a:t>In-House</a:t>
            </a:r>
            <a:endParaRPr lang="en-US" sz="3100" i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49F965-9D76-8C3B-B01A-4636946AE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31335"/>
              </p:ext>
            </p:extLst>
          </p:nvPr>
        </p:nvGraphicFramePr>
        <p:xfrm>
          <a:off x="80063" y="821325"/>
          <a:ext cx="8565013" cy="5828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92">
                  <a:extLst>
                    <a:ext uri="{9D8B030D-6E8A-4147-A177-3AD203B41FA5}">
                      <a16:colId xmlns:a16="http://schemas.microsoft.com/office/drawing/2014/main" val="1201614085"/>
                    </a:ext>
                  </a:extLst>
                </a:gridCol>
                <a:gridCol w="943310">
                  <a:extLst>
                    <a:ext uri="{9D8B030D-6E8A-4147-A177-3AD203B41FA5}">
                      <a16:colId xmlns:a16="http://schemas.microsoft.com/office/drawing/2014/main" val="3247013001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180144925"/>
                    </a:ext>
                  </a:extLst>
                </a:gridCol>
                <a:gridCol w="795758">
                  <a:extLst>
                    <a:ext uri="{9D8B030D-6E8A-4147-A177-3AD203B41FA5}">
                      <a16:colId xmlns:a16="http://schemas.microsoft.com/office/drawing/2014/main" val="1995527397"/>
                    </a:ext>
                  </a:extLst>
                </a:gridCol>
                <a:gridCol w="726936">
                  <a:extLst>
                    <a:ext uri="{9D8B030D-6E8A-4147-A177-3AD203B41FA5}">
                      <a16:colId xmlns:a16="http://schemas.microsoft.com/office/drawing/2014/main" val="3119212819"/>
                    </a:ext>
                  </a:extLst>
                </a:gridCol>
                <a:gridCol w="803064">
                  <a:extLst>
                    <a:ext uri="{9D8B030D-6E8A-4147-A177-3AD203B41FA5}">
                      <a16:colId xmlns:a16="http://schemas.microsoft.com/office/drawing/2014/main" val="3923812797"/>
                    </a:ext>
                  </a:extLst>
                </a:gridCol>
                <a:gridCol w="678757">
                  <a:extLst>
                    <a:ext uri="{9D8B030D-6E8A-4147-A177-3AD203B41FA5}">
                      <a16:colId xmlns:a16="http://schemas.microsoft.com/office/drawing/2014/main" val="1342938802"/>
                    </a:ext>
                  </a:extLst>
                </a:gridCol>
                <a:gridCol w="1070628">
                  <a:extLst>
                    <a:ext uri="{9D8B030D-6E8A-4147-A177-3AD203B41FA5}">
                      <a16:colId xmlns:a16="http://schemas.microsoft.com/office/drawing/2014/main" val="1915433048"/>
                    </a:ext>
                  </a:extLst>
                </a:gridCol>
              </a:tblGrid>
              <a:tr h="34757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Output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Data rate (Gbps)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Swing (</a:t>
                      </a:r>
                      <a:r>
                        <a:rPr lang="en-US" sz="1400" err="1"/>
                        <a:t>mVpp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Power (µW)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FOM (</a:t>
                      </a:r>
                      <a:r>
                        <a:rPr lang="en-US" sz="1400" err="1"/>
                        <a:t>fJ</a:t>
                      </a:r>
                      <a:r>
                        <a:rPr lang="en-US" sz="1400"/>
                        <a:t>/bit)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Area (µm</a:t>
                      </a:r>
                      <a:r>
                        <a:rPr lang="en-US" sz="1400" baseline="30000"/>
                        <a:t>2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 of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Fabrication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15199"/>
                  </a:ext>
                </a:extLst>
              </a:tr>
              <a:tr h="36205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Suzuki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MIT LL </a:t>
                      </a:r>
                      <a:endParaRPr lang="en-US" sz="1400" baseline="30000"/>
                    </a:p>
                    <a:p>
                      <a:pPr lvl="0" algn="ctr">
                        <a:buNone/>
                      </a:pPr>
                      <a:r>
                        <a:rPr lang="en-US" sz="1400"/>
                        <a:t>10 kA/cm</a:t>
                      </a:r>
                      <a:r>
                        <a:rPr lang="en-US" sz="1400" baseline="30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14563"/>
                  </a:ext>
                </a:extLst>
              </a:tr>
              <a:tr h="497227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Low-power Suzuki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B050"/>
                          </a:solidFill>
                          <a:latin typeface="Calibri"/>
                        </a:rPr>
                        <a:t>43.9</a:t>
                      </a:r>
                      <a:endParaRPr lang="en-US" sz="1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MIT LL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10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21477"/>
                  </a:ext>
                </a:extLst>
              </a:tr>
              <a:tr h="497227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Differential Suzuki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MIT LL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10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72154"/>
                  </a:ext>
                </a:extLst>
              </a:tr>
              <a:tr h="646878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Self-resetting Suzuki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MIT LL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10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04548"/>
                  </a:ext>
                </a:extLst>
              </a:tr>
              <a:tr h="497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/>
                        <a:t>Ternary Suzuki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5.73 and 10.93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MIT LL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10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89714"/>
                  </a:ext>
                </a:extLst>
              </a:tr>
              <a:tr h="3475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/>
                        <a:t>4JL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MIT LL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10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74856"/>
                  </a:ext>
                </a:extLst>
              </a:tr>
              <a:tr h="3475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/>
                        <a:t>SQUID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91.8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180,000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MIT LL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10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82217"/>
                  </a:ext>
                </a:extLst>
              </a:tr>
              <a:tr h="497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/>
                        <a:t>PAM-4 SQUID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2.07, 3.82, and 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MIT LL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10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93117"/>
                  </a:ext>
                </a:extLst>
              </a:tr>
              <a:tr h="497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/>
                        <a:t>4JL gate 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(resistor-less)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SEEQC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1 kA/cm</a:t>
                      </a:r>
                      <a:r>
                        <a:rPr lang="en-US" sz="14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9584"/>
                  </a:ext>
                </a:extLst>
              </a:tr>
              <a:tr h="497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/>
                        <a:t>Self-resetting 4JL gate </a:t>
                      </a:r>
                      <a:endParaRPr lang="en-US" sz="1400">
                        <a:solidFill>
                          <a:srgbClr val="00B050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B050"/>
                          </a:solidFill>
                          <a:latin typeface="Calibri"/>
                        </a:rPr>
                        <a:t>(resistor-less)</a:t>
                      </a:r>
                      <a:endParaRPr lang="en-US" sz="1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SEEQC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1 kA/cm</a:t>
                      </a:r>
                      <a:r>
                        <a:rPr lang="en-US" sz="1400" b="0" i="0" u="none" strike="noStrike" baseline="3000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61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BA2672-7389-0DD2-CFA6-EE4B733E467E}"/>
              </a:ext>
            </a:extLst>
          </p:cNvPr>
          <p:cNvSpPr txBox="1"/>
          <p:nvPr/>
        </p:nvSpPr>
        <p:spPr>
          <a:xfrm>
            <a:off x="8957620" y="5750881"/>
            <a:ext cx="29164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Fabricated and tested.</a:t>
            </a:r>
          </a:p>
          <a:p>
            <a:r>
              <a:rPr lang="en-US" sz="1600">
                <a:ea typeface="Calibri"/>
                <a:cs typeface="Calibri"/>
              </a:rPr>
              <a:t>New version sent to tape-out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A3CBB-C058-D643-3357-88BF595D64E7}"/>
              </a:ext>
            </a:extLst>
          </p:cNvPr>
          <p:cNvSpPr txBox="1"/>
          <p:nvPr/>
        </p:nvSpPr>
        <p:spPr>
          <a:xfrm>
            <a:off x="8957619" y="6337363"/>
            <a:ext cx="19831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Sent to tape-out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D61CC99-3F01-F9B4-4054-D85985318784}"/>
              </a:ext>
            </a:extLst>
          </p:cNvPr>
          <p:cNvSpPr/>
          <p:nvPr/>
        </p:nvSpPr>
        <p:spPr>
          <a:xfrm>
            <a:off x="8659491" y="5937433"/>
            <a:ext cx="343560" cy="123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279AD1E-82F0-04CA-21DB-F281A27D2E2C}"/>
              </a:ext>
            </a:extLst>
          </p:cNvPr>
          <p:cNvSpPr/>
          <p:nvPr/>
        </p:nvSpPr>
        <p:spPr>
          <a:xfrm>
            <a:off x="8659490" y="6442578"/>
            <a:ext cx="343560" cy="123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82AC2-F5BD-7ABE-8B9C-8A10DE70DF5F}"/>
              </a:ext>
            </a:extLst>
          </p:cNvPr>
          <p:cNvSpPr txBox="1"/>
          <p:nvPr/>
        </p:nvSpPr>
        <p:spPr>
          <a:xfrm>
            <a:off x="8957618" y="4214037"/>
            <a:ext cx="19831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Sent to tape-out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CEC506B-C1F3-143A-6D81-48809F037B5E}"/>
              </a:ext>
            </a:extLst>
          </p:cNvPr>
          <p:cNvSpPr/>
          <p:nvPr/>
        </p:nvSpPr>
        <p:spPr>
          <a:xfrm>
            <a:off x="8659489" y="4319252"/>
            <a:ext cx="343560" cy="123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DA5C1-4C34-5F7D-E975-73B2149C3D62}"/>
              </a:ext>
            </a:extLst>
          </p:cNvPr>
          <p:cNvSpPr txBox="1"/>
          <p:nvPr/>
        </p:nvSpPr>
        <p:spPr>
          <a:xfrm>
            <a:off x="8957618" y="4766272"/>
            <a:ext cx="27023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Post-layout simulation stage</a:t>
            </a:r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6079E21-7B4B-46FF-9F87-4CBCF68D6683}"/>
              </a:ext>
            </a:extLst>
          </p:cNvPr>
          <p:cNvSpPr/>
          <p:nvPr/>
        </p:nvSpPr>
        <p:spPr>
          <a:xfrm>
            <a:off x="8659488" y="4871488"/>
            <a:ext cx="343560" cy="123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3012C711D7DE46887D2678C911BC2F" ma:contentTypeVersion="11" ma:contentTypeDescription="Create a new document." ma:contentTypeScope="" ma:versionID="4f1aa30a5ebf260184b8a1356e26af8b">
  <xsd:schema xmlns:xsd="http://www.w3.org/2001/XMLSchema" xmlns:xs="http://www.w3.org/2001/XMLSchema" xmlns:p="http://schemas.microsoft.com/office/2006/metadata/properties" xmlns:ns2="7548422a-d084-4ef8-9206-7ac99a81626c" xmlns:ns3="db17c1c4-7a64-44f9-b2a8-c1b06df7872f" targetNamespace="http://schemas.microsoft.com/office/2006/metadata/properties" ma:root="true" ma:fieldsID="b8cf8f4e99399531ed1e13e83b828738" ns2:_="" ns3:_="">
    <xsd:import namespace="7548422a-d084-4ef8-9206-7ac99a81626c"/>
    <xsd:import namespace="db17c1c4-7a64-44f9-b2a8-c1b06df787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8422a-d084-4ef8-9206-7ac99a816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892c282-ceba-42ac-8ce1-c7c398cdd3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7c1c4-7a64-44f9-b2a8-c1b06df7872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e33a4f-3cb3-40c2-9584-3c0b3ce509fd}" ma:internalName="TaxCatchAll" ma:showField="CatchAllData" ma:web="db17c1c4-7a64-44f9-b2a8-c1b06df787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17c1c4-7a64-44f9-b2a8-c1b06df7872f" xsi:nil="true"/>
    <lcf76f155ced4ddcb4097134ff3c332f xmlns="7548422a-d084-4ef8-9206-7ac99a81626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37A2F2-FD55-44EA-A7DC-855E0211BC1B}">
  <ds:schemaRefs>
    <ds:schemaRef ds:uri="7548422a-d084-4ef8-9206-7ac99a81626c"/>
    <ds:schemaRef ds:uri="db17c1c4-7a64-44f9-b2a8-c1b06df787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1CE636-0E19-45B4-BD6A-0FC7F6028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202771-F9C7-4637-BC3F-2442C5AC6CA6}">
  <ds:schemaRefs>
    <ds:schemaRef ds:uri="7548422a-d084-4ef8-9206-7ac99a81626c"/>
    <ds:schemaRef ds:uri="db17c1c4-7a64-44f9-b2a8-c1b06df787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227</Words>
  <Application>Microsoft Macintosh PowerPoint</Application>
  <PresentationFormat>Widescreen</PresentationFormat>
  <Paragraphs>108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Consolas</vt:lpstr>
      <vt:lpstr>Courier New</vt:lpstr>
      <vt:lpstr>Wingdings</vt:lpstr>
      <vt:lpstr>Office Theme</vt:lpstr>
      <vt:lpstr>An End-to-end Simulation Framework for Cryogenic Computing Systems</vt:lpstr>
      <vt:lpstr>Custom SFQ/CMOS Interface Circuits Developed In-House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Mustafa, Yerzhan</dc:creator>
  <cp:lastModifiedBy>Kose, Selcuk</cp:lastModifiedBy>
  <cp:revision>4</cp:revision>
  <dcterms:created xsi:type="dcterms:W3CDTF">2023-02-17T18:35:54Z</dcterms:created>
  <dcterms:modified xsi:type="dcterms:W3CDTF">2025-06-18T17:25:06Z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0x010100033012C711D7DE46887D2678C911BC2F</vt:lpwstr>
  </property>
  <property fmtid="{D5CDD505-2E9C-101B-9397-08002B2CF9AE}" pid="3" name="MediaServiceImageTags">
    <vt:lpwstr/>
  </property>
</Properties>
</file>