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2FEFF"/>
    <a:srgbClr val="044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14E3C-E976-4EE0-8C72-11D936939B5E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45613-82D9-49AB-9CA7-251AE3EA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69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5613-82D9-49AB-9CA7-251AE3EA586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59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EADD1-9087-4B78-8DB7-17A8AE79C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0258CE-A87B-2887-8826-78BD272A5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ECF67E-57BE-4738-A9B2-1E97C39D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7B0-654B-4C1F-9D4B-B1FC85B6FD7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737B7-65C2-6919-3D6C-465DB123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A2F72-9DA1-1B9C-CB48-82A2AC91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E59-F437-4DBA-A9E1-8E48F214E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0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1F629-1B31-BB04-34D9-D2CCE095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66709F-7899-7FC0-F92B-F4693A556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3E66D6-8C57-BEC7-3E38-0F0563DF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7B0-654B-4C1F-9D4B-B1FC85B6FD7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75EA9-F4D6-304A-21D5-DC7539EA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E4DFB-048D-3CE4-C60A-7B650573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E59-F437-4DBA-A9E1-8E48F214E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33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754D13-BC4A-875E-0EAA-BCD06428A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6B393D-84AD-96F6-0A3D-4B74867DE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532722-E2E0-3A55-82E7-9E6053B8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7B0-654B-4C1F-9D4B-B1FC85B6FD7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C9260-EE83-B889-2AB8-DADD2A09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35D3C8-DF89-D95B-A871-ADCB5DFD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E59-F437-4DBA-A9E1-8E48F214E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63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C40F7-6FBA-F999-76B2-368EF3C9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BBF78-E119-C23B-CF19-E46845F5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5DC458-314C-DEF1-7F54-E61C16E0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7B0-654B-4C1F-9D4B-B1FC85B6FD7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EE9A21-7E63-0682-73BC-F0951DA2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DD32C2-206B-3329-32C5-840BBB54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E59-F437-4DBA-A9E1-8E48F214E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44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4A553A-C40E-E477-C636-8DA0B94A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7E3B32-C691-051B-03C0-9A157C1DA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592B6-0817-0C80-6683-A2AD5771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7B0-654B-4C1F-9D4B-B1FC85B6FD7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B3B177-14E5-FC1F-12AB-8C60119C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560FB2-3E06-BA6D-B694-C2741D40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E59-F437-4DBA-A9E1-8E48F214E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3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CF9B9-F215-960B-59A1-EC128E6D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37B4F-88C2-A41D-5811-A99016A9D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75E50F-5C6E-9BFA-D1D3-FD78654D8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EFCD22-FA16-26F5-543B-82271AB5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7B0-654B-4C1F-9D4B-B1FC85B6FD7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6E2F9F-22D9-14D2-1376-185A8A00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79AEE-0F9C-3746-3731-17009D1B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E59-F437-4DBA-A9E1-8E48F214E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90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25FF7-2F60-840C-5F64-F29E80F2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E26384-782D-65EF-4222-D82284A86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4348D8-166B-CB0F-BE2A-B987DF846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94ACFB-FAE2-73F9-42CC-0E7BD21DA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B3AF7E-A007-BAD0-13F9-86DD8918A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93E1A3-FCEA-CD43-E9AE-2BD686BB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7B0-654B-4C1F-9D4B-B1FC85B6FD7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593B90-F215-68F7-E81D-8FE0A2C3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9CDCF9-D368-DCE8-E226-89825404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E59-F437-4DBA-A9E1-8E48F214E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96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F2978-548F-4F7D-D4B8-3989CF76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434F11-C2F0-B527-6F44-1B54D3E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7B0-654B-4C1F-9D4B-B1FC85B6FD7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A355C4-D9D7-EB4D-D4C5-6881C5C6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ACA368-D16A-2D18-3109-CB2C909B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E59-F437-4DBA-A9E1-8E48F214E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57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EBA4DE-4617-75E3-C444-9FEF5F61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7B0-654B-4C1F-9D4B-B1FC85B6FD7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C92F69-32C0-1BB6-9E29-C74B053A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208A53-62AA-B004-6248-0F057090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E59-F437-4DBA-A9E1-8E48F214E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01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BF63F-F6CB-5705-EE1A-A72B13AD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EF10C2-94FD-13D3-9CFB-E4189526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16EDC4-028C-2EC7-7A72-E749F39A7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721E05-5CB4-6324-18A9-8EE8FFCD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7B0-654B-4C1F-9D4B-B1FC85B6FD7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5040F6-CD37-110D-BEFB-31BA5C28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3FC036-E733-6F18-AFA2-9F6F4241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E59-F437-4DBA-A9E1-8E48F214E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6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75FFA-B2BF-85E7-9AFD-6CCDBEB1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81093B-E299-8797-3873-2F33B3CC0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D9F74C-7B64-98FF-A68C-FA8762E19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744623-C990-9C99-A203-E632986C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7B0-654B-4C1F-9D4B-B1FC85B6FD7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BB4A58-EFC7-9F09-C217-515327BD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4E8C02-F888-255F-4790-A5A0709E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E59-F437-4DBA-A9E1-8E48F214E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65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2C7843-7D94-D74A-7DE0-F68E13C5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2E6CBB-7610-5D7E-AC66-F9FCE8ACF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73C3E1-9E4A-E55A-BF32-8DCA7895C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5447B0-654B-4C1F-9D4B-B1FC85B6FD7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61039C-AB7D-81DE-B038-432AC28E0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80232C-1872-2E6F-91C3-918849B70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B44E59-F437-4DBA-A9E1-8E48F214E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24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dkCX8YK4WlQF15HNlbf81O/Untitled?node-id=3-2&amp;node-type=frame&amp;t=F3LfO5w5doIbLC4B-1&amp;scaling=contain&amp;content-scaling=fixed&amp;page-id=0%3A1&amp;starting-point-node-id=79%3A131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s électroniques, circuit, ordinateur&#10;&#10;Description générée automatiquement">
            <a:extLst>
              <a:ext uri="{FF2B5EF4-FFF2-40B4-BE49-F238E27FC236}">
                <a16:creationId xmlns:a16="http://schemas.microsoft.com/office/drawing/2014/main" id="{E1E59D2B-5CC7-0453-969A-B1451A685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8CD6B51-0632-DD8D-1417-778E5F0749C1}"/>
              </a:ext>
            </a:extLst>
          </p:cNvPr>
          <p:cNvSpPr txBox="1"/>
          <p:nvPr/>
        </p:nvSpPr>
        <p:spPr>
          <a:xfrm>
            <a:off x="2302213" y="1595336"/>
            <a:ext cx="379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Amasis MT Pro Black" panose="020F0502020204030204" pitchFamily="18" charset="0"/>
              </a:rPr>
              <a:t>Livrable 2 : IOTIXHUB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281F0D-FBA2-38E7-6C92-09BD81A961C5}"/>
              </a:ext>
            </a:extLst>
          </p:cNvPr>
          <p:cNvSpPr txBox="1"/>
          <p:nvPr/>
        </p:nvSpPr>
        <p:spPr>
          <a:xfrm>
            <a:off x="2407920" y="2505670"/>
            <a:ext cx="5974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2FEFF"/>
                </a:solidFill>
              </a:rPr>
              <a:t>Réalisé par :</a:t>
            </a:r>
          </a:p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    Hibatollah Gouiaa</a:t>
            </a:r>
          </a:p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    Youssef Chaari</a:t>
            </a:r>
          </a:p>
          <a:p>
            <a:endParaRPr lang="fr-FR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fr-FR" b="1" dirty="0">
                <a:solidFill>
                  <a:srgbClr val="02FEFF"/>
                </a:solidFill>
              </a:rPr>
              <a:t>Encadré par : </a:t>
            </a:r>
          </a:p>
          <a:p>
            <a:r>
              <a:rPr lang="fr-FR" b="1" dirty="0">
                <a:solidFill>
                  <a:schemeClr val="bg2">
                    <a:lumMod val="75000"/>
                  </a:schemeClr>
                </a:solidFill>
              </a:rPr>
              <a:t>     </a:t>
            </a: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Mme Marwa </a:t>
            </a:r>
            <a:r>
              <a:rPr lang="fr-FR" dirty="0" err="1">
                <a:solidFill>
                  <a:schemeClr val="bg2">
                    <a:lumMod val="75000"/>
                  </a:schemeClr>
                </a:solidFill>
              </a:rPr>
              <a:t>Nouioua</a:t>
            </a:r>
            <a:endParaRPr lang="fr-F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D3AC88B-832C-B17A-5B55-505472222A82}"/>
              </a:ext>
            </a:extLst>
          </p:cNvPr>
          <p:cNvSpPr txBox="1"/>
          <p:nvPr/>
        </p:nvSpPr>
        <p:spPr>
          <a:xfrm>
            <a:off x="5019040" y="4592320"/>
            <a:ext cx="14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2024/2025</a:t>
            </a:r>
          </a:p>
        </p:txBody>
      </p:sp>
    </p:spTree>
    <p:extLst>
      <p:ext uri="{BB962C8B-B14F-4D97-AF65-F5344CB8AC3E}">
        <p14:creationId xmlns:p14="http://schemas.microsoft.com/office/powerpoint/2010/main" val="256510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71E6BC-5E1E-1124-1917-48563C080146}"/>
              </a:ext>
            </a:extLst>
          </p:cNvPr>
          <p:cNvSpPr/>
          <p:nvPr/>
        </p:nvSpPr>
        <p:spPr>
          <a:xfrm>
            <a:off x="223520" y="284480"/>
            <a:ext cx="11755120" cy="6319520"/>
          </a:xfrm>
          <a:prstGeom prst="rect">
            <a:avLst/>
          </a:prstGeom>
          <a:noFill/>
          <a:ln>
            <a:solidFill>
              <a:srgbClr val="02FE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0EE349-7BE1-55B6-832C-E7FF334967A7}"/>
              </a:ext>
            </a:extLst>
          </p:cNvPr>
          <p:cNvSpPr txBox="1"/>
          <p:nvPr/>
        </p:nvSpPr>
        <p:spPr>
          <a:xfrm>
            <a:off x="680720" y="843280"/>
            <a:ext cx="40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2FEFF"/>
                </a:solidFill>
              </a:rPr>
              <a:t>Plan :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8685708-86B0-3CD3-540F-E3C38535BF1C}"/>
              </a:ext>
            </a:extLst>
          </p:cNvPr>
          <p:cNvSpPr txBox="1"/>
          <p:nvPr/>
        </p:nvSpPr>
        <p:spPr>
          <a:xfrm>
            <a:off x="1002666" y="1678707"/>
            <a:ext cx="6938010" cy="4285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b="1" i="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</a:rPr>
              <a:t>Design du site</a:t>
            </a:r>
            <a:endParaRPr lang="fr-FR" sz="2000" b="1" i="0" dirty="0">
              <a:solidFill>
                <a:schemeClr val="bg1">
                  <a:lumMod val="75000"/>
                </a:schemeClr>
              </a:solidFill>
              <a:effectLst/>
              <a:latin typeface="Aptos" panose="020B0004020202020204" pitchFamily="34" charset="0"/>
            </a:endParaRPr>
          </a:p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b="1" i="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</a:rPr>
              <a:t>Structure et arborescence</a:t>
            </a:r>
            <a:r>
              <a:rPr lang="fr-FR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</a:rPr>
              <a:t> </a:t>
            </a:r>
          </a:p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b="1" i="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</a:rPr>
              <a:t>Prototype du site </a:t>
            </a:r>
          </a:p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b="1" i="0" dirty="0">
                <a:solidFill>
                  <a:schemeClr val="bg1">
                    <a:lumMod val="75000"/>
                  </a:schemeClr>
                </a:solidFill>
                <a:effectLst/>
                <a:latin typeface="inherit"/>
              </a:rPr>
              <a:t>Technologies Utilisées</a:t>
            </a:r>
            <a:endParaRPr lang="fr-FR" sz="2800" b="0" i="0" dirty="0">
              <a:solidFill>
                <a:schemeClr val="bg1">
                  <a:lumMod val="75000"/>
                </a:schemeClr>
              </a:solidFill>
              <a:effectLst/>
              <a:latin typeface="inherit"/>
            </a:endParaRPr>
          </a:p>
          <a:p>
            <a:pPr>
              <a:lnSpc>
                <a:spcPct val="200000"/>
              </a:lnSpc>
            </a:pPr>
            <a:endParaRPr lang="fr-F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Image 9" descr="Une image contenant Visage humain, statue, Personnage de fiction, personne&#10;&#10;Description générée automatiquement">
            <a:extLst>
              <a:ext uri="{FF2B5EF4-FFF2-40B4-BE49-F238E27FC236}">
                <a16:creationId xmlns:a16="http://schemas.microsoft.com/office/drawing/2014/main" id="{0BFD1F1F-998A-FCF3-B17B-241FBAE91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330" y="461962"/>
            <a:ext cx="4248150" cy="53244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DC3A115-7DC3-17B4-9C57-73E80B47552B}"/>
              </a:ext>
            </a:extLst>
          </p:cNvPr>
          <p:cNvSpPr txBox="1"/>
          <p:nvPr/>
        </p:nvSpPr>
        <p:spPr>
          <a:xfrm>
            <a:off x="5681385" y="6072868"/>
            <a:ext cx="82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2FEFF"/>
                </a:solidFill>
              </a:rPr>
              <a:t>- 1 -</a:t>
            </a:r>
          </a:p>
        </p:txBody>
      </p:sp>
    </p:spTree>
    <p:extLst>
      <p:ext uri="{BB962C8B-B14F-4D97-AF65-F5344CB8AC3E}">
        <p14:creationId xmlns:p14="http://schemas.microsoft.com/office/powerpoint/2010/main" val="359995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2BE09-F066-D1FD-8E26-9523173ED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EB293A-1D49-E631-066C-735D5754A750}"/>
              </a:ext>
            </a:extLst>
          </p:cNvPr>
          <p:cNvSpPr/>
          <p:nvPr/>
        </p:nvSpPr>
        <p:spPr>
          <a:xfrm>
            <a:off x="223520" y="284480"/>
            <a:ext cx="11755120" cy="6319520"/>
          </a:xfrm>
          <a:prstGeom prst="rect">
            <a:avLst/>
          </a:prstGeom>
          <a:noFill/>
          <a:ln>
            <a:solidFill>
              <a:srgbClr val="02FE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0827C6-DCC2-5281-D922-0821D483A920}"/>
              </a:ext>
            </a:extLst>
          </p:cNvPr>
          <p:cNvSpPr txBox="1"/>
          <p:nvPr/>
        </p:nvSpPr>
        <p:spPr>
          <a:xfrm>
            <a:off x="904240" y="81609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rgbClr val="02FEFF"/>
                </a:solidFill>
              </a:rPr>
              <a:t>Design du site :</a:t>
            </a:r>
            <a:endParaRPr lang="fr-FR" sz="1800" dirty="0">
              <a:solidFill>
                <a:srgbClr val="02FEFF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ED63A2-C8B0-B36B-3667-492EB20A784E}"/>
              </a:ext>
            </a:extLst>
          </p:cNvPr>
          <p:cNvSpPr txBox="1"/>
          <p:nvPr/>
        </p:nvSpPr>
        <p:spPr>
          <a:xfrm>
            <a:off x="1554480" y="1778000"/>
            <a:ext cx="336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Palette de couleurs :</a:t>
            </a:r>
          </a:p>
        </p:txBody>
      </p:sp>
      <p:pic>
        <p:nvPicPr>
          <p:cNvPr id="9" name="Image 8" descr="Une image contenant Turquoise, bleu vert, capture d’écran, Bleu sarcelle&#10;&#10;Description générée automatiquement">
            <a:extLst>
              <a:ext uri="{FF2B5EF4-FFF2-40B4-BE49-F238E27FC236}">
                <a16:creationId xmlns:a16="http://schemas.microsoft.com/office/drawing/2014/main" id="{2619B7E2-27D9-E73A-E461-A8C8D00E4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30" y="2543265"/>
            <a:ext cx="5855970" cy="20001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D6FD295-1223-BF7C-7C8B-F66B07044E91}"/>
              </a:ext>
            </a:extLst>
          </p:cNvPr>
          <p:cNvSpPr txBox="1"/>
          <p:nvPr/>
        </p:nvSpPr>
        <p:spPr>
          <a:xfrm>
            <a:off x="5681385" y="6072868"/>
            <a:ext cx="82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2FEFF"/>
                </a:solidFill>
              </a:rPr>
              <a:t>- 2 -</a:t>
            </a:r>
          </a:p>
        </p:txBody>
      </p:sp>
    </p:spTree>
    <p:extLst>
      <p:ext uri="{BB962C8B-B14F-4D97-AF65-F5344CB8AC3E}">
        <p14:creationId xmlns:p14="http://schemas.microsoft.com/office/powerpoint/2010/main" val="161663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FD6ADC-74B1-ADFD-02ED-421319D97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A297EA-CEA0-CB7F-9559-FE3AB9807352}"/>
              </a:ext>
            </a:extLst>
          </p:cNvPr>
          <p:cNvSpPr/>
          <p:nvPr/>
        </p:nvSpPr>
        <p:spPr>
          <a:xfrm>
            <a:off x="223520" y="284480"/>
            <a:ext cx="11755120" cy="6319520"/>
          </a:xfrm>
          <a:prstGeom prst="rect">
            <a:avLst/>
          </a:prstGeom>
          <a:noFill/>
          <a:ln>
            <a:solidFill>
              <a:srgbClr val="02FE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D2A000-7E54-8099-9621-36731156891F}"/>
              </a:ext>
            </a:extLst>
          </p:cNvPr>
          <p:cNvSpPr txBox="1"/>
          <p:nvPr/>
        </p:nvSpPr>
        <p:spPr>
          <a:xfrm>
            <a:off x="904240" y="81609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rgbClr val="02FEFF"/>
                </a:solidFill>
              </a:rPr>
              <a:t>Design du site (2) :</a:t>
            </a:r>
            <a:endParaRPr lang="fr-FR" sz="1800" dirty="0">
              <a:solidFill>
                <a:srgbClr val="02FEFF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FEDE85F-FE0F-202A-98A4-EFF015FCAFD8}"/>
              </a:ext>
            </a:extLst>
          </p:cNvPr>
          <p:cNvSpPr txBox="1"/>
          <p:nvPr/>
        </p:nvSpPr>
        <p:spPr>
          <a:xfrm>
            <a:off x="1645920" y="177770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Fonts utilisés : On a utilisé principalement deux fonts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D1FF2A7-3C1E-C3E0-E899-D35F5F60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37" y="2431534"/>
            <a:ext cx="1764567" cy="3810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233753-78D5-A7F8-4B4F-402C2B02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18" y="2428220"/>
            <a:ext cx="1736203" cy="3810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F1AC7C4-8042-ED6C-671A-2CD2BD9990F5}"/>
              </a:ext>
            </a:extLst>
          </p:cNvPr>
          <p:cNvSpPr txBox="1"/>
          <p:nvPr/>
        </p:nvSpPr>
        <p:spPr>
          <a:xfrm>
            <a:off x="9052560" y="3324999"/>
            <a:ext cx="1991360" cy="923330"/>
          </a:xfrm>
          <a:prstGeom prst="rect">
            <a:avLst/>
          </a:prstGeom>
          <a:noFill/>
          <a:ln>
            <a:solidFill>
              <a:srgbClr val="02FEFF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Surtout pour les boutons , le navbar ,,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89A4276-5314-231E-B1CC-4F20B644B411}"/>
              </a:ext>
            </a:extLst>
          </p:cNvPr>
          <p:cNvSpPr txBox="1"/>
          <p:nvPr/>
        </p:nvSpPr>
        <p:spPr>
          <a:xfrm>
            <a:off x="4202895" y="3314839"/>
            <a:ext cx="1736203" cy="1200329"/>
          </a:xfrm>
          <a:prstGeom prst="rect">
            <a:avLst/>
          </a:prstGeom>
          <a:noFill/>
          <a:ln>
            <a:solidFill>
              <a:srgbClr val="02FEFF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C’est le police principalement utilisé dons notre site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6FF15CF-31DC-0D9D-9556-737E0040C652}"/>
              </a:ext>
            </a:extLst>
          </p:cNvPr>
          <p:cNvSpPr txBox="1"/>
          <p:nvPr/>
        </p:nvSpPr>
        <p:spPr>
          <a:xfrm>
            <a:off x="5681385" y="6072868"/>
            <a:ext cx="82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2FEFF"/>
                </a:solidFill>
              </a:rPr>
              <a:t>- 3 -</a:t>
            </a:r>
          </a:p>
        </p:txBody>
      </p:sp>
    </p:spTree>
    <p:extLst>
      <p:ext uri="{BB962C8B-B14F-4D97-AF65-F5344CB8AC3E}">
        <p14:creationId xmlns:p14="http://schemas.microsoft.com/office/powerpoint/2010/main" val="425784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19169C-A124-9265-1CDD-5C5B74160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851748-9518-91B3-3902-B617165E4D48}"/>
              </a:ext>
            </a:extLst>
          </p:cNvPr>
          <p:cNvSpPr/>
          <p:nvPr/>
        </p:nvSpPr>
        <p:spPr>
          <a:xfrm>
            <a:off x="223520" y="284480"/>
            <a:ext cx="11755120" cy="6319520"/>
          </a:xfrm>
          <a:prstGeom prst="rect">
            <a:avLst/>
          </a:prstGeom>
          <a:noFill/>
          <a:ln>
            <a:solidFill>
              <a:srgbClr val="02FE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DED0EA-C3F1-BF42-1429-91CA37588154}"/>
              </a:ext>
            </a:extLst>
          </p:cNvPr>
          <p:cNvSpPr txBox="1"/>
          <p:nvPr/>
        </p:nvSpPr>
        <p:spPr>
          <a:xfrm>
            <a:off x="467360" y="1090414"/>
            <a:ext cx="690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rgbClr val="02FEFF"/>
                </a:solidFill>
              </a:rPr>
              <a:t>Structure et arborescence :</a:t>
            </a:r>
          </a:p>
        </p:txBody>
      </p:sp>
      <p:pic>
        <p:nvPicPr>
          <p:cNvPr id="1028" name="Picture 4" descr="Open photo">
            <a:extLst>
              <a:ext uri="{FF2B5EF4-FFF2-40B4-BE49-F238E27FC236}">
                <a16:creationId xmlns:a16="http://schemas.microsoft.com/office/drawing/2014/main" id="{64CD0CFC-700B-4E77-129C-AA65F60BE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462" y="1916922"/>
            <a:ext cx="7189787" cy="415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D99FEC9-9433-82ED-3D95-04C8F405837A}"/>
              </a:ext>
            </a:extLst>
          </p:cNvPr>
          <p:cNvSpPr txBox="1"/>
          <p:nvPr/>
        </p:nvSpPr>
        <p:spPr>
          <a:xfrm>
            <a:off x="5681385" y="6072868"/>
            <a:ext cx="82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2FEFF"/>
                </a:solidFill>
              </a:rPr>
              <a:t>- 4 -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9F6A075-5010-C2D5-976F-5CAB1D067989}"/>
              </a:ext>
            </a:extLst>
          </p:cNvPr>
          <p:cNvCxnSpPr/>
          <p:nvPr/>
        </p:nvCxnSpPr>
        <p:spPr>
          <a:xfrm>
            <a:off x="9105089" y="3531140"/>
            <a:ext cx="0" cy="291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E971A0D-5305-F4AC-A493-BB7C88FE77B0}"/>
              </a:ext>
            </a:extLst>
          </p:cNvPr>
          <p:cNvSpPr/>
          <p:nvPr/>
        </p:nvSpPr>
        <p:spPr>
          <a:xfrm>
            <a:off x="8745166" y="3822970"/>
            <a:ext cx="768485" cy="29183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102B4-2600-24C6-644C-A302E4E87BBD}"/>
              </a:ext>
            </a:extLst>
          </p:cNvPr>
          <p:cNvSpPr txBox="1"/>
          <p:nvPr/>
        </p:nvSpPr>
        <p:spPr>
          <a:xfrm>
            <a:off x="8832715" y="3822970"/>
            <a:ext cx="680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solidFill>
                  <a:schemeClr val="bg1">
                    <a:lumMod val="50000"/>
                  </a:schemeClr>
                </a:solidFill>
              </a:rPr>
              <a:t>Sign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</a:rPr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182679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E1678D-1E46-57C2-5688-A2342FD65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CC6247-D076-6767-F6D9-5539283FE946}"/>
              </a:ext>
            </a:extLst>
          </p:cNvPr>
          <p:cNvSpPr/>
          <p:nvPr/>
        </p:nvSpPr>
        <p:spPr>
          <a:xfrm>
            <a:off x="223520" y="284480"/>
            <a:ext cx="11755120" cy="6319520"/>
          </a:xfrm>
          <a:prstGeom prst="rect">
            <a:avLst/>
          </a:prstGeom>
          <a:noFill/>
          <a:ln>
            <a:solidFill>
              <a:srgbClr val="02FE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6F517A-473E-0109-8B3C-CD2A6F539B2A}"/>
              </a:ext>
            </a:extLst>
          </p:cNvPr>
          <p:cNvSpPr txBox="1"/>
          <p:nvPr/>
        </p:nvSpPr>
        <p:spPr>
          <a:xfrm>
            <a:off x="1365813" y="1006997"/>
            <a:ext cx="7290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2FEFF"/>
                </a:solidFill>
              </a:rPr>
              <a:t>Prototype : Pages principales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E55077-B142-B62C-36CD-13C86EB5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9" r="4560"/>
          <a:stretch/>
        </p:blipFill>
        <p:spPr>
          <a:xfrm>
            <a:off x="1157280" y="1950721"/>
            <a:ext cx="1357321" cy="34495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D9B618-0AAE-710A-C290-1C420A7C0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753" y="1950721"/>
            <a:ext cx="1357321" cy="344951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362E7CF-FD85-6B3D-00CA-57C0FF96F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133" y="1950721"/>
            <a:ext cx="1384895" cy="344951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41113AA-5E82-128A-36E6-15BABCCD8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251" y="1950721"/>
            <a:ext cx="1535798" cy="34495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3D33EF0-03A1-3D53-F1C0-51E5DFB222E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439" b="936"/>
          <a:stretch/>
        </p:blipFill>
        <p:spPr>
          <a:xfrm>
            <a:off x="7371297" y="1950721"/>
            <a:ext cx="1516174" cy="34495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DA5232AF-344F-1EDF-336F-EA9EAEBEE2EE}"/>
              </a:ext>
            </a:extLst>
          </p:cNvPr>
          <p:cNvSpPr txBox="1"/>
          <p:nvPr/>
        </p:nvSpPr>
        <p:spPr>
          <a:xfrm>
            <a:off x="1202600" y="5386470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2FEFF"/>
                </a:solidFill>
              </a:rPr>
              <a:t>Page Home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E9BCD7-B16E-C391-BE2A-864659DCE34E}"/>
              </a:ext>
            </a:extLst>
          </p:cNvPr>
          <p:cNvSpPr txBox="1"/>
          <p:nvPr/>
        </p:nvSpPr>
        <p:spPr>
          <a:xfrm>
            <a:off x="2571237" y="5393351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2FEFF"/>
                </a:solidFill>
              </a:rPr>
              <a:t>Page Courses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983F608-D748-5E7B-5D2C-B65E59B6B377}"/>
              </a:ext>
            </a:extLst>
          </p:cNvPr>
          <p:cNvSpPr txBox="1"/>
          <p:nvPr/>
        </p:nvSpPr>
        <p:spPr>
          <a:xfrm>
            <a:off x="4185920" y="5386470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2FEFF"/>
                </a:solidFill>
              </a:rPr>
              <a:t>Page Shop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0BC4C15-0563-8B9B-A8AE-DE41096727DF}"/>
              </a:ext>
            </a:extLst>
          </p:cNvPr>
          <p:cNvSpPr txBox="1"/>
          <p:nvPr/>
        </p:nvSpPr>
        <p:spPr>
          <a:xfrm>
            <a:off x="5511800" y="5421868"/>
            <a:ext cx="189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2FEFF"/>
                </a:solidFill>
              </a:rPr>
              <a:t>Page Community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D6E-06FE-A24D-8B02-32A27FCFEC66}"/>
              </a:ext>
            </a:extLst>
          </p:cNvPr>
          <p:cNvSpPr txBox="1"/>
          <p:nvPr/>
        </p:nvSpPr>
        <p:spPr>
          <a:xfrm>
            <a:off x="7506160" y="5426098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2FEFF"/>
                </a:solidFill>
              </a:rPr>
              <a:t>Page Login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DC18B37E-5464-F222-AE09-BB791A9B7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7960" y="1950391"/>
            <a:ext cx="1535798" cy="345986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1266C3D-FB2C-055E-7E17-B7E025091DAD}"/>
              </a:ext>
            </a:extLst>
          </p:cNvPr>
          <p:cNvSpPr txBox="1"/>
          <p:nvPr/>
        </p:nvSpPr>
        <p:spPr>
          <a:xfrm>
            <a:off x="9047960" y="5436123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2FEFF"/>
                </a:solidFill>
              </a:rPr>
              <a:t>Page Contact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6B65C79-519B-3E74-FA13-E9C4E2BFB402}"/>
              </a:ext>
            </a:extLst>
          </p:cNvPr>
          <p:cNvSpPr txBox="1"/>
          <p:nvPr/>
        </p:nvSpPr>
        <p:spPr>
          <a:xfrm>
            <a:off x="5681385" y="6072868"/>
            <a:ext cx="82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2FEFF"/>
                </a:solidFill>
              </a:rPr>
              <a:t>- 5 -</a:t>
            </a:r>
          </a:p>
        </p:txBody>
      </p:sp>
    </p:spTree>
    <p:extLst>
      <p:ext uri="{BB962C8B-B14F-4D97-AF65-F5344CB8AC3E}">
        <p14:creationId xmlns:p14="http://schemas.microsoft.com/office/powerpoint/2010/main" val="173722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080682-2110-677E-D53C-4EA8AAAEB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F4EB85-8BE1-B2BC-3B11-55226465AA9B}"/>
              </a:ext>
            </a:extLst>
          </p:cNvPr>
          <p:cNvSpPr/>
          <p:nvPr/>
        </p:nvSpPr>
        <p:spPr>
          <a:xfrm>
            <a:off x="223520" y="284480"/>
            <a:ext cx="11755120" cy="6319520"/>
          </a:xfrm>
          <a:prstGeom prst="rect">
            <a:avLst/>
          </a:prstGeom>
          <a:noFill/>
          <a:ln>
            <a:solidFill>
              <a:srgbClr val="02FE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7F50E0-95F6-DD03-99FD-45E4BC4EFA24}"/>
              </a:ext>
            </a:extLst>
          </p:cNvPr>
          <p:cNvSpPr txBox="1"/>
          <p:nvPr/>
        </p:nvSpPr>
        <p:spPr>
          <a:xfrm>
            <a:off x="701040" y="92785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rgbClr val="02FEFF"/>
                </a:solidFill>
              </a:rPr>
              <a:t>Prototype :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6F59CA-2E55-353D-7125-02A11F7A2B6D}"/>
              </a:ext>
            </a:extLst>
          </p:cNvPr>
          <p:cNvSpPr txBox="1"/>
          <p:nvPr/>
        </p:nvSpPr>
        <p:spPr>
          <a:xfrm>
            <a:off x="944880" y="2580640"/>
            <a:ext cx="965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Pour le prototypage des autres pages , vous trouvez ci-dessous le prototype presque complet de notre site réalisé par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figma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: </a:t>
            </a: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https://www.figma.com/proto/dkCX8YK4WlQF15HNlbf81O/Untitled?node-id=3-2&amp;node-type=frame&amp;t=F3LfO5w5doIbLC4B-1&amp;scaling=contain&amp;content-scaling=fixed&amp;page-id=0%3A1&amp;starting-point-node-id=79%3A1312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76CEE8-9B9C-90DC-CA47-FD1B20CD62D7}"/>
              </a:ext>
            </a:extLst>
          </p:cNvPr>
          <p:cNvSpPr txBox="1"/>
          <p:nvPr/>
        </p:nvSpPr>
        <p:spPr>
          <a:xfrm>
            <a:off x="5681385" y="6072868"/>
            <a:ext cx="82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2FEFF"/>
                </a:solidFill>
              </a:rPr>
              <a:t>- 6 -</a:t>
            </a:r>
          </a:p>
        </p:txBody>
      </p:sp>
    </p:spTree>
    <p:extLst>
      <p:ext uri="{BB962C8B-B14F-4D97-AF65-F5344CB8AC3E}">
        <p14:creationId xmlns:p14="http://schemas.microsoft.com/office/powerpoint/2010/main" val="172709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AFB51-A8F7-274C-B12A-934431EF2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A5D64C-C034-18BF-E060-36926391B0EA}"/>
              </a:ext>
            </a:extLst>
          </p:cNvPr>
          <p:cNvSpPr/>
          <p:nvPr/>
        </p:nvSpPr>
        <p:spPr>
          <a:xfrm>
            <a:off x="223520" y="284480"/>
            <a:ext cx="11755120" cy="6319520"/>
          </a:xfrm>
          <a:prstGeom prst="rect">
            <a:avLst/>
          </a:prstGeom>
          <a:noFill/>
          <a:ln>
            <a:solidFill>
              <a:srgbClr val="02FE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7CDF13-42D7-1682-F31D-0935D3CA4B46}"/>
              </a:ext>
            </a:extLst>
          </p:cNvPr>
          <p:cNvSpPr txBox="1"/>
          <p:nvPr/>
        </p:nvSpPr>
        <p:spPr>
          <a:xfrm>
            <a:off x="965200" y="965200"/>
            <a:ext cx="613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2FEFF"/>
                </a:solidFill>
              </a:rPr>
              <a:t>Technologies utilisées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5776F7E-EF88-A6C9-23C6-EE74D49240B6}"/>
              </a:ext>
            </a:extLst>
          </p:cNvPr>
          <p:cNvSpPr txBox="1"/>
          <p:nvPr/>
        </p:nvSpPr>
        <p:spPr>
          <a:xfrm>
            <a:off x="1361440" y="1784846"/>
            <a:ext cx="10017760" cy="4447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solidFill>
                  <a:schemeClr val="bg1">
                    <a:lumMod val="8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+ Frontend 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kern="10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HTML : pour la structure de chaque page (ex. Shop, Courses, Community, Contact).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kern="10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CSS : pour le design et le style (pour que le site ait un aspect professionnel et personnalisé).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JavaScript : pour ajouter de l’interactivité basique, comme les menus déroulants ou les animations légères.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solidFill>
                  <a:schemeClr val="bg1">
                    <a:lumMod val="8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+ Framework Frontend (pour une organisation plus structurée) 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React.js : car il est populaire et donne une structure modulaire. On peut créer chaque section du site comme un "composant" </a:t>
            </a:r>
            <a:r>
              <a:rPr lang="fr-FR" sz="1800" kern="100" dirty="0" err="1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React</a:t>
            </a:r>
            <a:r>
              <a:rPr lang="fr-FR" sz="1800" kern="10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ce qui facilite la gestion et la réutilisation du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solidFill>
                  <a:schemeClr val="bg1">
                    <a:lumMod val="8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+ Backend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kern="10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Node.js : c'est un choix populaire et relativement simple pour gérer les requêtes côté serveur (comme un formulaire de contact, l’enregistrement d’utilisateurs, etc.).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MongoDB : une base de données NoSQL qui s’intègre bien avec Node.js et est idéale pour stocker des informations d’utilisateur, les messages de la communauté, ou les détails des cours.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8E8F25-6635-E545-B733-337C6ECFA5EB}"/>
              </a:ext>
            </a:extLst>
          </p:cNvPr>
          <p:cNvSpPr txBox="1"/>
          <p:nvPr/>
        </p:nvSpPr>
        <p:spPr>
          <a:xfrm>
            <a:off x="5681385" y="6072868"/>
            <a:ext cx="82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2FEFF"/>
                </a:solidFill>
              </a:rPr>
              <a:t>- 7 -</a:t>
            </a:r>
          </a:p>
        </p:txBody>
      </p:sp>
    </p:spTree>
    <p:extLst>
      <p:ext uri="{BB962C8B-B14F-4D97-AF65-F5344CB8AC3E}">
        <p14:creationId xmlns:p14="http://schemas.microsoft.com/office/powerpoint/2010/main" val="30412307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360</Words>
  <Application>Microsoft Office PowerPoint</Application>
  <PresentationFormat>Grand écran</PresentationFormat>
  <Paragraphs>51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Amasis MT Pro Black</vt:lpstr>
      <vt:lpstr>Aptos</vt:lpstr>
      <vt:lpstr>Aptos Display</vt:lpstr>
      <vt:lpstr>Arial</vt:lpstr>
      <vt:lpstr>inherit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Hibatollah GOUIAA</dc:creator>
  <cp:lastModifiedBy>Hibatollah GOUIAA</cp:lastModifiedBy>
  <cp:revision>3</cp:revision>
  <dcterms:created xsi:type="dcterms:W3CDTF">2024-11-11T21:46:45Z</dcterms:created>
  <dcterms:modified xsi:type="dcterms:W3CDTF">2024-11-15T21:40:07Z</dcterms:modified>
</cp:coreProperties>
</file>