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6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68"/>
    <p:restoredTop sz="86382"/>
  </p:normalViewPr>
  <p:slideViewPr>
    <p:cSldViewPr snapToGrid="0">
      <p:cViewPr varScale="1">
        <p:scale>
          <a:sx n="110" d="100"/>
          <a:sy n="110" d="100"/>
        </p:scale>
        <p:origin x="864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475EA-3A5F-4D45-B4DC-D7CF0ECEF9DE}" type="datetimeFigureOut">
              <a:rPr lang="en-KE" smtClean="0"/>
              <a:t>21/10/2022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ABF68-DC24-5C4E-92E2-EEACCE4D16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190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BF68-DC24-5C4E-92E2-EEACCE4D163E}" type="slidenum">
              <a:rPr lang="en-KE" smtClean="0"/>
              <a:t>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484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1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924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4428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115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3705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477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191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02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84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2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054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650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0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9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514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3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  <p:sldLayoutId id="2147484228" r:id="rId12"/>
    <p:sldLayoutId id="2147484229" r:id="rId13"/>
    <p:sldLayoutId id="2147484230" r:id="rId14"/>
    <p:sldLayoutId id="2147484231" r:id="rId15"/>
    <p:sldLayoutId id="214748423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1AE8-A3CA-933E-E4F5-335012E44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E" dirty="0">
                <a:latin typeface="Copperplate Gothic Bold" panose="020E0705020206020404" pitchFamily="34" charset="77"/>
              </a:rPr>
              <a:t>Employee Resignation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0F019-DFAC-7EA7-3B21-CBB415D1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444725"/>
            <a:ext cx="9106919" cy="849776"/>
          </a:xfrm>
        </p:spPr>
        <p:txBody>
          <a:bodyPr>
            <a:normAutofit/>
          </a:bodyPr>
          <a:lstStyle/>
          <a:p>
            <a:r>
              <a:rPr lang="en-KE" sz="2000" dirty="0">
                <a:latin typeface="ACADEMY ENGRAVED LET PLAIN:1.0" panose="02000000000000000000" pitchFamily="2" charset="0"/>
              </a:rPr>
              <a:t>Maybe you are searching among the branches ,for what only appears in the roots </a:t>
            </a:r>
          </a:p>
          <a:p>
            <a:r>
              <a:rPr lang="en-GB" sz="2000" dirty="0">
                <a:latin typeface="ACADEMY ENGRAVED LET PLAIN:1.0" panose="02000000000000000000" pitchFamily="2" charset="0"/>
              </a:rPr>
              <a:t>B</a:t>
            </a:r>
            <a:r>
              <a:rPr lang="en-KE" sz="2000" dirty="0">
                <a:latin typeface="ACADEMY ENGRAVED LET PLAIN:1.0" panose="02000000000000000000" pitchFamily="2" charset="0"/>
              </a:rPr>
              <a:t>y RUMI</a:t>
            </a:r>
          </a:p>
        </p:txBody>
      </p:sp>
    </p:spTree>
    <p:extLst>
      <p:ext uri="{BB962C8B-B14F-4D97-AF65-F5344CB8AC3E}">
        <p14:creationId xmlns:p14="http://schemas.microsoft.com/office/powerpoint/2010/main" val="240818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869D-E247-BFE4-A506-3C8756BB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43" y="163654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KE" sz="3200" dirty="0">
                <a:latin typeface="Copperplate Gothic Bold" panose="020E0705020206020404" pitchFamily="34" charset="77"/>
              </a:rPr>
              <a:t>Resignation frequency per number of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14F33-8AFB-BFF2-CD06-E0417D203B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6843" y="1282700"/>
            <a:ext cx="4939857" cy="52832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EF0EB-8038-25C1-0BA0-29901DED1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4950" y="1282700"/>
            <a:ext cx="3762204" cy="3880773"/>
          </a:xfrm>
        </p:spPr>
        <p:txBody>
          <a:bodyPr/>
          <a:lstStyle/>
          <a:p>
            <a:r>
              <a:rPr lang="en-KE" dirty="0">
                <a:latin typeface="Bookman Old Style" panose="02050604050505020204" pitchFamily="18" charset="0"/>
              </a:rPr>
              <a:t>Employees with 2 projects are the most likely to quit while the likelyhood to quit increases with no of projects past 3 those with 3 projects are the least likely to quit</a:t>
            </a:r>
          </a:p>
        </p:txBody>
      </p:sp>
    </p:spTree>
    <p:extLst>
      <p:ext uri="{BB962C8B-B14F-4D97-AF65-F5344CB8AC3E}">
        <p14:creationId xmlns:p14="http://schemas.microsoft.com/office/powerpoint/2010/main" val="204909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A514-1DAE-AE94-E30C-359B8D53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93225"/>
            <a:ext cx="8596668" cy="825500"/>
          </a:xfrm>
        </p:spPr>
        <p:txBody>
          <a:bodyPr/>
          <a:lstStyle/>
          <a:p>
            <a:r>
              <a:rPr lang="en-KE" dirty="0">
                <a:latin typeface="Copperplate Gothic Bold" panose="020E0705020206020404" pitchFamily="34" charset="77"/>
              </a:rPr>
              <a:t>Correlation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E6DA79-0DAF-0CEF-E93D-FEB7B936CE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20700" y="2426934"/>
            <a:ext cx="4339696" cy="289313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53F3BB-C339-8411-CAAE-3BDD489E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0100" y="2426934"/>
            <a:ext cx="3848100" cy="3880773"/>
          </a:xfrm>
        </p:spPr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S</a:t>
            </a:r>
            <a:r>
              <a:rPr lang="en-KE" dirty="0">
                <a:latin typeface="Bookman Old Style" panose="02050604050505020204" pitchFamily="18" charset="0"/>
              </a:rPr>
              <a:t>atisfactory level is the most correlated column to leaving</a:t>
            </a:r>
          </a:p>
          <a:p>
            <a:r>
              <a:rPr lang="en-KE" dirty="0">
                <a:latin typeface="Bookman Old Style" panose="02050604050505020204" pitchFamily="18" charset="0"/>
              </a:rPr>
              <a:t>Time spent with company is positively correlated to leaving</a:t>
            </a:r>
          </a:p>
          <a:p>
            <a:r>
              <a:rPr lang="en-KE" dirty="0">
                <a:latin typeface="Bookman Old Style" panose="02050604050505020204" pitchFamily="18" charset="0"/>
              </a:rPr>
              <a:t>Work accident is negatively correlated with leaving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9A406B-C301-FF29-357D-13BAD923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118725"/>
            <a:ext cx="5359400" cy="54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5E14-1ED9-B114-6F7A-9E690829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177" y="2365824"/>
            <a:ext cx="8911687" cy="747490"/>
          </a:xfrm>
        </p:spPr>
        <p:txBody>
          <a:bodyPr>
            <a:normAutofit fontScale="90000"/>
          </a:bodyPr>
          <a:lstStyle/>
          <a:p>
            <a:r>
              <a:rPr lang="en-KE" sz="6000" dirty="0">
                <a:latin typeface="Copperplate Gothic Bold" panose="020E0705020206020404" pitchFamily="34" charset="77"/>
              </a:rPr>
              <a:t>Modelling</a:t>
            </a:r>
            <a:br>
              <a:rPr lang="en-KE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A570-78E5-CC1B-47DA-D252A65D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442" y="3333233"/>
            <a:ext cx="8329159" cy="2166534"/>
          </a:xfrm>
        </p:spPr>
        <p:txBody>
          <a:bodyPr>
            <a:normAutofit/>
          </a:bodyPr>
          <a:lstStyle/>
          <a:p>
            <a:r>
              <a:rPr lang="en-KE" sz="2000" dirty="0">
                <a:latin typeface="Bookman Old Style" panose="02050604050505020204" pitchFamily="18" charset="0"/>
              </a:rPr>
              <a:t>Models used: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KE" sz="1800" dirty="0">
                <a:latin typeface="Bookman Old Style" panose="02050604050505020204" pitchFamily="18" charset="0"/>
              </a:rPr>
              <a:t>Logistic Regression model  with   accuracy of 84%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KE" sz="1800" dirty="0">
                <a:latin typeface="Bookman Old Style" panose="02050604050505020204" pitchFamily="18" charset="0"/>
              </a:rPr>
              <a:t>Decision Tree classifier Model  with  accuracy of 96%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KE" sz="1800" dirty="0">
                <a:latin typeface="Bookman Old Style" panose="02050604050505020204" pitchFamily="18" charset="0"/>
              </a:rPr>
              <a:t>Random forest classifier Model  with  accuracy of  98%</a:t>
            </a:r>
          </a:p>
        </p:txBody>
      </p:sp>
    </p:spTree>
    <p:extLst>
      <p:ext uri="{BB962C8B-B14F-4D97-AF65-F5344CB8AC3E}">
        <p14:creationId xmlns:p14="http://schemas.microsoft.com/office/powerpoint/2010/main" val="321939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C5AB0B-1218-80F1-DA11-8471BDA0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5786"/>
            <a:ext cx="8596668" cy="686765"/>
          </a:xfrm>
        </p:spPr>
        <p:txBody>
          <a:bodyPr/>
          <a:lstStyle/>
          <a:p>
            <a:r>
              <a:rPr lang="en-KE" dirty="0">
                <a:latin typeface="Copperplate Gothic Bold" panose="020E0705020206020404" pitchFamily="34" charset="77"/>
              </a:rPr>
              <a:t>Machine learning models used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69CF1F-5039-5510-B99C-8639B27828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6D1471-945B-B9A7-FB82-2F23E98397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9682" y="2160588"/>
            <a:ext cx="3904336" cy="3881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C1174-EB58-F875-4AA3-13206027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9" y="2160588"/>
            <a:ext cx="4294484" cy="387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6D73BA-A4EF-61FA-2574-3F82A2077996}"/>
              </a:ext>
            </a:extLst>
          </p:cNvPr>
          <p:cNvSpPr txBox="1"/>
          <p:nvPr/>
        </p:nvSpPr>
        <p:spPr>
          <a:xfrm>
            <a:off x="677334" y="1491496"/>
            <a:ext cx="407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400" dirty="0">
                <a:latin typeface="ACADEMY ENGRAVED LET PLAIN:1.0" panose="02000000000000000000" pitchFamily="2" charset="0"/>
              </a:rPr>
              <a:t>Decision Tree Classifier(96%)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50724-4A59-F784-4796-9C4E66053616}"/>
              </a:ext>
            </a:extLst>
          </p:cNvPr>
          <p:cNvSpPr txBox="1"/>
          <p:nvPr/>
        </p:nvSpPr>
        <p:spPr>
          <a:xfrm flipH="1">
            <a:off x="5335925" y="1490254"/>
            <a:ext cx="4184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400" dirty="0">
                <a:latin typeface="ACADEMY ENGRAVED LET PLAIN:1.0" panose="02000000000000000000" pitchFamily="2" charset="0"/>
              </a:rPr>
              <a:t>Random Forest Classifier(98%)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1B098-A87A-5230-4B2C-A6A87833AD96}"/>
              </a:ext>
            </a:extLst>
          </p:cNvPr>
          <p:cNvSpPr txBox="1"/>
          <p:nvPr/>
        </p:nvSpPr>
        <p:spPr>
          <a:xfrm>
            <a:off x="5335928" y="6152882"/>
            <a:ext cx="3904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000" dirty="0">
                <a:latin typeface="ACADEMY ENGRAVED LET PLAIN:1.0" panose="02000000000000000000" pitchFamily="2" charset="0"/>
              </a:rPr>
              <a:t>This was the final model picked</a:t>
            </a:r>
          </a:p>
        </p:txBody>
      </p:sp>
    </p:spTree>
    <p:extLst>
      <p:ext uri="{BB962C8B-B14F-4D97-AF65-F5344CB8AC3E}">
        <p14:creationId xmlns:p14="http://schemas.microsoft.com/office/powerpoint/2010/main" val="385678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268-1295-272A-9E9F-CCBD9627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3777"/>
            <a:ext cx="8911687" cy="725719"/>
          </a:xfrm>
        </p:spPr>
        <p:txBody>
          <a:bodyPr/>
          <a:lstStyle/>
          <a:p>
            <a:r>
              <a:rPr lang="en-KE" dirty="0">
                <a:latin typeface="Copperplate Gothic Bold" panose="020E0705020206020404" pitchFamily="34" charset="77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D2AA-BD71-464F-6375-52365667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729"/>
            <a:ext cx="8596668" cy="356153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sz="2000" dirty="0">
                <a:latin typeface="Bookman Old Style" panose="02050604050505020204" pitchFamily="18" charset="0"/>
              </a:rPr>
              <a:t>Its clear that employees who quit the most are those with lower salary while those with high salary are the least likely to quit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sz="2000" dirty="0">
                <a:latin typeface="Bookman Old Style" panose="02050604050505020204" pitchFamily="18" charset="0"/>
              </a:rPr>
              <a:t>Employees from sales are most likely to quit while those in management are the least likely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sz="2000" dirty="0">
                <a:latin typeface="Bookman Old Style" panose="02050604050505020204" pitchFamily="18" charset="0"/>
              </a:rPr>
              <a:t>The feature that is most correlated to leaving is satisfactory level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sz="2000" dirty="0">
                <a:latin typeface="Bookman Old Style" panose="02050604050505020204" pitchFamily="18" charset="0"/>
              </a:rPr>
              <a:t>The feature time spent in company is positively correlated with employee leaving the organisation</a:t>
            </a:r>
          </a:p>
          <a:p>
            <a:pPr marL="0" indent="0">
              <a:lnSpc>
                <a:spcPct val="150000"/>
              </a:lnSpc>
              <a:buNone/>
            </a:pPr>
            <a:endParaRPr lang="en-KE" sz="2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KE" sz="2000" dirty="0"/>
          </a:p>
          <a:p>
            <a:pPr>
              <a:buFont typeface="+mj-lt"/>
              <a:buAutoNum type="arabicPeriod"/>
            </a:pP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262771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3220-FE9A-B8F3-6B76-A1FB3FA0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2430"/>
          </a:xfrm>
        </p:spPr>
        <p:txBody>
          <a:bodyPr/>
          <a:lstStyle/>
          <a:p>
            <a:r>
              <a:rPr lang="en-KE" dirty="0">
                <a:latin typeface="Copperplate Gothic Bold" panose="020E0705020206020404" pitchFamily="34" charset="77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B68B-073C-0D01-C22F-DF7D4193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030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KE" sz="1800" dirty="0">
                <a:latin typeface="Bookman Old Style" panose="02050604050505020204" pitchFamily="18" charset="0"/>
              </a:rPr>
              <a:t>Employees with 2 projects are the most likely to quit while the likelyhood to quit increases with no of projects past 3 those with 3 projects are the least likely to quit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KE" sz="1800" dirty="0">
                <a:latin typeface="Bookman Old Style" panose="02050604050505020204" pitchFamily="18" charset="0"/>
              </a:rPr>
              <a:t>Employees are most likely to quit in their 3rd year with the company and least likely past 7 yrs working for the company</a:t>
            </a:r>
          </a:p>
          <a:p>
            <a:pPr>
              <a:buFont typeface="Wingdings" pitchFamily="2" charset="2"/>
              <a:buChar char="v"/>
            </a:pPr>
            <a:endParaRPr lang="en-KE" sz="1800" dirty="0"/>
          </a:p>
        </p:txBody>
      </p:sp>
    </p:spTree>
    <p:extLst>
      <p:ext uri="{BB962C8B-B14F-4D97-AF65-F5344CB8AC3E}">
        <p14:creationId xmlns:p14="http://schemas.microsoft.com/office/powerpoint/2010/main" val="363919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9F1B-6249-FDD2-30B3-94A5DC54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6810"/>
            <a:ext cx="8911687" cy="823690"/>
          </a:xfrm>
        </p:spPr>
        <p:txBody>
          <a:bodyPr>
            <a:normAutofit/>
          </a:bodyPr>
          <a:lstStyle/>
          <a:p>
            <a:r>
              <a:rPr lang="en-KE" sz="4000" dirty="0">
                <a:latin typeface="Copperplate Gothic Bold" panose="020E0705020206020404" pitchFamily="34" charset="77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AA8C-1F27-F0AC-E774-E7ABE110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181"/>
            <a:ext cx="8596668" cy="4386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sz="2000" dirty="0">
                <a:latin typeface="Bookman Old Style" panose="02050604050505020204" pitchFamily="18" charset="0"/>
              </a:rPr>
              <a:t>We recommend companies should use predictive analysis to predict whether an employee will quit before hiring them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sz="2000" dirty="0">
                <a:latin typeface="Bookman Old Style" panose="02050604050505020204" pitchFamily="18" charset="0"/>
              </a:rPr>
              <a:t> We recommend companies to find ways to improve workers satisfactory level as it is the most correlated with leaving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sz="2000" dirty="0">
                <a:latin typeface="Bookman Old Style" panose="02050604050505020204" pitchFamily="18" charset="0"/>
              </a:rPr>
              <a:t>We recommend companies to carry out why time spent in the company is positively to an employee leaving the organisation</a:t>
            </a:r>
          </a:p>
        </p:txBody>
      </p:sp>
    </p:spTree>
    <p:extLst>
      <p:ext uri="{BB962C8B-B14F-4D97-AF65-F5344CB8AC3E}">
        <p14:creationId xmlns:p14="http://schemas.microsoft.com/office/powerpoint/2010/main" val="34768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6F3D-92C6-83E7-6EF6-AF93E295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382" y="2300510"/>
            <a:ext cx="8911687" cy="1280890"/>
          </a:xfrm>
        </p:spPr>
        <p:txBody>
          <a:bodyPr/>
          <a:lstStyle/>
          <a:p>
            <a:r>
              <a:rPr lang="en-KE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C21C-1104-A655-E48C-B72F50A2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017" y="5270774"/>
            <a:ext cx="8915400" cy="1280891"/>
          </a:xfrm>
        </p:spPr>
        <p:txBody>
          <a:bodyPr>
            <a:normAutofit/>
          </a:bodyPr>
          <a:lstStyle/>
          <a:p>
            <a:r>
              <a:rPr lang="en-KE" sz="5400" dirty="0">
                <a:latin typeface="Copperplate Gothic Bold" panose="020E0705020206020404" pitchFamily="34" charset="77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D36E8-ADE5-9BD0-04EA-627DCE23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82" y="483287"/>
            <a:ext cx="5621380" cy="42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3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C2F-FF11-D511-127E-07E40D7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latin typeface="Copperplate Gothic Bold" panose="020E0705020206020404" pitchFamily="34" charset="77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AE7-152B-920C-88DD-2630BB9B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728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dirty="0">
                <a:latin typeface="Bookman Old Style" panose="02050604050505020204" pitchFamily="18" charset="0"/>
              </a:rPr>
              <a:t>Business Understanding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dirty="0">
                <a:latin typeface="Bookman Old Style" panose="02050604050505020204" pitchFamily="18" charset="0"/>
              </a:rPr>
              <a:t>Data Understanding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dirty="0">
                <a:latin typeface="Bookman Old Style" panose="02050604050505020204" pitchFamily="18" charset="0"/>
              </a:rPr>
              <a:t>Findings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dirty="0">
                <a:latin typeface="Bookman Old Style" panose="02050604050505020204" pitchFamily="18" charset="0"/>
              </a:rPr>
              <a:t>Model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Bookman Old Style" panose="02050604050505020204" pitchFamily="18" charset="0"/>
              </a:rPr>
              <a:t>C</a:t>
            </a:r>
            <a:r>
              <a:rPr lang="en-KE" dirty="0">
                <a:latin typeface="Bookman Old Style" panose="02050604050505020204" pitchFamily="18" charset="0"/>
              </a:rPr>
              <a:t>onclusions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dirty="0">
                <a:latin typeface="Bookman Old Style" panose="02050604050505020204" pitchFamily="18" charset="0"/>
              </a:rPr>
              <a:t>Recommendations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dirty="0">
                <a:latin typeface="Bookman Old Style" panose="020506040505050202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6502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DCA8-2AAA-5C6F-C14C-48097CB4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E" sz="4000" dirty="0">
                <a:latin typeface="Copperplate Gothic Bold" panose="020E0705020206020404" pitchFamily="34" charset="77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46BC-6E59-0E2A-39B3-AB263B5F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4924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dirty="0">
                <a:latin typeface="Bookman Old Style" panose="02050604050505020204" pitchFamily="18" charset="0"/>
              </a:rPr>
              <a:t>Determine what makes employees quit an organisation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dirty="0">
                <a:latin typeface="Bookman Old Style" panose="02050604050505020204" pitchFamily="18" charset="0"/>
              </a:rPr>
              <a:t>Perform data analysis on the different features and find how they affect an employee leaving or staying in an organisation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KE" dirty="0">
                <a:latin typeface="Bookman Old Style" panose="02050604050505020204" pitchFamily="18" charset="0"/>
              </a:rPr>
              <a:t>Use predictive analytics to find more patterns in the data </a:t>
            </a:r>
          </a:p>
        </p:txBody>
      </p:sp>
    </p:spTree>
    <p:extLst>
      <p:ext uri="{BB962C8B-B14F-4D97-AF65-F5344CB8AC3E}">
        <p14:creationId xmlns:p14="http://schemas.microsoft.com/office/powerpoint/2010/main" val="20439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C91A-F225-A0FF-DDC1-5BAE5B5B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latin typeface="Copperplate Gothic Bold" panose="020E0705020206020404" pitchFamily="34" charset="77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BCD-DDDE-F238-D105-417DCFAD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3134" y="1748633"/>
            <a:ext cx="6853766" cy="981866"/>
          </a:xfrm>
        </p:spPr>
        <p:txBody>
          <a:bodyPr>
            <a:normAutofit/>
          </a:bodyPr>
          <a:lstStyle/>
          <a:p>
            <a:r>
              <a:rPr lang="en-KE" dirty="0">
                <a:latin typeface="Bookman Old Style" panose="02050604050505020204" pitchFamily="18" charset="0"/>
              </a:rPr>
              <a:t>An company X wants to be able to know what makes employees quit an organisation and what makes them stay in the organisation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8F1108-E943-DC1C-74A0-0DA9CDB8E9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25600" y="3175000"/>
            <a:ext cx="4334453" cy="3552160"/>
          </a:xfrm>
        </p:spPr>
      </p:pic>
    </p:spTree>
    <p:extLst>
      <p:ext uri="{BB962C8B-B14F-4D97-AF65-F5344CB8AC3E}">
        <p14:creationId xmlns:p14="http://schemas.microsoft.com/office/powerpoint/2010/main" val="19712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707-D4BE-6DC6-765D-7CD92458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latin typeface="Copperplate Gothic Bold" panose="020E0705020206020404" pitchFamily="34" charset="77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D7BE-84E0-64BF-5142-1FCCD152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751"/>
            <a:ext cx="8596668" cy="3880773"/>
          </a:xfrm>
        </p:spPr>
        <p:txBody>
          <a:bodyPr/>
          <a:lstStyle/>
          <a:p>
            <a:r>
              <a:rPr lang="en-KE" dirty="0">
                <a:latin typeface="Bookman Old Style" panose="02050604050505020204" pitchFamily="18" charset="0"/>
              </a:rPr>
              <a:t>The data is from </a:t>
            </a:r>
            <a:r>
              <a:rPr lang="en-GB" b="0" dirty="0" err="1">
                <a:solidFill>
                  <a:srgbClr val="9AA83A"/>
                </a:solidFill>
                <a:effectLst/>
                <a:latin typeface="Bookman Old Style" panose="02050604050505020204" pitchFamily="18" charset="0"/>
              </a:rPr>
              <a:t>HR_comma_sep.csv</a:t>
            </a:r>
            <a:endParaRPr lang="en-GB" b="0" dirty="0">
              <a:solidFill>
                <a:srgbClr val="C5C8C6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KE" dirty="0">
                <a:latin typeface="Bookman Old Style" panose="02050604050505020204" pitchFamily="18" charset="0"/>
              </a:rPr>
              <a:t>The dataset had 10 columns and 14999 rows </a:t>
            </a:r>
          </a:p>
        </p:txBody>
      </p:sp>
    </p:spTree>
    <p:extLst>
      <p:ext uri="{BB962C8B-B14F-4D97-AF65-F5344CB8AC3E}">
        <p14:creationId xmlns:p14="http://schemas.microsoft.com/office/powerpoint/2010/main" val="256761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5DE9-DFE7-E31D-124C-1083C7F3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830285"/>
            <a:ext cx="8761413" cy="1164771"/>
          </a:xfrm>
        </p:spPr>
        <p:txBody>
          <a:bodyPr>
            <a:normAutofit/>
          </a:bodyPr>
          <a:lstStyle/>
          <a:p>
            <a:r>
              <a:rPr lang="en-KE" sz="6000" dirty="0">
                <a:latin typeface="Copperplate Gothic Bold" panose="020E0705020206020404" pitchFamily="34" charset="77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7676-C3D2-0117-6D74-34CD88C3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4735286"/>
            <a:ext cx="8825659" cy="1284514"/>
          </a:xfrm>
        </p:spPr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9742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6A63-8D7A-C315-627E-2C82E254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33" y="304799"/>
            <a:ext cx="8999905" cy="968415"/>
          </a:xfrm>
        </p:spPr>
        <p:txBody>
          <a:bodyPr>
            <a:normAutofit fontScale="90000"/>
          </a:bodyPr>
          <a:lstStyle/>
          <a:p>
            <a:r>
              <a:rPr lang="en-KE" dirty="0">
                <a:latin typeface="Copperplate Gothic Bold" panose="020E0705020206020404" pitchFamily="34" charset="77"/>
              </a:rPr>
              <a:t>Resigantion frequency per salary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97C1D-66EF-2285-F2F0-196C05D610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333" y="1473200"/>
            <a:ext cx="5418667" cy="5207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07B58-D786-6153-79EA-E5C41C2BB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749" y="1570280"/>
            <a:ext cx="2949404" cy="3262311"/>
          </a:xfrm>
        </p:spPr>
        <p:txBody>
          <a:bodyPr/>
          <a:lstStyle/>
          <a:p>
            <a:r>
              <a:rPr lang="en-KE" dirty="0">
                <a:latin typeface="Bookman Old Style" panose="02050604050505020204" pitchFamily="18" charset="0"/>
              </a:rPr>
              <a:t>Employees who quit the most those with lower salary while those with high salary are the least likely to quit </a:t>
            </a:r>
          </a:p>
        </p:txBody>
      </p:sp>
    </p:spTree>
    <p:extLst>
      <p:ext uri="{BB962C8B-B14F-4D97-AF65-F5344CB8AC3E}">
        <p14:creationId xmlns:p14="http://schemas.microsoft.com/office/powerpoint/2010/main" val="342890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FD40-467B-5196-4196-65E4F48B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1300"/>
            <a:ext cx="8816802" cy="609600"/>
          </a:xfrm>
        </p:spPr>
        <p:txBody>
          <a:bodyPr>
            <a:normAutofit fontScale="90000"/>
          </a:bodyPr>
          <a:lstStyle/>
          <a:p>
            <a:r>
              <a:rPr lang="en-KE" dirty="0">
                <a:latin typeface="Copperplate Gothic Bold" panose="020E0705020206020404" pitchFamily="34" charset="77"/>
              </a:rPr>
              <a:t>Resignation frequency per occupation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C2890-D34D-19D5-0CD4-7A5B3A0C8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511300"/>
            <a:ext cx="5270500" cy="51054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CABCB-3981-6746-D271-1B6D3E6B9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8" y="1511300"/>
            <a:ext cx="3178004" cy="3880773"/>
          </a:xfrm>
        </p:spPr>
        <p:txBody>
          <a:bodyPr/>
          <a:lstStyle/>
          <a:p>
            <a:r>
              <a:rPr lang="en-KE" dirty="0">
                <a:latin typeface="Bookman Old Style" panose="02050604050505020204" pitchFamily="18" charset="0"/>
              </a:rPr>
              <a:t>Employees from sales are most likely to quit while those in management are the least likely</a:t>
            </a:r>
          </a:p>
        </p:txBody>
      </p:sp>
    </p:spTree>
    <p:extLst>
      <p:ext uri="{BB962C8B-B14F-4D97-AF65-F5344CB8AC3E}">
        <p14:creationId xmlns:p14="http://schemas.microsoft.com/office/powerpoint/2010/main" val="147987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00C6-29AE-B4E1-848F-FEF6AB1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4" y="177800"/>
            <a:ext cx="8596668" cy="638838"/>
          </a:xfrm>
        </p:spPr>
        <p:txBody>
          <a:bodyPr>
            <a:normAutofit fontScale="90000"/>
          </a:bodyPr>
          <a:lstStyle/>
          <a:p>
            <a:r>
              <a:rPr lang="en-KE" sz="3200" dirty="0">
                <a:latin typeface="Copperplate Gothic Bold" panose="020E0705020206020404" pitchFamily="34" charset="77"/>
              </a:rPr>
              <a:t>Resignation frequency per time in company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C45DE-6FA0-B4DA-AB41-3188978341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1960" y="1625600"/>
            <a:ext cx="5010940" cy="50546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48970-DE32-90E3-5922-256C059C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4975" y="1625600"/>
            <a:ext cx="3660604" cy="4072863"/>
          </a:xfrm>
        </p:spPr>
        <p:txBody>
          <a:bodyPr/>
          <a:lstStyle/>
          <a:p>
            <a:r>
              <a:rPr lang="en-KE" dirty="0">
                <a:latin typeface="Bookman Old Style" panose="02050604050505020204" pitchFamily="18" charset="0"/>
              </a:rPr>
              <a:t>Employees are most likely to quit in their 3rd year with the company and least likely past 7 yrs working for the company</a:t>
            </a:r>
          </a:p>
        </p:txBody>
      </p:sp>
    </p:spTree>
    <p:extLst>
      <p:ext uri="{BB962C8B-B14F-4D97-AF65-F5344CB8AC3E}">
        <p14:creationId xmlns:p14="http://schemas.microsoft.com/office/powerpoint/2010/main" val="1374764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{3CB91686-E303-A14B-B8F7-33C9EEC9FA50}tf10001119_mac</Template>
  <TotalTime>973</TotalTime>
  <Words>498</Words>
  <Application>Microsoft Macintosh PowerPoint</Application>
  <PresentationFormat>Widescreen</PresentationFormat>
  <Paragraphs>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ACADEMY ENGRAVED LET PLAIN:1.0</vt:lpstr>
      <vt:lpstr>Arial</vt:lpstr>
      <vt:lpstr>Bookman Old Style</vt:lpstr>
      <vt:lpstr>Calibri</vt:lpstr>
      <vt:lpstr>Copperplate Gothic Bold</vt:lpstr>
      <vt:lpstr>Trebuchet MS</vt:lpstr>
      <vt:lpstr>Wingdings</vt:lpstr>
      <vt:lpstr>Wingdings 3</vt:lpstr>
      <vt:lpstr>Facet</vt:lpstr>
      <vt:lpstr>Employee Resignation</vt:lpstr>
      <vt:lpstr>Contents</vt:lpstr>
      <vt:lpstr>Objectives</vt:lpstr>
      <vt:lpstr>Business Understanding</vt:lpstr>
      <vt:lpstr>Data Understanding</vt:lpstr>
      <vt:lpstr>Key Findings</vt:lpstr>
      <vt:lpstr>Resigantion frequency per salary level</vt:lpstr>
      <vt:lpstr>Resignation frequency per occupation</vt:lpstr>
      <vt:lpstr>Resignation frequency per time in company</vt:lpstr>
      <vt:lpstr>Resignation frequency per number of projects</vt:lpstr>
      <vt:lpstr>Correlation Chart</vt:lpstr>
      <vt:lpstr>Modelling </vt:lpstr>
      <vt:lpstr>Machine learning models used</vt:lpstr>
      <vt:lpstr>Conclusions</vt:lpstr>
      <vt:lpstr>Conclusions</vt:lpstr>
      <vt:lpstr>Recommendations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Resignation</dc:title>
  <dc:creator>Microsoft Office User</dc:creator>
  <cp:lastModifiedBy>Microsoft Office User</cp:lastModifiedBy>
  <cp:revision>1</cp:revision>
  <dcterms:created xsi:type="dcterms:W3CDTF">2022-10-20T19:50:47Z</dcterms:created>
  <dcterms:modified xsi:type="dcterms:W3CDTF">2022-10-21T12:04:10Z</dcterms:modified>
</cp:coreProperties>
</file>