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60" r:id="rId7"/>
    <p:sldId id="285" r:id="rId8"/>
    <p:sldId id="288" r:id="rId9"/>
    <p:sldId id="293" r:id="rId10"/>
    <p:sldId id="292" r:id="rId11"/>
    <p:sldId id="294" r:id="rId12"/>
    <p:sldId id="302" r:id="rId13"/>
    <p:sldId id="296" r:id="rId14"/>
    <p:sldId id="298" r:id="rId15"/>
    <p:sldId id="297" r:id="rId16"/>
    <p:sldId id="299" r:id="rId17"/>
    <p:sldId id="300" r:id="rId18"/>
    <p:sldId id="301" r:id="rId19"/>
    <p:sldId id="289" r:id="rId20"/>
    <p:sldId id="303" r:id="rId21"/>
    <p:sldId id="290" r:id="rId22"/>
    <p:sldId id="269" r:id="rId2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75AC"/>
    <a:srgbClr val="103350"/>
    <a:srgbClr val="0C4360"/>
    <a:srgbClr val="1B6872"/>
    <a:srgbClr val="63B7C6"/>
    <a:srgbClr val="002136"/>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344"/>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5E8405-9D99-4FA5-842E-D515212A7594}" type="datetime1">
              <a:rPr lang="en-GB" smtClean="0"/>
              <a:t>02/11/2022</a:t>
            </a:fld>
            <a:endParaRPr lang="en-GB"/>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n-GB" smtClean="0"/>
              <a:t>‹#›</a:t>
            </a:fld>
            <a:endParaRPr lang="en-GB"/>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70E3C-251E-4FDC-A619-AC9EE932F165}" type="datetime1">
              <a:rPr lang="en-GB" noProof="0" smtClean="0"/>
              <a:pPr/>
              <a:t>02/11/2022</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n-GB" noProof="0" smtClean="0"/>
              <a:t>‹#›</a:t>
            </a:fld>
            <a:endParaRPr lang="en-GB"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a:t>
            </a:fld>
            <a:endParaRPr lang="en-GB"/>
          </a:p>
        </p:txBody>
      </p:sp>
    </p:spTree>
    <p:extLst>
      <p:ext uri="{BB962C8B-B14F-4D97-AF65-F5344CB8AC3E}">
        <p14:creationId xmlns:p14="http://schemas.microsoft.com/office/powerpoint/2010/main" val="424393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2</a:t>
            </a:fld>
            <a:endParaRPr lang="en-GB"/>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3</a:t>
            </a:fld>
            <a:endParaRPr lang="en-GB"/>
          </a:p>
        </p:txBody>
      </p:sp>
    </p:spTree>
    <p:extLst>
      <p:ext uri="{BB962C8B-B14F-4D97-AF65-F5344CB8AC3E}">
        <p14:creationId xmlns:p14="http://schemas.microsoft.com/office/powerpoint/2010/main" val="14509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734D747-9380-41EE-9946-EC9EC0CA5D1E}" type="slidenum">
              <a:rPr lang="en-GB" smtClean="0"/>
              <a:t>19</a:t>
            </a:fld>
            <a:endParaRPr lang="en-GB"/>
          </a:p>
        </p:txBody>
      </p:sp>
    </p:spTree>
    <p:extLst>
      <p:ext uri="{BB962C8B-B14F-4D97-AF65-F5344CB8AC3E}">
        <p14:creationId xmlns:p14="http://schemas.microsoft.com/office/powerpoint/2010/main" val="288518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n-gb"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n-GB" noProof="0"/>
              <a:t>Click to edit Master subtitle style</a:t>
            </a:r>
            <a:endParaRPr lang="en-gb"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n-GB" noProof="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n-GB" noProof="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n-GB"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GB"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n-gb"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n-GB"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n-gb" sz="18400" noProof="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n-gb"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US" noProof="0" smtClean="0"/>
              <a:pPr/>
              <a:t>‹#›</a:t>
            </a:fld>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n-GB"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GB" noProof="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n-GB" noProof="0" smtClean="0"/>
              <a:pPr/>
              <a:t>‹#›</a:t>
            </a:fld>
            <a:endParaRPr lang="en-GB" noProof="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n-GB" noProof="0"/>
              <a:t>Click to edit Master title style</a:t>
            </a:r>
            <a:endParaRPr lang="en-gb"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n-US" noProof="0" smtClean="0"/>
              <a:t>‹#›</a:t>
            </a:fld>
            <a:endParaRPr lang="en-US" noProof="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noProof="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n-gb" noProof="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n-US" noProof="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n-US" noProof="0" smtClean="0"/>
              <a:pPr/>
              <a:t>‹#›</a:t>
            </a:fld>
            <a:endParaRPr lang="en-U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890345" y="1450428"/>
            <a:ext cx="6948599" cy="2714402"/>
          </a:xfrm>
        </p:spPr>
        <p:txBody>
          <a:bodyPr rtlCol="0"/>
          <a:lstStyle/>
          <a:p>
            <a:pPr rtl="0"/>
            <a:r>
              <a:rPr lang="en-GB" dirty="0">
                <a:latin typeface="Copperplate Gothic Bold" panose="020E0705020206020404" pitchFamily="34" charset="77"/>
              </a:rPr>
              <a:t>Election Network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4278656"/>
            <a:ext cx="7077456" cy="868680"/>
          </a:xfrm>
        </p:spPr>
        <p:txBody>
          <a:bodyPr rtlCol="0"/>
          <a:lstStyle/>
          <a:p>
            <a:pPr marL="0" indent="0" rtl="0">
              <a:buNone/>
            </a:pPr>
            <a:endParaRPr lang="en-GB"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84E6-189B-A4EA-72A6-CF512652B944}"/>
              </a:ext>
            </a:extLst>
          </p:cNvPr>
          <p:cNvSpPr>
            <a:spLocks noGrp="1"/>
          </p:cNvSpPr>
          <p:nvPr>
            <p:ph type="title"/>
          </p:nvPr>
        </p:nvSpPr>
        <p:spPr>
          <a:xfrm>
            <a:off x="178677" y="542925"/>
            <a:ext cx="11479924" cy="535531"/>
          </a:xfrm>
        </p:spPr>
        <p:txBody>
          <a:bodyPr/>
          <a:lstStyle/>
          <a:p>
            <a:r>
              <a:rPr lang="en-KE" dirty="0">
                <a:latin typeface="Copperplate Gothic Bold" panose="020E0705020206020404" pitchFamily="34" charset="77"/>
              </a:rPr>
              <a:t>Top 10 Accounts with highest impact</a:t>
            </a:r>
          </a:p>
        </p:txBody>
      </p:sp>
      <p:sp>
        <p:nvSpPr>
          <p:cNvPr id="3" name="Slide Number Placeholder 2">
            <a:extLst>
              <a:ext uri="{FF2B5EF4-FFF2-40B4-BE49-F238E27FC236}">
                <a16:creationId xmlns:a16="http://schemas.microsoft.com/office/drawing/2014/main" id="{FCE7F3CB-5C17-93F5-5498-FD0A0B50EFE4}"/>
              </a:ext>
            </a:extLst>
          </p:cNvPr>
          <p:cNvSpPr>
            <a:spLocks noGrp="1"/>
          </p:cNvSpPr>
          <p:nvPr>
            <p:ph type="sldNum" sz="quarter" idx="12"/>
          </p:nvPr>
        </p:nvSpPr>
        <p:spPr/>
        <p:txBody>
          <a:bodyPr/>
          <a:lstStyle/>
          <a:p>
            <a:pPr rtl="0"/>
            <a:fld id="{C263D6C4-4840-40CC-AC84-17E24B3B7BDE}" type="slidenum">
              <a:rPr lang="en-GB" noProof="0" smtClean="0"/>
              <a:pPr rtl="0"/>
              <a:t>10</a:t>
            </a:fld>
            <a:endParaRPr lang="en-GB" noProof="0"/>
          </a:p>
        </p:txBody>
      </p:sp>
      <p:pic>
        <p:nvPicPr>
          <p:cNvPr id="7" name="Picture Placeholder 6">
            <a:extLst>
              <a:ext uri="{FF2B5EF4-FFF2-40B4-BE49-F238E27FC236}">
                <a16:creationId xmlns:a16="http://schemas.microsoft.com/office/drawing/2014/main" id="{3FF3B2E5-7951-1B4E-2923-44AEB1900F4C}"/>
              </a:ext>
            </a:extLst>
          </p:cNvPr>
          <p:cNvPicPr>
            <a:picLocks noGrp="1" noChangeAspect="1"/>
          </p:cNvPicPr>
          <p:nvPr>
            <p:ph type="pic" idx="1"/>
          </p:nvPr>
        </p:nvPicPr>
        <p:blipFill>
          <a:blip r:embed="rId2"/>
          <a:srcRect t="5903" b="5903"/>
          <a:stretch/>
        </p:blipFill>
        <p:spPr>
          <a:xfrm>
            <a:off x="178676" y="1779586"/>
            <a:ext cx="7622299" cy="4578350"/>
          </a:xfrm>
        </p:spPr>
      </p:pic>
      <p:sp>
        <p:nvSpPr>
          <p:cNvPr id="5" name="Text Placeholder 4">
            <a:extLst>
              <a:ext uri="{FF2B5EF4-FFF2-40B4-BE49-F238E27FC236}">
                <a16:creationId xmlns:a16="http://schemas.microsoft.com/office/drawing/2014/main" id="{FB13815E-A267-A85F-75BA-274D3E6FA853}"/>
              </a:ext>
            </a:extLst>
          </p:cNvPr>
          <p:cNvSpPr>
            <a:spLocks noGrp="1"/>
          </p:cNvSpPr>
          <p:nvPr>
            <p:ph type="body" sz="half" idx="2"/>
          </p:nvPr>
        </p:nvSpPr>
        <p:spPr>
          <a:xfrm>
            <a:off x="8090337" y="1912882"/>
            <a:ext cx="3365063" cy="4300031"/>
          </a:xfrm>
        </p:spPr>
        <p:txBody>
          <a:bodyPr/>
          <a:lstStyle/>
          <a:p>
            <a:r>
              <a:rPr lang="en-KE" dirty="0">
                <a:latin typeface="Copperplate Gothic Bold" panose="020E0705020206020404" pitchFamily="34" charset="77"/>
              </a:rPr>
              <a:t>The Account with the most impact was </a:t>
            </a:r>
            <a:r>
              <a:rPr lang="en-KE" dirty="0">
                <a:solidFill>
                  <a:srgbClr val="92D050"/>
                </a:solidFill>
                <a:latin typeface="Copperplate Gothic Bold" panose="020E0705020206020404" pitchFamily="34" charset="77"/>
              </a:rPr>
              <a:t>Selina Teyle </a:t>
            </a:r>
            <a:r>
              <a:rPr lang="en-KE" dirty="0">
                <a:latin typeface="Copperplate Gothic Bold" panose="020E0705020206020404" pitchFamily="34" charset="77"/>
              </a:rPr>
              <a:t>followed closely by </a:t>
            </a:r>
            <a:r>
              <a:rPr lang="en-KE" dirty="0">
                <a:solidFill>
                  <a:srgbClr val="92D050"/>
                </a:solidFill>
                <a:latin typeface="Copperplate Gothic Bold" panose="020E0705020206020404" pitchFamily="34" charset="77"/>
              </a:rPr>
              <a:t>Oleitumbi</a:t>
            </a:r>
          </a:p>
        </p:txBody>
      </p:sp>
    </p:spTree>
    <p:extLst>
      <p:ext uri="{BB962C8B-B14F-4D97-AF65-F5344CB8AC3E}">
        <p14:creationId xmlns:p14="http://schemas.microsoft.com/office/powerpoint/2010/main" val="300293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84E6-189B-A4EA-72A6-CF512652B944}"/>
              </a:ext>
            </a:extLst>
          </p:cNvPr>
          <p:cNvSpPr>
            <a:spLocks noGrp="1"/>
          </p:cNvSpPr>
          <p:nvPr>
            <p:ph type="title"/>
          </p:nvPr>
        </p:nvSpPr>
        <p:spPr>
          <a:xfrm>
            <a:off x="168166" y="542925"/>
            <a:ext cx="11490434" cy="535531"/>
          </a:xfrm>
        </p:spPr>
        <p:txBody>
          <a:bodyPr/>
          <a:lstStyle/>
          <a:p>
            <a:r>
              <a:rPr lang="en-KE" dirty="0">
                <a:latin typeface="Copperplate Gothic Bold" panose="020E0705020206020404" pitchFamily="34" charset="77"/>
              </a:rPr>
              <a:t>Top 10 Accounts with highest impression</a:t>
            </a:r>
          </a:p>
        </p:txBody>
      </p:sp>
      <p:sp>
        <p:nvSpPr>
          <p:cNvPr id="3" name="Slide Number Placeholder 2">
            <a:extLst>
              <a:ext uri="{FF2B5EF4-FFF2-40B4-BE49-F238E27FC236}">
                <a16:creationId xmlns:a16="http://schemas.microsoft.com/office/drawing/2014/main" id="{FCE7F3CB-5C17-93F5-5498-FD0A0B50EFE4}"/>
              </a:ext>
            </a:extLst>
          </p:cNvPr>
          <p:cNvSpPr>
            <a:spLocks noGrp="1"/>
          </p:cNvSpPr>
          <p:nvPr>
            <p:ph type="sldNum" sz="quarter" idx="12"/>
          </p:nvPr>
        </p:nvSpPr>
        <p:spPr/>
        <p:txBody>
          <a:bodyPr/>
          <a:lstStyle/>
          <a:p>
            <a:pPr rtl="0"/>
            <a:fld id="{C263D6C4-4840-40CC-AC84-17E24B3B7BDE}" type="slidenum">
              <a:rPr lang="en-GB" noProof="0" smtClean="0"/>
              <a:pPr rtl="0"/>
              <a:t>11</a:t>
            </a:fld>
            <a:endParaRPr lang="en-GB" noProof="0"/>
          </a:p>
        </p:txBody>
      </p:sp>
      <p:pic>
        <p:nvPicPr>
          <p:cNvPr id="7" name="Picture Placeholder 6">
            <a:extLst>
              <a:ext uri="{FF2B5EF4-FFF2-40B4-BE49-F238E27FC236}">
                <a16:creationId xmlns:a16="http://schemas.microsoft.com/office/drawing/2014/main" id="{3FF3B2E5-7951-1B4E-2923-44AEB1900F4C}"/>
              </a:ext>
            </a:extLst>
          </p:cNvPr>
          <p:cNvPicPr>
            <a:picLocks noGrp="1" noChangeAspect="1"/>
          </p:cNvPicPr>
          <p:nvPr>
            <p:ph type="pic" idx="1"/>
          </p:nvPr>
        </p:nvPicPr>
        <p:blipFill>
          <a:blip r:embed="rId2"/>
          <a:srcRect t="3891" b="3891"/>
          <a:stretch/>
        </p:blipFill>
        <p:spPr>
          <a:xfrm>
            <a:off x="168166" y="1633835"/>
            <a:ext cx="7622299" cy="4578350"/>
          </a:xfrm>
        </p:spPr>
      </p:pic>
      <p:sp>
        <p:nvSpPr>
          <p:cNvPr id="5" name="Text Placeholder 4">
            <a:extLst>
              <a:ext uri="{FF2B5EF4-FFF2-40B4-BE49-F238E27FC236}">
                <a16:creationId xmlns:a16="http://schemas.microsoft.com/office/drawing/2014/main" id="{FB13815E-A267-A85F-75BA-274D3E6FA853}"/>
              </a:ext>
            </a:extLst>
          </p:cNvPr>
          <p:cNvSpPr>
            <a:spLocks noGrp="1"/>
          </p:cNvSpPr>
          <p:nvPr>
            <p:ph type="body" sz="half" idx="2"/>
          </p:nvPr>
        </p:nvSpPr>
        <p:spPr>
          <a:xfrm>
            <a:off x="8090337" y="1633835"/>
            <a:ext cx="3365063" cy="4579079"/>
          </a:xfrm>
        </p:spPr>
        <p:txBody>
          <a:bodyPr/>
          <a:lstStyle/>
          <a:p>
            <a:r>
              <a:rPr lang="en-KE" dirty="0">
                <a:latin typeface="Copperplate Gothic Bold" panose="020E0705020206020404" pitchFamily="34" charset="77"/>
              </a:rPr>
              <a:t>The Account with the highest impression was </a:t>
            </a:r>
            <a:r>
              <a:rPr lang="en-KE" dirty="0">
                <a:solidFill>
                  <a:schemeClr val="accent6"/>
                </a:solidFill>
                <a:latin typeface="Copperplate Gothic Bold" panose="020E0705020206020404" pitchFamily="34" charset="77"/>
              </a:rPr>
              <a:t>Oleitumbi</a:t>
            </a:r>
          </a:p>
        </p:txBody>
      </p:sp>
    </p:spTree>
    <p:extLst>
      <p:ext uri="{BB962C8B-B14F-4D97-AF65-F5344CB8AC3E}">
        <p14:creationId xmlns:p14="http://schemas.microsoft.com/office/powerpoint/2010/main" val="387410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33C1-3FB0-F04A-8D30-0DDE523A673B}"/>
              </a:ext>
            </a:extLst>
          </p:cNvPr>
          <p:cNvSpPr>
            <a:spLocks noGrp="1"/>
          </p:cNvSpPr>
          <p:nvPr>
            <p:ph type="title"/>
          </p:nvPr>
        </p:nvSpPr>
        <p:spPr>
          <a:xfrm>
            <a:off x="136634" y="542925"/>
            <a:ext cx="11521966" cy="535531"/>
          </a:xfrm>
        </p:spPr>
        <p:txBody>
          <a:bodyPr/>
          <a:lstStyle/>
          <a:p>
            <a:r>
              <a:rPr lang="en-KE" dirty="0">
                <a:latin typeface="Copperplate Gothic Bold" panose="020E0705020206020404" pitchFamily="34" charset="77"/>
              </a:rPr>
              <a:t>Accounts with the most Tweets</a:t>
            </a:r>
          </a:p>
        </p:txBody>
      </p:sp>
      <p:sp>
        <p:nvSpPr>
          <p:cNvPr id="3" name="Slide Number Placeholder 2">
            <a:extLst>
              <a:ext uri="{FF2B5EF4-FFF2-40B4-BE49-F238E27FC236}">
                <a16:creationId xmlns:a16="http://schemas.microsoft.com/office/drawing/2014/main" id="{F4E7BE0A-05B3-E3F8-191A-CE30F359A7E3}"/>
              </a:ext>
            </a:extLst>
          </p:cNvPr>
          <p:cNvSpPr>
            <a:spLocks noGrp="1"/>
          </p:cNvSpPr>
          <p:nvPr>
            <p:ph type="sldNum" sz="quarter" idx="12"/>
          </p:nvPr>
        </p:nvSpPr>
        <p:spPr/>
        <p:txBody>
          <a:bodyPr/>
          <a:lstStyle/>
          <a:p>
            <a:pPr rtl="0"/>
            <a:fld id="{C263D6C4-4840-40CC-AC84-17E24B3B7BDE}" type="slidenum">
              <a:rPr lang="en-GB" noProof="0" smtClean="0"/>
              <a:pPr rtl="0"/>
              <a:t>12</a:t>
            </a:fld>
            <a:endParaRPr lang="en-GB" noProof="0"/>
          </a:p>
        </p:txBody>
      </p:sp>
      <p:pic>
        <p:nvPicPr>
          <p:cNvPr id="7" name="Picture Placeholder 6">
            <a:extLst>
              <a:ext uri="{FF2B5EF4-FFF2-40B4-BE49-F238E27FC236}">
                <a16:creationId xmlns:a16="http://schemas.microsoft.com/office/drawing/2014/main" id="{4E80679D-31FE-121A-B76A-B9DD3464C7D4}"/>
              </a:ext>
            </a:extLst>
          </p:cNvPr>
          <p:cNvPicPr>
            <a:picLocks noGrp="1" noChangeAspect="1"/>
          </p:cNvPicPr>
          <p:nvPr>
            <p:ph type="pic" idx="1"/>
          </p:nvPr>
        </p:nvPicPr>
        <p:blipFill>
          <a:blip r:embed="rId2"/>
          <a:srcRect t="11207" b="11207"/>
          <a:stretch/>
        </p:blipFill>
        <p:spPr>
          <a:xfrm>
            <a:off x="336550" y="1736725"/>
            <a:ext cx="7548563" cy="4578350"/>
          </a:xfrm>
        </p:spPr>
      </p:pic>
      <p:sp>
        <p:nvSpPr>
          <p:cNvPr id="5" name="Text Placeholder 4">
            <a:extLst>
              <a:ext uri="{FF2B5EF4-FFF2-40B4-BE49-F238E27FC236}">
                <a16:creationId xmlns:a16="http://schemas.microsoft.com/office/drawing/2014/main" id="{DD030205-30A3-0196-E844-9DD6FE1B05C7}"/>
              </a:ext>
            </a:extLst>
          </p:cNvPr>
          <p:cNvSpPr>
            <a:spLocks noGrp="1"/>
          </p:cNvSpPr>
          <p:nvPr>
            <p:ph type="body" sz="half" idx="2"/>
          </p:nvPr>
        </p:nvSpPr>
        <p:spPr>
          <a:xfrm>
            <a:off x="8293537" y="1735995"/>
            <a:ext cx="3365063" cy="4579079"/>
          </a:xfrm>
        </p:spPr>
        <p:txBody>
          <a:bodyPr/>
          <a:lstStyle/>
          <a:p>
            <a:r>
              <a:rPr lang="en-KE" dirty="0">
                <a:latin typeface="Copperplate Gothic Bold" panose="020E0705020206020404" pitchFamily="34" charset="77"/>
              </a:rPr>
              <a:t>The Account with the most Tweets was </a:t>
            </a:r>
            <a:r>
              <a:rPr lang="en-KE" dirty="0">
                <a:solidFill>
                  <a:schemeClr val="accent6"/>
                </a:solidFill>
                <a:latin typeface="Copperplate Gothic Bold" panose="020E0705020206020404" pitchFamily="34" charset="77"/>
              </a:rPr>
              <a:t>miguelmuguchia</a:t>
            </a:r>
          </a:p>
        </p:txBody>
      </p:sp>
    </p:spTree>
    <p:extLst>
      <p:ext uri="{BB962C8B-B14F-4D97-AF65-F5344CB8AC3E}">
        <p14:creationId xmlns:p14="http://schemas.microsoft.com/office/powerpoint/2010/main" val="351199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7DE6-1196-964B-8D78-3D28877A4801}"/>
              </a:ext>
            </a:extLst>
          </p:cNvPr>
          <p:cNvSpPr>
            <a:spLocks noGrp="1"/>
          </p:cNvSpPr>
          <p:nvPr>
            <p:ph type="title"/>
          </p:nvPr>
        </p:nvSpPr>
        <p:spPr>
          <a:xfrm>
            <a:off x="178676" y="542925"/>
            <a:ext cx="11479924" cy="535531"/>
          </a:xfrm>
        </p:spPr>
        <p:txBody>
          <a:bodyPr/>
          <a:lstStyle/>
          <a:p>
            <a:r>
              <a:rPr lang="en-KE" dirty="0">
                <a:latin typeface="Copperplate Gothic Bold" panose="020E0705020206020404" pitchFamily="34" charset="77"/>
              </a:rPr>
              <a:t>Relationship between No of tweets and Impact</a:t>
            </a:r>
          </a:p>
        </p:txBody>
      </p:sp>
      <p:sp>
        <p:nvSpPr>
          <p:cNvPr id="3" name="Slide Number Placeholder 2">
            <a:extLst>
              <a:ext uri="{FF2B5EF4-FFF2-40B4-BE49-F238E27FC236}">
                <a16:creationId xmlns:a16="http://schemas.microsoft.com/office/drawing/2014/main" id="{161D0494-D700-B279-7DD8-2EA6E94869F1}"/>
              </a:ext>
            </a:extLst>
          </p:cNvPr>
          <p:cNvSpPr>
            <a:spLocks noGrp="1"/>
          </p:cNvSpPr>
          <p:nvPr>
            <p:ph type="sldNum" sz="quarter" idx="12"/>
          </p:nvPr>
        </p:nvSpPr>
        <p:spPr/>
        <p:txBody>
          <a:bodyPr/>
          <a:lstStyle/>
          <a:p>
            <a:pPr rtl="0"/>
            <a:fld id="{C263D6C4-4840-40CC-AC84-17E24B3B7BDE}" type="slidenum">
              <a:rPr lang="en-GB" noProof="0" smtClean="0"/>
              <a:pPr rtl="0"/>
              <a:t>13</a:t>
            </a:fld>
            <a:endParaRPr lang="en-GB" noProof="0"/>
          </a:p>
        </p:txBody>
      </p:sp>
      <p:pic>
        <p:nvPicPr>
          <p:cNvPr id="7" name="Picture Placeholder 6">
            <a:extLst>
              <a:ext uri="{FF2B5EF4-FFF2-40B4-BE49-F238E27FC236}">
                <a16:creationId xmlns:a16="http://schemas.microsoft.com/office/drawing/2014/main" id="{E357623A-F8CE-62A7-E44E-17D740376BD2}"/>
              </a:ext>
            </a:extLst>
          </p:cNvPr>
          <p:cNvPicPr>
            <a:picLocks noGrp="1" noChangeAspect="1"/>
          </p:cNvPicPr>
          <p:nvPr>
            <p:ph type="pic" idx="1"/>
          </p:nvPr>
        </p:nvPicPr>
        <p:blipFill>
          <a:blip r:embed="rId2"/>
          <a:srcRect t="9546" b="9546"/>
          <a:stretch/>
        </p:blipFill>
        <p:spPr>
          <a:xfrm>
            <a:off x="735724" y="1510546"/>
            <a:ext cx="6836844" cy="4804529"/>
          </a:xfrm>
        </p:spPr>
      </p:pic>
      <p:sp>
        <p:nvSpPr>
          <p:cNvPr id="5" name="Text Placeholder 4">
            <a:extLst>
              <a:ext uri="{FF2B5EF4-FFF2-40B4-BE49-F238E27FC236}">
                <a16:creationId xmlns:a16="http://schemas.microsoft.com/office/drawing/2014/main" id="{DC4B8B2C-D6F1-E912-3BAE-FB35055E4640}"/>
              </a:ext>
            </a:extLst>
          </p:cNvPr>
          <p:cNvSpPr>
            <a:spLocks noGrp="1"/>
          </p:cNvSpPr>
          <p:nvPr>
            <p:ph type="body" sz="half" idx="2"/>
          </p:nvPr>
        </p:nvSpPr>
        <p:spPr>
          <a:xfrm>
            <a:off x="8195441" y="1633836"/>
            <a:ext cx="3365063" cy="4579079"/>
          </a:xfrm>
        </p:spPr>
        <p:txBody>
          <a:bodyPr/>
          <a:lstStyle/>
          <a:p>
            <a:r>
              <a:rPr lang="en-KE" dirty="0">
                <a:latin typeface="Copperplate Gothic Bold" panose="020E0705020206020404" pitchFamily="34" charset="77"/>
              </a:rPr>
              <a:t>There is </a:t>
            </a:r>
            <a:r>
              <a:rPr lang="en-KE" dirty="0">
                <a:solidFill>
                  <a:schemeClr val="accent6"/>
                </a:solidFill>
                <a:latin typeface="Copperplate Gothic Bold" panose="020E0705020206020404" pitchFamily="34" charset="77"/>
              </a:rPr>
              <a:t>weak</a:t>
            </a:r>
            <a:r>
              <a:rPr lang="en-KE" dirty="0">
                <a:latin typeface="Copperplate Gothic Bold" panose="020E0705020206020404" pitchFamily="34" charset="77"/>
              </a:rPr>
              <a:t> correlation between the number of Twitter tweets and the Impact an Account has</a:t>
            </a:r>
          </a:p>
        </p:txBody>
      </p:sp>
    </p:spTree>
    <p:extLst>
      <p:ext uri="{BB962C8B-B14F-4D97-AF65-F5344CB8AC3E}">
        <p14:creationId xmlns:p14="http://schemas.microsoft.com/office/powerpoint/2010/main" val="332973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6F9F-2835-E5CC-E469-0CB3EFFD77D6}"/>
              </a:ext>
            </a:extLst>
          </p:cNvPr>
          <p:cNvSpPr>
            <a:spLocks noGrp="1"/>
          </p:cNvSpPr>
          <p:nvPr>
            <p:ph type="title"/>
          </p:nvPr>
        </p:nvSpPr>
        <p:spPr>
          <a:xfrm>
            <a:off x="304800" y="542925"/>
            <a:ext cx="11353800" cy="535531"/>
          </a:xfrm>
        </p:spPr>
        <p:txBody>
          <a:bodyPr/>
          <a:lstStyle/>
          <a:p>
            <a:r>
              <a:rPr lang="en-KE" dirty="0">
                <a:latin typeface="Copperplate Gothic Bold" panose="020E0705020206020404" pitchFamily="34" charset="77"/>
              </a:rPr>
              <a:t>Relationship btw No of Tweets and Impression</a:t>
            </a:r>
          </a:p>
        </p:txBody>
      </p:sp>
      <p:sp>
        <p:nvSpPr>
          <p:cNvPr id="3" name="Slide Number Placeholder 2">
            <a:extLst>
              <a:ext uri="{FF2B5EF4-FFF2-40B4-BE49-F238E27FC236}">
                <a16:creationId xmlns:a16="http://schemas.microsoft.com/office/drawing/2014/main" id="{B1CE4AAE-5BDB-AFF3-523F-D0D0D1FD2A12}"/>
              </a:ext>
            </a:extLst>
          </p:cNvPr>
          <p:cNvSpPr>
            <a:spLocks noGrp="1"/>
          </p:cNvSpPr>
          <p:nvPr>
            <p:ph type="sldNum" sz="quarter" idx="12"/>
          </p:nvPr>
        </p:nvSpPr>
        <p:spPr/>
        <p:txBody>
          <a:bodyPr/>
          <a:lstStyle/>
          <a:p>
            <a:pPr rtl="0"/>
            <a:fld id="{C263D6C4-4840-40CC-AC84-17E24B3B7BDE}" type="slidenum">
              <a:rPr lang="en-GB" noProof="0" smtClean="0"/>
              <a:pPr rtl="0"/>
              <a:t>14</a:t>
            </a:fld>
            <a:endParaRPr lang="en-GB" noProof="0"/>
          </a:p>
        </p:txBody>
      </p:sp>
      <p:pic>
        <p:nvPicPr>
          <p:cNvPr id="7" name="Picture Placeholder 6">
            <a:extLst>
              <a:ext uri="{FF2B5EF4-FFF2-40B4-BE49-F238E27FC236}">
                <a16:creationId xmlns:a16="http://schemas.microsoft.com/office/drawing/2014/main" id="{696B410D-0187-5933-969C-0860E99EDE03}"/>
              </a:ext>
            </a:extLst>
          </p:cNvPr>
          <p:cNvPicPr>
            <a:picLocks noGrp="1" noChangeAspect="1"/>
          </p:cNvPicPr>
          <p:nvPr>
            <p:ph type="pic" idx="1"/>
          </p:nvPr>
        </p:nvPicPr>
        <p:blipFill>
          <a:blip r:embed="rId2"/>
          <a:srcRect t="11061" b="11061"/>
          <a:stretch>
            <a:fillRect/>
          </a:stretch>
        </p:blipFill>
        <p:spPr>
          <a:xfrm>
            <a:off x="444500" y="1633538"/>
            <a:ext cx="7227888" cy="4579937"/>
          </a:xfrm>
        </p:spPr>
      </p:pic>
      <p:sp>
        <p:nvSpPr>
          <p:cNvPr id="5" name="Text Placeholder 4">
            <a:extLst>
              <a:ext uri="{FF2B5EF4-FFF2-40B4-BE49-F238E27FC236}">
                <a16:creationId xmlns:a16="http://schemas.microsoft.com/office/drawing/2014/main" id="{A2004F2E-FEC6-311F-B971-31F76BC0D4D6}"/>
              </a:ext>
            </a:extLst>
          </p:cNvPr>
          <p:cNvSpPr>
            <a:spLocks noGrp="1"/>
          </p:cNvSpPr>
          <p:nvPr>
            <p:ph type="body" sz="half" idx="2"/>
          </p:nvPr>
        </p:nvSpPr>
        <p:spPr>
          <a:xfrm>
            <a:off x="8293537" y="1633835"/>
            <a:ext cx="3365063" cy="4579079"/>
          </a:xfrm>
        </p:spPr>
        <p:txBody>
          <a:bodyPr/>
          <a:lstStyle/>
          <a:p>
            <a:r>
              <a:rPr lang="en-KE" dirty="0">
                <a:latin typeface="Copperplate Gothic Bold" panose="020E0705020206020404" pitchFamily="34" charset="77"/>
              </a:rPr>
              <a:t>There is </a:t>
            </a:r>
            <a:r>
              <a:rPr lang="en-KE" dirty="0">
                <a:solidFill>
                  <a:schemeClr val="accent6"/>
                </a:solidFill>
                <a:latin typeface="Copperplate Gothic Bold" panose="020E0705020206020404" pitchFamily="34" charset="77"/>
              </a:rPr>
              <a:t>weak</a:t>
            </a:r>
            <a:r>
              <a:rPr lang="en-KE" dirty="0">
                <a:latin typeface="Copperplate Gothic Bold" panose="020E0705020206020404" pitchFamily="34" charset="77"/>
              </a:rPr>
              <a:t> correlation between the number of Twitter tweets and the Impression an Account has</a:t>
            </a:r>
          </a:p>
        </p:txBody>
      </p:sp>
    </p:spTree>
    <p:extLst>
      <p:ext uri="{BB962C8B-B14F-4D97-AF65-F5344CB8AC3E}">
        <p14:creationId xmlns:p14="http://schemas.microsoft.com/office/powerpoint/2010/main" val="3872342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0F04-8A5E-AA1A-BA44-AA6F2C2DAFD5}"/>
              </a:ext>
            </a:extLst>
          </p:cNvPr>
          <p:cNvSpPr>
            <a:spLocks noGrp="1"/>
          </p:cNvSpPr>
          <p:nvPr>
            <p:ph type="title"/>
          </p:nvPr>
        </p:nvSpPr>
        <p:spPr/>
        <p:txBody>
          <a:bodyPr/>
          <a:lstStyle/>
          <a:p>
            <a:r>
              <a:rPr lang="en-KE" dirty="0">
                <a:latin typeface="Copperplate Gothic Bold" panose="020E0705020206020404" pitchFamily="34" charset="77"/>
              </a:rPr>
              <a:t>Correlation Chart</a:t>
            </a:r>
          </a:p>
        </p:txBody>
      </p:sp>
      <p:sp>
        <p:nvSpPr>
          <p:cNvPr id="3" name="Slide Number Placeholder 2">
            <a:extLst>
              <a:ext uri="{FF2B5EF4-FFF2-40B4-BE49-F238E27FC236}">
                <a16:creationId xmlns:a16="http://schemas.microsoft.com/office/drawing/2014/main" id="{9DEF12B1-01BA-FD02-A399-79215E404F33}"/>
              </a:ext>
            </a:extLst>
          </p:cNvPr>
          <p:cNvSpPr>
            <a:spLocks noGrp="1"/>
          </p:cNvSpPr>
          <p:nvPr>
            <p:ph type="sldNum" sz="quarter" idx="12"/>
          </p:nvPr>
        </p:nvSpPr>
        <p:spPr/>
        <p:txBody>
          <a:bodyPr/>
          <a:lstStyle/>
          <a:p>
            <a:pPr rtl="0"/>
            <a:fld id="{C263D6C4-4840-40CC-AC84-17E24B3B7BDE}" type="slidenum">
              <a:rPr lang="en-GB" noProof="0" smtClean="0"/>
              <a:pPr rtl="0"/>
              <a:t>15</a:t>
            </a:fld>
            <a:endParaRPr lang="en-GB" noProof="0"/>
          </a:p>
        </p:txBody>
      </p:sp>
      <p:pic>
        <p:nvPicPr>
          <p:cNvPr id="7" name="Picture Placeholder 6">
            <a:extLst>
              <a:ext uri="{FF2B5EF4-FFF2-40B4-BE49-F238E27FC236}">
                <a16:creationId xmlns:a16="http://schemas.microsoft.com/office/drawing/2014/main" id="{D53BCCC3-3095-F03E-C826-DF862E1B2D07}"/>
              </a:ext>
            </a:extLst>
          </p:cNvPr>
          <p:cNvPicPr>
            <a:picLocks noGrp="1" noChangeAspect="1"/>
          </p:cNvPicPr>
          <p:nvPr>
            <p:ph type="pic" idx="1"/>
          </p:nvPr>
        </p:nvPicPr>
        <p:blipFill>
          <a:blip r:embed="rId2"/>
          <a:srcRect t="13575" b="13575"/>
          <a:stretch/>
        </p:blipFill>
        <p:spPr>
          <a:xfrm>
            <a:off x="312738" y="1595438"/>
            <a:ext cx="7548562" cy="4579937"/>
          </a:xfrm>
        </p:spPr>
      </p:pic>
      <p:sp>
        <p:nvSpPr>
          <p:cNvPr id="5" name="Text Placeholder 4">
            <a:extLst>
              <a:ext uri="{FF2B5EF4-FFF2-40B4-BE49-F238E27FC236}">
                <a16:creationId xmlns:a16="http://schemas.microsoft.com/office/drawing/2014/main" id="{AAFE98A8-ACAD-466C-3BB4-98CE5E478DD2}"/>
              </a:ext>
            </a:extLst>
          </p:cNvPr>
          <p:cNvSpPr>
            <a:spLocks noGrp="1"/>
          </p:cNvSpPr>
          <p:nvPr>
            <p:ph type="body" sz="half" idx="2"/>
          </p:nvPr>
        </p:nvSpPr>
        <p:spPr>
          <a:xfrm>
            <a:off x="8293537" y="1595747"/>
            <a:ext cx="3365063" cy="4579079"/>
          </a:xfrm>
        </p:spPr>
        <p:txBody>
          <a:bodyPr/>
          <a:lstStyle/>
          <a:p>
            <a:r>
              <a:rPr lang="en-KE" dirty="0">
                <a:latin typeface="Copperplate Gothic Bold" panose="020E0705020206020404" pitchFamily="34" charset="77"/>
              </a:rPr>
              <a:t>The following show strong correlations :</a:t>
            </a:r>
          </a:p>
          <a:p>
            <a:pPr marL="342900" indent="-342900">
              <a:buFont typeface="+mj-lt"/>
              <a:buAutoNum type="arabicPeriod"/>
            </a:pPr>
            <a:r>
              <a:rPr lang="en-KE" dirty="0">
                <a:latin typeface="Copperplate Gothic Bold" panose="020E0705020206020404" pitchFamily="34" charset="77"/>
              </a:rPr>
              <a:t>Impressions and Twitter followers of 0.9</a:t>
            </a:r>
          </a:p>
          <a:p>
            <a:pPr marL="342900" indent="-342900">
              <a:buFont typeface="+mj-lt"/>
              <a:buAutoNum type="arabicPeriod"/>
            </a:pPr>
            <a:r>
              <a:rPr lang="en-KE" dirty="0">
                <a:latin typeface="Copperplate Gothic Bold" panose="020E0705020206020404" pitchFamily="34" charset="77"/>
              </a:rPr>
              <a:t>Impressions and Reach(new) of 0.71</a:t>
            </a:r>
          </a:p>
          <a:p>
            <a:pPr marL="342900" indent="-342900">
              <a:buFont typeface="+mj-lt"/>
              <a:buAutoNum type="arabicPeriod"/>
            </a:pPr>
            <a:r>
              <a:rPr lang="en-KE" dirty="0">
                <a:latin typeface="Copperplate Gothic Bold" panose="020E0705020206020404" pitchFamily="34" charset="77"/>
              </a:rPr>
              <a:t>Twitter followers and Reach(new) of 0.64</a:t>
            </a:r>
          </a:p>
          <a:p>
            <a:pPr marL="342900" indent="-342900">
              <a:buFont typeface="+mj-lt"/>
              <a:buAutoNum type="arabicPeriod"/>
            </a:pPr>
            <a:endParaRPr lang="en-KE" dirty="0"/>
          </a:p>
          <a:p>
            <a:pPr marL="342900" indent="-342900">
              <a:buFont typeface="+mj-lt"/>
              <a:buAutoNum type="arabicPeriod"/>
            </a:pPr>
            <a:endParaRPr lang="en-KE" dirty="0"/>
          </a:p>
        </p:txBody>
      </p:sp>
    </p:spTree>
    <p:extLst>
      <p:ext uri="{BB962C8B-B14F-4D97-AF65-F5344CB8AC3E}">
        <p14:creationId xmlns:p14="http://schemas.microsoft.com/office/powerpoint/2010/main" val="313492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7287-8588-DEF6-7E3D-2E9F2F0E2F76}"/>
              </a:ext>
            </a:extLst>
          </p:cNvPr>
          <p:cNvSpPr>
            <a:spLocks noGrp="1"/>
          </p:cNvSpPr>
          <p:nvPr>
            <p:ph type="title"/>
          </p:nvPr>
        </p:nvSpPr>
        <p:spPr/>
        <p:txBody>
          <a:bodyPr/>
          <a:lstStyle/>
          <a:p>
            <a:r>
              <a:rPr lang="en-KE" dirty="0">
                <a:latin typeface="Copperplate Gothic Bold" panose="020E0705020206020404" pitchFamily="34" charset="77"/>
              </a:rPr>
              <a:t>Conclusions</a:t>
            </a:r>
          </a:p>
        </p:txBody>
      </p:sp>
      <p:sp>
        <p:nvSpPr>
          <p:cNvPr id="3" name="Slide Number Placeholder 2">
            <a:extLst>
              <a:ext uri="{FF2B5EF4-FFF2-40B4-BE49-F238E27FC236}">
                <a16:creationId xmlns:a16="http://schemas.microsoft.com/office/drawing/2014/main" id="{11CF048E-8975-2228-8DE5-4C5BB08AC019}"/>
              </a:ext>
            </a:extLst>
          </p:cNvPr>
          <p:cNvSpPr>
            <a:spLocks noGrp="1"/>
          </p:cNvSpPr>
          <p:nvPr>
            <p:ph type="sldNum" sz="quarter" idx="12"/>
          </p:nvPr>
        </p:nvSpPr>
        <p:spPr/>
        <p:txBody>
          <a:bodyPr/>
          <a:lstStyle/>
          <a:p>
            <a:pPr rtl="0"/>
            <a:fld id="{C263D6C4-4840-40CC-AC84-17E24B3B7BDE}" type="slidenum">
              <a:rPr lang="en-US" noProof="0" smtClean="0"/>
              <a:pPr rtl="0"/>
              <a:t>16</a:t>
            </a:fld>
            <a:endParaRPr lang="en-US" noProof="0"/>
          </a:p>
        </p:txBody>
      </p:sp>
      <p:sp>
        <p:nvSpPr>
          <p:cNvPr id="4" name="Text Placeholder 3">
            <a:extLst>
              <a:ext uri="{FF2B5EF4-FFF2-40B4-BE49-F238E27FC236}">
                <a16:creationId xmlns:a16="http://schemas.microsoft.com/office/drawing/2014/main" id="{CCB66F2F-AD72-BA96-20E6-F7ED520A5088}"/>
              </a:ext>
            </a:extLst>
          </p:cNvPr>
          <p:cNvSpPr>
            <a:spLocks noGrp="1"/>
          </p:cNvSpPr>
          <p:nvPr>
            <p:ph type="body" sz="quarter" idx="13"/>
          </p:nvPr>
        </p:nvSpPr>
        <p:spPr>
          <a:xfrm>
            <a:off x="444500" y="1650125"/>
            <a:ext cx="7501321" cy="4172606"/>
          </a:xfrm>
        </p:spPr>
        <p:txBody>
          <a:bodyPr/>
          <a:lstStyle/>
          <a:p>
            <a:pPr marL="342900" indent="-342900">
              <a:buFont typeface="+mj-lt"/>
              <a:buAutoNum type="arabicPeriod"/>
            </a:pPr>
            <a:r>
              <a:rPr lang="en-KE" dirty="0">
                <a:latin typeface="Copperplate Gothic Bold" panose="020E0705020206020404" pitchFamily="34" charset="77"/>
              </a:rPr>
              <a:t>We concluded that the top three most significant nodes were @williamruto ,  @williamruto , @railaodinga, @citizentv and @williamruto , @railaodinga</a:t>
            </a:r>
          </a:p>
          <a:p>
            <a:pPr marL="342900" indent="-342900">
              <a:buFont typeface="+mj-lt"/>
              <a:buAutoNum type="arabicPeriod"/>
            </a:pPr>
            <a:r>
              <a:rPr lang="en-KE" dirty="0">
                <a:latin typeface="Copperplate Gothic Bold" panose="020E0705020206020404" pitchFamily="34" charset="77"/>
              </a:rPr>
              <a:t>We concluded the most significant features for node are </a:t>
            </a:r>
            <a:br>
              <a:rPr lang="en-KE" dirty="0">
                <a:latin typeface="Copperplate Gothic Bold" panose="020E0705020206020404" pitchFamily="34" charset="77"/>
              </a:rPr>
            </a:br>
            <a:r>
              <a:rPr lang="en-KE" dirty="0">
                <a:latin typeface="Copperplate Gothic Bold" panose="020E0705020206020404" pitchFamily="34" charset="77"/>
              </a:rPr>
              <a:t>the number of followers, the Impact and Impression an account has</a:t>
            </a:r>
          </a:p>
          <a:p>
            <a:pPr marL="342900" indent="-342900">
              <a:buFont typeface="+mj-lt"/>
              <a:buAutoNum type="arabicPeriod"/>
            </a:pPr>
            <a:r>
              <a:rPr lang="en-KE" dirty="0">
                <a:latin typeface="Copperplate Gothic Bold" panose="020E0705020206020404" pitchFamily="34" charset="77"/>
              </a:rPr>
              <a:t>We concluded that there is presence of trend jackers</a:t>
            </a:r>
            <a:r>
              <a:rPr lang="en-GB" dirty="0">
                <a:solidFill>
                  <a:srgbClr val="000000"/>
                </a:solidFill>
                <a:latin typeface="Georgia" panose="02040502050405020303" pitchFamily="18" charset="0"/>
              </a:rPr>
              <a:t> </a:t>
            </a:r>
            <a:r>
              <a:rPr lang="en-KE" dirty="0">
                <a:latin typeface="Copperplate Gothic Bold" panose="020E0705020206020404" pitchFamily="34" charset="77"/>
              </a:rPr>
              <a:t>because of the tags that were linked to #MamaMbogaMoment but do not speak to the significance of the issue instead they were promoting buying of Airtime</a:t>
            </a:r>
          </a:p>
          <a:p>
            <a:pPr marL="342900" indent="-342900">
              <a:buFont typeface="+mj-lt"/>
              <a:buAutoNum type="arabicPeriod"/>
            </a:pPr>
            <a:r>
              <a:rPr lang="en-KE" dirty="0">
                <a:latin typeface="Copperplate Gothic Bold" panose="020E0705020206020404" pitchFamily="34" charset="77"/>
              </a:rPr>
              <a:t>We concluded that there is little  correlation between the number of tweets with the impact the Account has</a:t>
            </a:r>
          </a:p>
        </p:txBody>
      </p:sp>
    </p:spTree>
    <p:extLst>
      <p:ext uri="{BB962C8B-B14F-4D97-AF65-F5344CB8AC3E}">
        <p14:creationId xmlns:p14="http://schemas.microsoft.com/office/powerpoint/2010/main" val="137978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02E6-A828-9AF0-7218-49B2CCA8DABB}"/>
              </a:ext>
            </a:extLst>
          </p:cNvPr>
          <p:cNvSpPr>
            <a:spLocks noGrp="1"/>
          </p:cNvSpPr>
          <p:nvPr>
            <p:ph type="title"/>
          </p:nvPr>
        </p:nvSpPr>
        <p:spPr/>
        <p:txBody>
          <a:bodyPr/>
          <a:lstStyle/>
          <a:p>
            <a:r>
              <a:rPr lang="en-KE" dirty="0"/>
              <a:t>Conclusions</a:t>
            </a:r>
          </a:p>
        </p:txBody>
      </p:sp>
      <p:sp>
        <p:nvSpPr>
          <p:cNvPr id="3" name="Slide Number Placeholder 2">
            <a:extLst>
              <a:ext uri="{FF2B5EF4-FFF2-40B4-BE49-F238E27FC236}">
                <a16:creationId xmlns:a16="http://schemas.microsoft.com/office/drawing/2014/main" id="{8D7EE6EC-D3BC-490E-A3CC-BB20B188DA0C}"/>
              </a:ext>
            </a:extLst>
          </p:cNvPr>
          <p:cNvSpPr>
            <a:spLocks noGrp="1"/>
          </p:cNvSpPr>
          <p:nvPr>
            <p:ph type="sldNum" sz="quarter" idx="12"/>
          </p:nvPr>
        </p:nvSpPr>
        <p:spPr/>
        <p:txBody>
          <a:bodyPr/>
          <a:lstStyle/>
          <a:p>
            <a:pPr rtl="0"/>
            <a:fld id="{C263D6C4-4840-40CC-AC84-17E24B3B7BDE}" type="slidenum">
              <a:rPr lang="en-US" noProof="0" smtClean="0"/>
              <a:pPr rtl="0"/>
              <a:t>17</a:t>
            </a:fld>
            <a:endParaRPr lang="en-US" noProof="0"/>
          </a:p>
        </p:txBody>
      </p:sp>
      <p:sp>
        <p:nvSpPr>
          <p:cNvPr id="4" name="Text Placeholder 3">
            <a:extLst>
              <a:ext uri="{FF2B5EF4-FFF2-40B4-BE49-F238E27FC236}">
                <a16:creationId xmlns:a16="http://schemas.microsoft.com/office/drawing/2014/main" id="{714ABCED-5A7D-9207-DF6B-7BA8E18135CD}"/>
              </a:ext>
            </a:extLst>
          </p:cNvPr>
          <p:cNvSpPr>
            <a:spLocks noGrp="1"/>
          </p:cNvSpPr>
          <p:nvPr>
            <p:ph type="body" sz="quarter" idx="13"/>
          </p:nvPr>
        </p:nvSpPr>
        <p:spPr/>
        <p:txBody>
          <a:bodyPr/>
          <a:lstStyle/>
          <a:p>
            <a:pPr marL="342900" indent="-342900">
              <a:buFont typeface="+mj-lt"/>
              <a:buAutoNum type="arabicPeriod" startAt="5"/>
            </a:pPr>
            <a:r>
              <a:rPr lang="en-KE" dirty="0">
                <a:latin typeface="Copperplate Gothic Bold" panose="020E0705020206020404" pitchFamily="34" charset="77"/>
              </a:rPr>
              <a:t>We concluded that there is also little correlation between number of tweets and the Impression the account has</a:t>
            </a:r>
          </a:p>
          <a:p>
            <a:pPr marL="342900" indent="-342900">
              <a:buFont typeface="+mj-lt"/>
              <a:buAutoNum type="arabicPeriod" startAt="5"/>
            </a:pPr>
            <a:r>
              <a:rPr lang="en-KE" dirty="0">
                <a:latin typeface="Copperplate Gothic Bold" panose="020E0705020206020404" pitchFamily="34" charset="77"/>
              </a:rPr>
              <a:t>We concluded that there is strong correlation between the number of followers an account has and the number of new users an account reaches</a:t>
            </a:r>
          </a:p>
          <a:p>
            <a:pPr marL="342900" indent="-342900">
              <a:buFont typeface="+mj-lt"/>
              <a:buAutoNum type="arabicParenR" startAt="4"/>
            </a:pPr>
            <a:endParaRPr lang="en-KE" dirty="0"/>
          </a:p>
        </p:txBody>
      </p:sp>
    </p:spTree>
    <p:extLst>
      <p:ext uri="{BB962C8B-B14F-4D97-AF65-F5344CB8AC3E}">
        <p14:creationId xmlns:p14="http://schemas.microsoft.com/office/powerpoint/2010/main" val="190362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1752-232B-BBE9-C690-E3C8936FB356}"/>
              </a:ext>
            </a:extLst>
          </p:cNvPr>
          <p:cNvSpPr>
            <a:spLocks noGrp="1"/>
          </p:cNvSpPr>
          <p:nvPr>
            <p:ph type="title"/>
          </p:nvPr>
        </p:nvSpPr>
        <p:spPr>
          <a:xfrm>
            <a:off x="444500" y="542925"/>
            <a:ext cx="11214100" cy="535531"/>
          </a:xfrm>
        </p:spPr>
        <p:txBody>
          <a:bodyPr/>
          <a:lstStyle/>
          <a:p>
            <a:r>
              <a:rPr lang="en-KE" dirty="0">
                <a:latin typeface="Copperplate Gothic Bold" panose="020E0705020206020404" pitchFamily="34" charset="77"/>
              </a:rPr>
              <a:t>Recommendations</a:t>
            </a:r>
          </a:p>
        </p:txBody>
      </p:sp>
      <p:sp>
        <p:nvSpPr>
          <p:cNvPr id="3" name="Slide Number Placeholder 2">
            <a:extLst>
              <a:ext uri="{FF2B5EF4-FFF2-40B4-BE49-F238E27FC236}">
                <a16:creationId xmlns:a16="http://schemas.microsoft.com/office/drawing/2014/main" id="{2313F6AF-859D-0BEA-5BC3-606F03F557FA}"/>
              </a:ext>
            </a:extLst>
          </p:cNvPr>
          <p:cNvSpPr>
            <a:spLocks noGrp="1"/>
          </p:cNvSpPr>
          <p:nvPr>
            <p:ph type="sldNum" sz="quarter" idx="12"/>
          </p:nvPr>
        </p:nvSpPr>
        <p:spPr/>
        <p:txBody>
          <a:bodyPr/>
          <a:lstStyle/>
          <a:p>
            <a:pPr rtl="0"/>
            <a:fld id="{C263D6C4-4840-40CC-AC84-17E24B3B7BDE}" type="slidenum">
              <a:rPr lang="en-US" noProof="0" smtClean="0"/>
              <a:pPr rtl="0"/>
              <a:t>18</a:t>
            </a:fld>
            <a:endParaRPr lang="en-US" noProof="0"/>
          </a:p>
        </p:txBody>
      </p:sp>
      <p:sp>
        <p:nvSpPr>
          <p:cNvPr id="4" name="Text Placeholder 3">
            <a:extLst>
              <a:ext uri="{FF2B5EF4-FFF2-40B4-BE49-F238E27FC236}">
                <a16:creationId xmlns:a16="http://schemas.microsoft.com/office/drawing/2014/main" id="{F88D2394-CEAE-4A9F-0182-189ECAEBE780}"/>
              </a:ext>
            </a:extLst>
          </p:cNvPr>
          <p:cNvSpPr>
            <a:spLocks noGrp="1"/>
          </p:cNvSpPr>
          <p:nvPr>
            <p:ph type="body" sz="quarter" idx="13"/>
          </p:nvPr>
        </p:nvSpPr>
        <p:spPr>
          <a:xfrm>
            <a:off x="444499" y="1625385"/>
            <a:ext cx="7385707" cy="4093243"/>
          </a:xfrm>
        </p:spPr>
        <p:txBody>
          <a:bodyPr/>
          <a:lstStyle/>
          <a:p>
            <a:pPr marL="342900" indent="-342900">
              <a:buFont typeface="+mj-lt"/>
              <a:buAutoNum type="arabicPeriod"/>
            </a:pPr>
            <a:r>
              <a:rPr lang="en-KE" dirty="0">
                <a:latin typeface="Copperplate Gothic Bold" panose="020E0705020206020404" pitchFamily="34" charset="77"/>
              </a:rPr>
              <a:t>We recommend further analysis on the dataset </a:t>
            </a:r>
          </a:p>
          <a:p>
            <a:pPr marL="342900" indent="-342900">
              <a:buFont typeface="+mj-lt"/>
              <a:buAutoNum type="arabicPeriod"/>
            </a:pPr>
            <a:r>
              <a:rPr lang="en-KE" dirty="0">
                <a:latin typeface="Copperplate Gothic Bold" panose="020E0705020206020404" pitchFamily="34" charset="77"/>
              </a:rPr>
              <a:t>We recommend the ngo to consider accounts that have a combination of these features : High followers, high impact and high impression as they are very influential on the platform</a:t>
            </a:r>
          </a:p>
          <a:p>
            <a:pPr marL="342900" indent="-342900">
              <a:buFont typeface="+mj-lt"/>
              <a:buAutoNum type="arabicPeriod"/>
            </a:pPr>
            <a:r>
              <a:rPr lang="en-KE" dirty="0">
                <a:latin typeface="Copperplate Gothic Bold" panose="020E0705020206020404" pitchFamily="34" charset="77"/>
              </a:rPr>
              <a:t>We recommend the Ngo to consider the most mentioned Accounts as they are influential too</a:t>
            </a:r>
          </a:p>
        </p:txBody>
      </p:sp>
    </p:spTree>
    <p:extLst>
      <p:ext uri="{BB962C8B-B14F-4D97-AF65-F5344CB8AC3E}">
        <p14:creationId xmlns:p14="http://schemas.microsoft.com/office/powerpoint/2010/main" val="160991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17242" y="2659116"/>
            <a:ext cx="4945598" cy="1391675"/>
          </a:xfrm>
        </p:spPr>
        <p:txBody>
          <a:bodyPr rtlCol="0"/>
          <a:lstStyle/>
          <a:p>
            <a:pPr rtl="0"/>
            <a:r>
              <a:rPr lang="en-GB" sz="6000" dirty="0">
                <a:latin typeface="Copperplate Gothic Bold" panose="020E0705020206020404" pitchFamily="34" charset="77"/>
              </a:rPr>
              <a:t>Thank you</a:t>
            </a:r>
            <a:br>
              <a:rPr lang="en-GB" sz="6000" dirty="0">
                <a:latin typeface="Copperplate Gothic Bold" panose="020E0705020206020404" pitchFamily="34" charset="77"/>
              </a:rPr>
            </a:br>
            <a:r>
              <a:rPr lang="en-GB" sz="6000" dirty="0">
                <a:latin typeface="Copperplate Gothic Bold" panose="020E0705020206020404" pitchFamily="34" charset="77"/>
              </a:rPr>
              <a:t>	Q&amp;A</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05708" y="1316240"/>
            <a:ext cx="7781544" cy="859055"/>
          </a:xfrm>
        </p:spPr>
        <p:txBody>
          <a:bodyPr rtlCol="0"/>
          <a:lstStyle/>
          <a:p>
            <a:pPr rtl="0"/>
            <a:r>
              <a:rPr lang="en-GB" dirty="0">
                <a:latin typeface="Copperplate Gothic Bold" panose="020E0705020206020404" pitchFamily="34" charset="77"/>
              </a:rPr>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489792" y="2422109"/>
            <a:ext cx="6803136" cy="2654388"/>
          </a:xfrm>
        </p:spPr>
        <p:txBody>
          <a:bodyPr rtlCol="0">
            <a:noAutofit/>
          </a:bodyPr>
          <a:lstStyle/>
          <a:p>
            <a:pPr algn="l" rtl="0">
              <a:spcBef>
                <a:spcPts val="1500"/>
              </a:spcBef>
              <a:spcAft>
                <a:spcPts val="1500"/>
              </a:spcAft>
            </a:pPr>
            <a:r>
              <a:rPr lang="en-GB" sz="2000" b="0" i="0" dirty="0">
                <a:solidFill>
                  <a:schemeClr val="bg1"/>
                </a:solidFill>
                <a:effectLst/>
                <a:latin typeface="Copperplate Gothic Bold" panose="020E0705020206020404" pitchFamily="34" charset="77"/>
              </a:rPr>
              <a:t>a democracy-focused NGO is interested in learning which networks are responsible for seeding and spreading political hashtags in the upcoming August 9th General Election. They have extracted the mentions from several hashtags and need more analysis</a:t>
            </a:r>
            <a:r>
              <a:rPr lang="en-GB" sz="1800" b="0" i="0" dirty="0">
                <a:solidFill>
                  <a:schemeClr val="bg1"/>
                </a:solidFill>
                <a:effectLst/>
                <a:latin typeface="Copperplate Gothic Bold" panose="020E0705020206020404" pitchFamily="34" charset="77"/>
              </a:rPr>
              <a:t>.</a:t>
            </a:r>
          </a:p>
          <a:p>
            <a:br>
              <a:rPr lang="en-GB" sz="1800" dirty="0">
                <a:latin typeface="Copperplate Gothic Bold" panose="020E0705020206020404" pitchFamily="34" charset="77"/>
              </a:rPr>
            </a:br>
            <a:endParaRPr lang="en-GB" sz="1800" dirty="0">
              <a:latin typeface="Copperplate Gothic Bold" panose="020E0705020206020404" pitchFamily="34" charset="77"/>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n-GB" smtClean="0"/>
              <a:pPr/>
              <a:t>2</a:t>
            </a:fld>
            <a:endParaRPr lang="en-GB"/>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1023257"/>
            <a:ext cx="7781544" cy="859055"/>
          </a:xfrm>
        </p:spPr>
        <p:txBody>
          <a:bodyPr rtlCol="0"/>
          <a:lstStyle/>
          <a:p>
            <a:pPr rtl="0"/>
            <a:r>
              <a:rPr lang="en-GB" dirty="0">
                <a:latin typeface="Copperplate Gothic Bold" panose="020E0705020206020404" pitchFamily="34" charset="77"/>
              </a:rPr>
              <a:t>Objectives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42646" y="2490651"/>
            <a:ext cx="7697768" cy="3824424"/>
          </a:xfrm>
        </p:spPr>
        <p:txBody>
          <a:bodyPr rtlCol="0"/>
          <a:lstStyle/>
          <a:p>
            <a:pPr marL="342900" indent="-342900" rtl="0">
              <a:buFont typeface="+mj-lt"/>
              <a:buAutoNum type="arabicPeriod"/>
            </a:pPr>
            <a:r>
              <a:rPr lang="en-GB" dirty="0">
                <a:latin typeface="Copperplate Gothic Bold" panose="020E0705020206020404" pitchFamily="34" charset="77"/>
              </a:rPr>
              <a:t>Find the most significant nodes in the network and the role they play</a:t>
            </a:r>
          </a:p>
          <a:p>
            <a:pPr marL="342900" indent="-342900" rtl="0">
              <a:buFont typeface="+mj-lt"/>
              <a:buAutoNum type="arabicPeriod"/>
            </a:pPr>
            <a:r>
              <a:rPr lang="en-GB" dirty="0">
                <a:latin typeface="Copperplate Gothic Bold" panose="020E0705020206020404" pitchFamily="34" charset="77"/>
              </a:rPr>
              <a:t>Distinguish the key accounts publishing and posting the hashtags</a:t>
            </a:r>
          </a:p>
          <a:p>
            <a:pPr marL="342900" indent="-342900" rtl="0">
              <a:buFont typeface="+mj-lt"/>
              <a:buAutoNum type="arabicPeriod"/>
            </a:pPr>
            <a:r>
              <a:rPr lang="en-GB" dirty="0">
                <a:latin typeface="Copperplate Gothic Bold" panose="020E0705020206020404" pitchFamily="34" charset="77"/>
              </a:rPr>
              <a:t>Find out the key influential accounts and background information on them</a:t>
            </a:r>
          </a:p>
          <a:p>
            <a:pPr marL="342900" indent="-342900" rtl="0">
              <a:buFont typeface="+mj-lt"/>
              <a:buAutoNum type="arabicPeriod"/>
            </a:pPr>
            <a:r>
              <a:rPr lang="en-GB" dirty="0">
                <a:latin typeface="Copperplate Gothic Bold" panose="020E0705020206020404" pitchFamily="34" charset="77"/>
              </a:rPr>
              <a:t>Find and Identify trend jackers</a:t>
            </a:r>
          </a:p>
          <a:p>
            <a:pPr marL="342900" indent="-342900" rtl="0">
              <a:buFont typeface="+mj-lt"/>
              <a:buAutoNum type="arabicPeriod"/>
            </a:pPr>
            <a:endParaRPr lang="en-GB"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en-GB" smtClean="0"/>
              <a:pPr/>
              <a:t>3</a:t>
            </a:fld>
            <a:endParaRPr lang="en-GB"/>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EA84-DA96-CD55-289F-3A7D16DE1148}"/>
              </a:ext>
            </a:extLst>
          </p:cNvPr>
          <p:cNvSpPr>
            <a:spLocks noGrp="1"/>
          </p:cNvSpPr>
          <p:nvPr>
            <p:ph type="title"/>
          </p:nvPr>
        </p:nvSpPr>
        <p:spPr>
          <a:xfrm>
            <a:off x="444500" y="2554013"/>
            <a:ext cx="7522341" cy="923330"/>
          </a:xfrm>
        </p:spPr>
        <p:txBody>
          <a:bodyPr/>
          <a:lstStyle/>
          <a:p>
            <a:r>
              <a:rPr lang="en-KE" sz="6000" dirty="0">
                <a:latin typeface="Copperplate Gothic Bold" panose="020E0705020206020404" pitchFamily="34" charset="77"/>
              </a:rPr>
              <a:t>Findings</a:t>
            </a:r>
          </a:p>
        </p:txBody>
      </p:sp>
      <p:sp>
        <p:nvSpPr>
          <p:cNvPr id="3" name="Slide Number Placeholder 2">
            <a:extLst>
              <a:ext uri="{FF2B5EF4-FFF2-40B4-BE49-F238E27FC236}">
                <a16:creationId xmlns:a16="http://schemas.microsoft.com/office/drawing/2014/main" id="{1DAA9670-5BA1-CAF9-ED8A-CDC7595B05B0}"/>
              </a:ext>
            </a:extLst>
          </p:cNvPr>
          <p:cNvSpPr>
            <a:spLocks noGrp="1"/>
          </p:cNvSpPr>
          <p:nvPr>
            <p:ph type="sldNum" sz="quarter" idx="12"/>
          </p:nvPr>
        </p:nvSpPr>
        <p:spPr/>
        <p:txBody>
          <a:bodyPr/>
          <a:lstStyle/>
          <a:p>
            <a:pPr rtl="0"/>
            <a:fld id="{C263D6C4-4840-40CC-AC84-17E24B3B7BDE}" type="slidenum">
              <a:rPr lang="en-US" noProof="0" smtClean="0"/>
              <a:pPr rtl="0"/>
              <a:t>4</a:t>
            </a:fld>
            <a:endParaRPr lang="en-US" noProof="0"/>
          </a:p>
        </p:txBody>
      </p:sp>
      <p:sp>
        <p:nvSpPr>
          <p:cNvPr id="4" name="Text Placeholder 3">
            <a:extLst>
              <a:ext uri="{FF2B5EF4-FFF2-40B4-BE49-F238E27FC236}">
                <a16:creationId xmlns:a16="http://schemas.microsoft.com/office/drawing/2014/main" id="{3B7E044A-99A9-13ED-BEA8-ACB8B7112F47}"/>
              </a:ext>
            </a:extLst>
          </p:cNvPr>
          <p:cNvSpPr>
            <a:spLocks noGrp="1"/>
          </p:cNvSpPr>
          <p:nvPr>
            <p:ph type="body" sz="quarter" idx="13"/>
          </p:nvPr>
        </p:nvSpPr>
        <p:spPr>
          <a:xfrm>
            <a:off x="444500" y="4897821"/>
            <a:ext cx="6718300" cy="820807"/>
          </a:xfrm>
        </p:spPr>
        <p:txBody>
          <a:bodyPr/>
          <a:lstStyle/>
          <a:p>
            <a:endParaRPr lang="en-KE" dirty="0"/>
          </a:p>
        </p:txBody>
      </p:sp>
    </p:spTree>
    <p:extLst>
      <p:ext uri="{BB962C8B-B14F-4D97-AF65-F5344CB8AC3E}">
        <p14:creationId xmlns:p14="http://schemas.microsoft.com/office/powerpoint/2010/main" val="269312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C73C-D7F2-8921-2E9D-77F99CA128C6}"/>
              </a:ext>
            </a:extLst>
          </p:cNvPr>
          <p:cNvSpPr>
            <a:spLocks noGrp="1"/>
          </p:cNvSpPr>
          <p:nvPr>
            <p:ph type="title"/>
          </p:nvPr>
        </p:nvSpPr>
        <p:spPr/>
        <p:txBody>
          <a:bodyPr/>
          <a:lstStyle/>
          <a:p>
            <a:r>
              <a:rPr lang="en-KE" dirty="0">
                <a:latin typeface="Copperplate Gothic Bold" panose="020E0705020206020404" pitchFamily="34" charset="77"/>
              </a:rPr>
              <a:t>The Most Significant Nodes</a:t>
            </a:r>
          </a:p>
        </p:txBody>
      </p:sp>
      <p:sp>
        <p:nvSpPr>
          <p:cNvPr id="3" name="Slide Number Placeholder 2">
            <a:extLst>
              <a:ext uri="{FF2B5EF4-FFF2-40B4-BE49-F238E27FC236}">
                <a16:creationId xmlns:a16="http://schemas.microsoft.com/office/drawing/2014/main" id="{97F49DA6-0394-3E7E-9055-6A14A74308E6}"/>
              </a:ext>
            </a:extLst>
          </p:cNvPr>
          <p:cNvSpPr>
            <a:spLocks noGrp="1"/>
          </p:cNvSpPr>
          <p:nvPr>
            <p:ph type="sldNum" sz="quarter" idx="12"/>
          </p:nvPr>
        </p:nvSpPr>
        <p:spPr/>
        <p:txBody>
          <a:bodyPr/>
          <a:lstStyle/>
          <a:p>
            <a:pPr rtl="0"/>
            <a:fld id="{C263D6C4-4840-40CC-AC84-17E24B3B7BDE}" type="slidenum">
              <a:rPr lang="en-GB" noProof="0" smtClean="0"/>
              <a:pPr rtl="0"/>
              <a:t>5</a:t>
            </a:fld>
            <a:endParaRPr lang="en-GB" noProof="0"/>
          </a:p>
        </p:txBody>
      </p:sp>
      <p:sp>
        <p:nvSpPr>
          <p:cNvPr id="4" name="Text Placeholder 3">
            <a:extLst>
              <a:ext uri="{FF2B5EF4-FFF2-40B4-BE49-F238E27FC236}">
                <a16:creationId xmlns:a16="http://schemas.microsoft.com/office/drawing/2014/main" id="{E6BAB5AF-01CA-1365-48FF-C7EB187372C8}"/>
              </a:ext>
            </a:extLst>
          </p:cNvPr>
          <p:cNvSpPr>
            <a:spLocks noGrp="1"/>
          </p:cNvSpPr>
          <p:nvPr>
            <p:ph type="body" idx="1"/>
          </p:nvPr>
        </p:nvSpPr>
        <p:spPr>
          <a:xfrm>
            <a:off x="533400" y="1460446"/>
            <a:ext cx="5942012" cy="410395"/>
          </a:xfrm>
        </p:spPr>
        <p:txBody>
          <a:bodyPr/>
          <a:lstStyle/>
          <a:p>
            <a:r>
              <a:rPr lang="en-KE" dirty="0">
                <a:latin typeface="Copperplate Gothic Bold" panose="020E0705020206020404" pitchFamily="34" charset="77"/>
              </a:rPr>
              <a:t>Gephi Network Visualization</a:t>
            </a:r>
          </a:p>
        </p:txBody>
      </p:sp>
      <p:pic>
        <p:nvPicPr>
          <p:cNvPr id="9" name="Content Placeholder 8">
            <a:extLst>
              <a:ext uri="{FF2B5EF4-FFF2-40B4-BE49-F238E27FC236}">
                <a16:creationId xmlns:a16="http://schemas.microsoft.com/office/drawing/2014/main" id="{8B5EBC8C-79EA-0740-5B83-1DE8565ACFF4}"/>
              </a:ext>
            </a:extLst>
          </p:cNvPr>
          <p:cNvPicPr>
            <a:picLocks noGrp="1" noChangeAspect="1"/>
          </p:cNvPicPr>
          <p:nvPr>
            <p:ph sz="half" idx="2"/>
          </p:nvPr>
        </p:nvPicPr>
        <p:blipFill>
          <a:blip r:embed="rId2"/>
          <a:srcRect/>
          <a:stretch/>
        </p:blipFill>
        <p:spPr>
          <a:xfrm>
            <a:off x="533400" y="2126094"/>
            <a:ext cx="5942012" cy="4456509"/>
          </a:xfrm>
        </p:spPr>
      </p:pic>
      <p:sp>
        <p:nvSpPr>
          <p:cNvPr id="20" name="Content Placeholder 19">
            <a:extLst>
              <a:ext uri="{FF2B5EF4-FFF2-40B4-BE49-F238E27FC236}">
                <a16:creationId xmlns:a16="http://schemas.microsoft.com/office/drawing/2014/main" id="{6ADE98FD-C944-479A-6740-E8499875591D}"/>
              </a:ext>
            </a:extLst>
          </p:cNvPr>
          <p:cNvSpPr>
            <a:spLocks noGrp="1"/>
          </p:cNvSpPr>
          <p:nvPr>
            <p:ph sz="quarter" idx="4"/>
          </p:nvPr>
        </p:nvSpPr>
        <p:spPr>
          <a:xfrm>
            <a:off x="6842234" y="2505075"/>
            <a:ext cx="4816366" cy="3684588"/>
          </a:xfrm>
        </p:spPr>
        <p:txBody>
          <a:bodyPr/>
          <a:lstStyle/>
          <a:p>
            <a:r>
              <a:rPr lang="en-KE" dirty="0">
                <a:latin typeface="Copperplate Gothic Bold" panose="020E0705020206020404" pitchFamily="34" charset="77"/>
              </a:rPr>
              <a:t>The most significant nodes were :</a:t>
            </a:r>
          </a:p>
          <a:p>
            <a:r>
              <a:rPr lang="en-KE" dirty="0">
                <a:latin typeface="Copperplate Gothic Bold" panose="020E0705020206020404" pitchFamily="34" charset="77"/>
              </a:rPr>
              <a:t>Yellow </a:t>
            </a:r>
            <a:r>
              <a:rPr lang="en-KE" dirty="0">
                <a:solidFill>
                  <a:srgbClr val="FFFF00"/>
                </a:solidFill>
                <a:latin typeface="Copperplate Gothic Bold" panose="020E0705020206020404" pitchFamily="34" charset="77"/>
              </a:rPr>
              <a:t>:@williamruto </a:t>
            </a:r>
          </a:p>
          <a:p>
            <a:r>
              <a:rPr lang="en-GB" dirty="0">
                <a:latin typeface="Copperplate Gothic Bold" panose="020E0705020206020404" pitchFamily="34" charset="77"/>
              </a:rPr>
              <a:t> B</a:t>
            </a:r>
            <a:r>
              <a:rPr lang="en-KE" dirty="0">
                <a:latin typeface="Copperplate Gothic Bold" panose="020E0705020206020404" pitchFamily="34" charset="77"/>
              </a:rPr>
              <a:t>lue : </a:t>
            </a:r>
            <a:r>
              <a:rPr lang="en-KE" dirty="0">
                <a:solidFill>
                  <a:srgbClr val="0C75AC"/>
                </a:solidFill>
                <a:latin typeface="Copperplate Gothic Bold" panose="020E0705020206020404" pitchFamily="34" charset="77"/>
              </a:rPr>
              <a:t>@williamruto , @railaodinga, @citizentv</a:t>
            </a:r>
          </a:p>
          <a:p>
            <a:r>
              <a:rPr lang="en-KE" dirty="0">
                <a:latin typeface="Copperplate Gothic Bold" panose="020E0705020206020404" pitchFamily="34" charset="77"/>
              </a:rPr>
              <a:t>Green : </a:t>
            </a:r>
            <a:r>
              <a:rPr lang="en-KE" dirty="0">
                <a:solidFill>
                  <a:schemeClr val="accent6"/>
                </a:solidFill>
                <a:latin typeface="Copperplate Gothic Bold" panose="020E0705020206020404" pitchFamily="34" charset="77"/>
              </a:rPr>
              <a:t>@williamruto , @railaodinga</a:t>
            </a:r>
          </a:p>
          <a:p>
            <a:r>
              <a:rPr lang="en-KE" dirty="0">
                <a:latin typeface="Copperplate Gothic Bold" panose="020E0705020206020404" pitchFamily="34" charset="77"/>
              </a:rPr>
              <a:t>Red : </a:t>
            </a:r>
            <a:r>
              <a:rPr lang="en-KE" dirty="0">
                <a:solidFill>
                  <a:srgbClr val="FF0000"/>
                </a:solidFill>
                <a:latin typeface="Copperplate Gothic Bold" panose="020E0705020206020404" pitchFamily="34" charset="77"/>
              </a:rPr>
              <a:t>@nationafrica , @williamruto, @railaodinga , @dci_kenya</a:t>
            </a:r>
          </a:p>
          <a:p>
            <a:endParaRPr lang="en-KE" dirty="0"/>
          </a:p>
        </p:txBody>
      </p:sp>
    </p:spTree>
    <p:extLst>
      <p:ext uri="{BB962C8B-B14F-4D97-AF65-F5344CB8AC3E}">
        <p14:creationId xmlns:p14="http://schemas.microsoft.com/office/powerpoint/2010/main" val="402882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3255-DCE2-AFE8-7997-84D5BE5777C9}"/>
              </a:ext>
            </a:extLst>
          </p:cNvPr>
          <p:cNvSpPr>
            <a:spLocks noGrp="1"/>
          </p:cNvSpPr>
          <p:nvPr>
            <p:ph type="title"/>
          </p:nvPr>
        </p:nvSpPr>
        <p:spPr/>
        <p:txBody>
          <a:bodyPr/>
          <a:lstStyle/>
          <a:p>
            <a:r>
              <a:rPr lang="en-KE" dirty="0">
                <a:latin typeface="Copperplate Gothic Bold" panose="020E0705020206020404" pitchFamily="34" charset="77"/>
              </a:rPr>
              <a:t>Top 12 Mentioned Accounts</a:t>
            </a:r>
          </a:p>
        </p:txBody>
      </p:sp>
      <p:sp>
        <p:nvSpPr>
          <p:cNvPr id="3" name="Slide Number Placeholder 2">
            <a:extLst>
              <a:ext uri="{FF2B5EF4-FFF2-40B4-BE49-F238E27FC236}">
                <a16:creationId xmlns:a16="http://schemas.microsoft.com/office/drawing/2014/main" id="{3B19B155-C1C2-2E0B-4E3E-C9F2E93B06FB}"/>
              </a:ext>
            </a:extLst>
          </p:cNvPr>
          <p:cNvSpPr>
            <a:spLocks noGrp="1"/>
          </p:cNvSpPr>
          <p:nvPr>
            <p:ph type="sldNum" sz="quarter" idx="12"/>
          </p:nvPr>
        </p:nvSpPr>
        <p:spPr/>
        <p:txBody>
          <a:bodyPr/>
          <a:lstStyle/>
          <a:p>
            <a:pPr rtl="0"/>
            <a:fld id="{C263D6C4-4840-40CC-AC84-17E24B3B7BDE}" type="slidenum">
              <a:rPr lang="en-GB" noProof="0" smtClean="0"/>
              <a:pPr rtl="0"/>
              <a:t>6</a:t>
            </a:fld>
            <a:endParaRPr lang="en-GB" noProof="0"/>
          </a:p>
        </p:txBody>
      </p:sp>
      <p:pic>
        <p:nvPicPr>
          <p:cNvPr id="7" name="Picture Placeholder 6">
            <a:extLst>
              <a:ext uri="{FF2B5EF4-FFF2-40B4-BE49-F238E27FC236}">
                <a16:creationId xmlns:a16="http://schemas.microsoft.com/office/drawing/2014/main" id="{5D5D1A33-2843-96AD-8E6D-5A1593F2106E}"/>
              </a:ext>
            </a:extLst>
          </p:cNvPr>
          <p:cNvPicPr>
            <a:picLocks noGrp="1" noChangeAspect="1"/>
          </p:cNvPicPr>
          <p:nvPr>
            <p:ph type="pic" idx="1"/>
          </p:nvPr>
        </p:nvPicPr>
        <p:blipFill>
          <a:blip r:embed="rId2"/>
          <a:srcRect t="4470" b="4470"/>
          <a:stretch/>
        </p:blipFill>
        <p:spPr>
          <a:xfrm>
            <a:off x="444500" y="1590675"/>
            <a:ext cx="7548563" cy="4724400"/>
          </a:xfrm>
        </p:spPr>
      </p:pic>
      <p:sp>
        <p:nvSpPr>
          <p:cNvPr id="5" name="Text Placeholder 4">
            <a:extLst>
              <a:ext uri="{FF2B5EF4-FFF2-40B4-BE49-F238E27FC236}">
                <a16:creationId xmlns:a16="http://schemas.microsoft.com/office/drawing/2014/main" id="{BA83B228-9F39-A26A-2F79-676A39208814}"/>
              </a:ext>
            </a:extLst>
          </p:cNvPr>
          <p:cNvSpPr>
            <a:spLocks noGrp="1"/>
          </p:cNvSpPr>
          <p:nvPr>
            <p:ph type="body" sz="half" idx="2"/>
          </p:nvPr>
        </p:nvSpPr>
        <p:spPr>
          <a:xfrm>
            <a:off x="8293537" y="1590320"/>
            <a:ext cx="3365063" cy="4579079"/>
          </a:xfrm>
        </p:spPr>
        <p:txBody>
          <a:bodyPr/>
          <a:lstStyle/>
          <a:p>
            <a:r>
              <a:rPr lang="en-KE" dirty="0">
                <a:latin typeface="Copperplate Gothic Bold" panose="020E0705020206020404" pitchFamily="34" charset="77"/>
              </a:rPr>
              <a:t>The most mentioned account was </a:t>
            </a:r>
            <a:r>
              <a:rPr lang="en-KE" dirty="0">
                <a:solidFill>
                  <a:srgbClr val="92D050"/>
                </a:solidFill>
                <a:latin typeface="Copperplate Gothic Bold" panose="020E0705020206020404" pitchFamily="34" charset="77"/>
              </a:rPr>
              <a:t>@williamruto </a:t>
            </a:r>
          </a:p>
        </p:txBody>
      </p:sp>
    </p:spTree>
    <p:extLst>
      <p:ext uri="{BB962C8B-B14F-4D97-AF65-F5344CB8AC3E}">
        <p14:creationId xmlns:p14="http://schemas.microsoft.com/office/powerpoint/2010/main" val="347458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611A-DF46-224A-4E29-3A32AF0EEC6C}"/>
              </a:ext>
            </a:extLst>
          </p:cNvPr>
          <p:cNvSpPr>
            <a:spLocks noGrp="1"/>
          </p:cNvSpPr>
          <p:nvPr>
            <p:ph type="title"/>
          </p:nvPr>
        </p:nvSpPr>
        <p:spPr/>
        <p:txBody>
          <a:bodyPr/>
          <a:lstStyle/>
          <a:p>
            <a:r>
              <a:rPr lang="en-KE" dirty="0">
                <a:latin typeface="Copperplate Gothic Bold" panose="020E0705020206020404" pitchFamily="34" charset="77"/>
              </a:rPr>
              <a:t>Top Hashtags</a:t>
            </a:r>
          </a:p>
        </p:txBody>
      </p:sp>
      <p:sp>
        <p:nvSpPr>
          <p:cNvPr id="3" name="Slide Number Placeholder 2">
            <a:extLst>
              <a:ext uri="{FF2B5EF4-FFF2-40B4-BE49-F238E27FC236}">
                <a16:creationId xmlns:a16="http://schemas.microsoft.com/office/drawing/2014/main" id="{B9686B8E-DAEB-E394-84D2-42C04C553D26}"/>
              </a:ext>
            </a:extLst>
          </p:cNvPr>
          <p:cNvSpPr>
            <a:spLocks noGrp="1"/>
          </p:cNvSpPr>
          <p:nvPr>
            <p:ph type="sldNum" sz="quarter" idx="12"/>
          </p:nvPr>
        </p:nvSpPr>
        <p:spPr/>
        <p:txBody>
          <a:bodyPr/>
          <a:lstStyle/>
          <a:p>
            <a:pPr rtl="0"/>
            <a:fld id="{C263D6C4-4840-40CC-AC84-17E24B3B7BDE}" type="slidenum">
              <a:rPr lang="en-GB" noProof="0" smtClean="0"/>
              <a:pPr rtl="0"/>
              <a:t>7</a:t>
            </a:fld>
            <a:endParaRPr lang="en-GB" noProof="0"/>
          </a:p>
        </p:txBody>
      </p:sp>
      <p:pic>
        <p:nvPicPr>
          <p:cNvPr id="7" name="Picture Placeholder 6">
            <a:extLst>
              <a:ext uri="{FF2B5EF4-FFF2-40B4-BE49-F238E27FC236}">
                <a16:creationId xmlns:a16="http://schemas.microsoft.com/office/drawing/2014/main" id="{ED14BCDA-51C2-A011-B84C-6E4697D469DF}"/>
              </a:ext>
            </a:extLst>
          </p:cNvPr>
          <p:cNvPicPr>
            <a:picLocks noGrp="1" noChangeAspect="1"/>
          </p:cNvPicPr>
          <p:nvPr>
            <p:ph type="pic" idx="1"/>
          </p:nvPr>
        </p:nvPicPr>
        <p:blipFill>
          <a:blip r:embed="rId2"/>
          <a:srcRect t="5116" b="5116"/>
          <a:stretch/>
        </p:blipFill>
        <p:spPr>
          <a:xfrm>
            <a:off x="211138" y="1736725"/>
            <a:ext cx="7548562" cy="4578350"/>
          </a:xfrm>
        </p:spPr>
      </p:pic>
      <p:sp>
        <p:nvSpPr>
          <p:cNvPr id="5" name="Text Placeholder 4">
            <a:extLst>
              <a:ext uri="{FF2B5EF4-FFF2-40B4-BE49-F238E27FC236}">
                <a16:creationId xmlns:a16="http://schemas.microsoft.com/office/drawing/2014/main" id="{80719480-2C4C-67C1-A700-70277D217007}"/>
              </a:ext>
            </a:extLst>
          </p:cNvPr>
          <p:cNvSpPr>
            <a:spLocks noGrp="1"/>
          </p:cNvSpPr>
          <p:nvPr>
            <p:ph type="body" sz="half" idx="2"/>
          </p:nvPr>
        </p:nvSpPr>
        <p:spPr>
          <a:xfrm>
            <a:off x="8090337" y="1724325"/>
            <a:ext cx="3365063" cy="4579079"/>
          </a:xfrm>
        </p:spPr>
        <p:txBody>
          <a:bodyPr/>
          <a:lstStyle/>
          <a:p>
            <a:r>
              <a:rPr lang="en-KE" dirty="0">
                <a:latin typeface="Copperplate Gothic Bold" panose="020E0705020206020404" pitchFamily="34" charset="77"/>
              </a:rPr>
              <a:t>The most common hashtag was </a:t>
            </a:r>
            <a:r>
              <a:rPr lang="en-KE" dirty="0">
                <a:solidFill>
                  <a:srgbClr val="92D050"/>
                </a:solidFill>
                <a:latin typeface="Copperplate Gothic Bold" panose="020E0705020206020404" pitchFamily="34" charset="77"/>
              </a:rPr>
              <a:t>#mamambogamoment</a:t>
            </a:r>
          </a:p>
        </p:txBody>
      </p:sp>
    </p:spTree>
    <p:extLst>
      <p:ext uri="{BB962C8B-B14F-4D97-AF65-F5344CB8AC3E}">
        <p14:creationId xmlns:p14="http://schemas.microsoft.com/office/powerpoint/2010/main" val="73583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84E6-189B-A4EA-72A6-CF512652B944}"/>
              </a:ext>
            </a:extLst>
          </p:cNvPr>
          <p:cNvSpPr>
            <a:spLocks noGrp="1"/>
          </p:cNvSpPr>
          <p:nvPr>
            <p:ph type="title"/>
          </p:nvPr>
        </p:nvSpPr>
        <p:spPr/>
        <p:txBody>
          <a:bodyPr/>
          <a:lstStyle/>
          <a:p>
            <a:r>
              <a:rPr lang="en-KE" dirty="0">
                <a:latin typeface="Copperplate Gothic Bold" panose="020E0705020206020404" pitchFamily="34" charset="77"/>
              </a:rPr>
              <a:t>Top Tags</a:t>
            </a:r>
          </a:p>
        </p:txBody>
      </p:sp>
      <p:sp>
        <p:nvSpPr>
          <p:cNvPr id="3" name="Slide Number Placeholder 2">
            <a:extLst>
              <a:ext uri="{FF2B5EF4-FFF2-40B4-BE49-F238E27FC236}">
                <a16:creationId xmlns:a16="http://schemas.microsoft.com/office/drawing/2014/main" id="{FCE7F3CB-5C17-93F5-5498-FD0A0B50EFE4}"/>
              </a:ext>
            </a:extLst>
          </p:cNvPr>
          <p:cNvSpPr>
            <a:spLocks noGrp="1"/>
          </p:cNvSpPr>
          <p:nvPr>
            <p:ph type="sldNum" sz="quarter" idx="12"/>
          </p:nvPr>
        </p:nvSpPr>
        <p:spPr/>
        <p:txBody>
          <a:bodyPr/>
          <a:lstStyle/>
          <a:p>
            <a:pPr rtl="0"/>
            <a:fld id="{C263D6C4-4840-40CC-AC84-17E24B3B7BDE}" type="slidenum">
              <a:rPr lang="en-GB" noProof="0" smtClean="0"/>
              <a:pPr rtl="0"/>
              <a:t>8</a:t>
            </a:fld>
            <a:endParaRPr lang="en-GB" noProof="0"/>
          </a:p>
        </p:txBody>
      </p:sp>
      <p:pic>
        <p:nvPicPr>
          <p:cNvPr id="7" name="Picture Placeholder 6">
            <a:extLst>
              <a:ext uri="{FF2B5EF4-FFF2-40B4-BE49-F238E27FC236}">
                <a16:creationId xmlns:a16="http://schemas.microsoft.com/office/drawing/2014/main" id="{3FF3B2E5-7951-1B4E-2923-44AEB1900F4C}"/>
              </a:ext>
            </a:extLst>
          </p:cNvPr>
          <p:cNvPicPr>
            <a:picLocks noGrp="1" noChangeAspect="1"/>
          </p:cNvPicPr>
          <p:nvPr>
            <p:ph type="pic" idx="1"/>
          </p:nvPr>
        </p:nvPicPr>
        <p:blipFill>
          <a:blip r:embed="rId2"/>
          <a:srcRect t="2238" b="2238"/>
          <a:stretch>
            <a:fillRect/>
          </a:stretch>
        </p:blipFill>
        <p:spPr>
          <a:xfrm>
            <a:off x="273269" y="1736725"/>
            <a:ext cx="7527706" cy="4578350"/>
          </a:xfrm>
        </p:spPr>
      </p:pic>
      <p:sp>
        <p:nvSpPr>
          <p:cNvPr id="5" name="Text Placeholder 4">
            <a:extLst>
              <a:ext uri="{FF2B5EF4-FFF2-40B4-BE49-F238E27FC236}">
                <a16:creationId xmlns:a16="http://schemas.microsoft.com/office/drawing/2014/main" id="{FB13815E-A267-A85F-75BA-274D3E6FA853}"/>
              </a:ext>
            </a:extLst>
          </p:cNvPr>
          <p:cNvSpPr>
            <a:spLocks noGrp="1"/>
          </p:cNvSpPr>
          <p:nvPr>
            <p:ph type="body" sz="half" idx="2"/>
          </p:nvPr>
        </p:nvSpPr>
        <p:spPr>
          <a:xfrm>
            <a:off x="8293537" y="1735996"/>
            <a:ext cx="3365063" cy="4579079"/>
          </a:xfrm>
        </p:spPr>
        <p:txBody>
          <a:bodyPr/>
          <a:lstStyle/>
          <a:p>
            <a:r>
              <a:rPr lang="en-GB" dirty="0">
                <a:latin typeface="Copperplate Gothic Bold" panose="020E0705020206020404" pitchFamily="34" charset="77"/>
              </a:rPr>
              <a:t>T</a:t>
            </a:r>
            <a:r>
              <a:rPr lang="en-KE" dirty="0">
                <a:latin typeface="Copperplate Gothic Bold" panose="020E0705020206020404" pitchFamily="34" charset="77"/>
              </a:rPr>
              <a:t>he most common hashtag is </a:t>
            </a:r>
            <a:r>
              <a:rPr lang="en-KE" dirty="0">
                <a:solidFill>
                  <a:srgbClr val="92D050"/>
                </a:solidFill>
                <a:latin typeface="Copperplate Gothic Bold" panose="020E0705020206020404" pitchFamily="34" charset="77"/>
              </a:rPr>
              <a:t>#MamaMbogaMoment </a:t>
            </a:r>
            <a:r>
              <a:rPr lang="en-KE" dirty="0">
                <a:latin typeface="Copperplate Gothic Bold" panose="020E0705020206020404" pitchFamily="34" charset="77"/>
              </a:rPr>
              <a:t>however we identify trendjackers in the </a:t>
            </a:r>
            <a:r>
              <a:rPr lang="en-KE" dirty="0">
                <a:solidFill>
                  <a:srgbClr val="0070C0"/>
                </a:solidFill>
                <a:latin typeface="Copperplate Gothic Bold" panose="020E0705020206020404" pitchFamily="34" charset="77"/>
              </a:rPr>
              <a:t>paybill, Buy Airtime ,#MamaMbogaMoment</a:t>
            </a:r>
          </a:p>
        </p:txBody>
      </p:sp>
    </p:spTree>
    <p:extLst>
      <p:ext uri="{BB962C8B-B14F-4D97-AF65-F5344CB8AC3E}">
        <p14:creationId xmlns:p14="http://schemas.microsoft.com/office/powerpoint/2010/main" val="74143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1CD4-CEA0-4431-7B27-E88C2FCDA383}"/>
              </a:ext>
            </a:extLst>
          </p:cNvPr>
          <p:cNvSpPr>
            <a:spLocks noGrp="1"/>
          </p:cNvSpPr>
          <p:nvPr>
            <p:ph type="title"/>
          </p:nvPr>
        </p:nvSpPr>
        <p:spPr/>
        <p:txBody>
          <a:bodyPr/>
          <a:lstStyle/>
          <a:p>
            <a:r>
              <a:rPr lang="en-KE" dirty="0">
                <a:latin typeface="Copperplate Gothic Bold" panose="020E0705020206020404" pitchFamily="34" charset="77"/>
              </a:rPr>
              <a:t>Top Followed Accounts</a:t>
            </a:r>
          </a:p>
        </p:txBody>
      </p:sp>
      <p:sp>
        <p:nvSpPr>
          <p:cNvPr id="3" name="Slide Number Placeholder 2">
            <a:extLst>
              <a:ext uri="{FF2B5EF4-FFF2-40B4-BE49-F238E27FC236}">
                <a16:creationId xmlns:a16="http://schemas.microsoft.com/office/drawing/2014/main" id="{C3DFC558-1467-5615-3AD2-52C9423B97B8}"/>
              </a:ext>
            </a:extLst>
          </p:cNvPr>
          <p:cNvSpPr>
            <a:spLocks noGrp="1"/>
          </p:cNvSpPr>
          <p:nvPr>
            <p:ph type="sldNum" sz="quarter" idx="12"/>
          </p:nvPr>
        </p:nvSpPr>
        <p:spPr/>
        <p:txBody>
          <a:bodyPr/>
          <a:lstStyle/>
          <a:p>
            <a:pPr rtl="0"/>
            <a:fld id="{C263D6C4-4840-40CC-AC84-17E24B3B7BDE}" type="slidenum">
              <a:rPr lang="en-GB" noProof="0" smtClean="0"/>
              <a:pPr rtl="0"/>
              <a:t>9</a:t>
            </a:fld>
            <a:endParaRPr lang="en-GB" noProof="0"/>
          </a:p>
        </p:txBody>
      </p:sp>
      <p:pic>
        <p:nvPicPr>
          <p:cNvPr id="7" name="Picture Placeholder 6">
            <a:extLst>
              <a:ext uri="{FF2B5EF4-FFF2-40B4-BE49-F238E27FC236}">
                <a16:creationId xmlns:a16="http://schemas.microsoft.com/office/drawing/2014/main" id="{681177E1-6CA2-C48D-78D6-738266907DDE}"/>
              </a:ext>
            </a:extLst>
          </p:cNvPr>
          <p:cNvPicPr>
            <a:picLocks noGrp="1" noChangeAspect="1"/>
          </p:cNvPicPr>
          <p:nvPr>
            <p:ph type="pic" idx="1"/>
          </p:nvPr>
        </p:nvPicPr>
        <p:blipFill>
          <a:blip r:embed="rId2"/>
          <a:srcRect t="12261" b="12261"/>
          <a:stretch/>
        </p:blipFill>
        <p:spPr>
          <a:xfrm>
            <a:off x="327025" y="1406525"/>
            <a:ext cx="7548563" cy="4579938"/>
          </a:xfrm>
        </p:spPr>
      </p:pic>
      <p:sp>
        <p:nvSpPr>
          <p:cNvPr id="5" name="Text Placeholder 4">
            <a:extLst>
              <a:ext uri="{FF2B5EF4-FFF2-40B4-BE49-F238E27FC236}">
                <a16:creationId xmlns:a16="http://schemas.microsoft.com/office/drawing/2014/main" id="{28B227C2-E48C-58FE-3148-D4614C649092}"/>
              </a:ext>
            </a:extLst>
          </p:cNvPr>
          <p:cNvSpPr>
            <a:spLocks noGrp="1"/>
          </p:cNvSpPr>
          <p:nvPr>
            <p:ph type="body" sz="half" idx="2"/>
          </p:nvPr>
        </p:nvSpPr>
        <p:spPr>
          <a:xfrm>
            <a:off x="8293537" y="1407225"/>
            <a:ext cx="3365063" cy="4579079"/>
          </a:xfrm>
        </p:spPr>
        <p:txBody>
          <a:bodyPr/>
          <a:lstStyle/>
          <a:p>
            <a:r>
              <a:rPr lang="en-KE" dirty="0">
                <a:latin typeface="Copperplate Gothic Bold" panose="020E0705020206020404" pitchFamily="34" charset="77"/>
              </a:rPr>
              <a:t>The most followed account is </a:t>
            </a:r>
            <a:r>
              <a:rPr lang="en-KE" dirty="0">
                <a:solidFill>
                  <a:schemeClr val="accent6"/>
                </a:solidFill>
                <a:latin typeface="Copperplate Gothic Bold" panose="020E0705020206020404" pitchFamily="34" charset="77"/>
              </a:rPr>
              <a:t>Oleltumbi</a:t>
            </a:r>
          </a:p>
        </p:txBody>
      </p:sp>
    </p:spTree>
    <p:extLst>
      <p:ext uri="{BB962C8B-B14F-4D97-AF65-F5344CB8AC3E}">
        <p14:creationId xmlns:p14="http://schemas.microsoft.com/office/powerpoint/2010/main" val="417367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750_TF66687569" id="{5B888300-1273-41F5-A5CD-44107916CC14}" vid="{40518E2E-947D-4D54-9D53-AB7B73CA5C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2925</TotalTime>
  <Words>536</Words>
  <Application>Microsoft Macintosh PowerPoint</Application>
  <PresentationFormat>Widescreen</PresentationFormat>
  <Paragraphs>74</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Copperplate Gothic Bold</vt:lpstr>
      <vt:lpstr>Georgia</vt:lpstr>
      <vt:lpstr>Trade Gothic LT Pro</vt:lpstr>
      <vt:lpstr>Trebuchet MS</vt:lpstr>
      <vt:lpstr>Office Theme</vt:lpstr>
      <vt:lpstr>Election Network Analysis</vt:lpstr>
      <vt:lpstr>Introduction</vt:lpstr>
      <vt:lpstr>Objectives</vt:lpstr>
      <vt:lpstr>Findings</vt:lpstr>
      <vt:lpstr>The Most Significant Nodes</vt:lpstr>
      <vt:lpstr>Top 12 Mentioned Accounts</vt:lpstr>
      <vt:lpstr>Top Hashtags</vt:lpstr>
      <vt:lpstr>Top Tags</vt:lpstr>
      <vt:lpstr>Top Followed Accounts</vt:lpstr>
      <vt:lpstr>Top 10 Accounts with highest impact</vt:lpstr>
      <vt:lpstr>Top 10 Accounts with highest impression</vt:lpstr>
      <vt:lpstr>Accounts with the most Tweets</vt:lpstr>
      <vt:lpstr>Relationship between No of tweets and Impact</vt:lpstr>
      <vt:lpstr>Relationship btw No of Tweets and Impression</vt:lpstr>
      <vt:lpstr>Correlation Chart</vt:lpstr>
      <vt:lpstr>Conclusions</vt:lpstr>
      <vt:lpstr>Conclusions</vt:lpstr>
      <vt:lpstr>Recommendations</vt:lpstr>
      <vt:lpstr>Thank you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Network Analysis</dc:title>
  <dc:creator>Microsoft Office User</dc:creator>
  <cp:lastModifiedBy>Microsoft Office User</cp:lastModifiedBy>
  <cp:revision>2</cp:revision>
  <dcterms:created xsi:type="dcterms:W3CDTF">2022-10-31T08:51:10Z</dcterms:created>
  <dcterms:modified xsi:type="dcterms:W3CDTF">2022-11-02T20:19:43Z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