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compatMode="1" saveSubsetFonts="1">
  <p:sldMasterIdLst>
    <p:sldMasterId id="2147483954" r:id="rId1"/>
  </p:sldMasterIdLst>
  <p:notesMasterIdLst>
    <p:notesMasterId r:id="rId51"/>
  </p:notesMasterIdLst>
  <p:handoutMasterIdLst>
    <p:handoutMasterId r:id="rId52"/>
  </p:handoutMasterIdLst>
  <p:sldIdLst>
    <p:sldId id="360" r:id="rId2"/>
    <p:sldId id="499" r:id="rId3"/>
    <p:sldId id="500" r:id="rId4"/>
    <p:sldId id="501" r:id="rId5"/>
    <p:sldId id="502" r:id="rId6"/>
    <p:sldId id="503" r:id="rId7"/>
    <p:sldId id="504" r:id="rId8"/>
    <p:sldId id="505" r:id="rId9"/>
    <p:sldId id="506" r:id="rId10"/>
    <p:sldId id="507" r:id="rId11"/>
    <p:sldId id="367" r:id="rId12"/>
    <p:sldId id="368" r:id="rId13"/>
    <p:sldId id="365" r:id="rId14"/>
    <p:sldId id="369" r:id="rId15"/>
    <p:sldId id="370" r:id="rId16"/>
    <p:sldId id="371" r:id="rId17"/>
    <p:sldId id="508" r:id="rId18"/>
    <p:sldId id="509" r:id="rId19"/>
    <p:sldId id="510" r:id="rId20"/>
    <p:sldId id="511" r:id="rId21"/>
    <p:sldId id="512" r:id="rId22"/>
    <p:sldId id="513" r:id="rId23"/>
    <p:sldId id="514" r:id="rId24"/>
    <p:sldId id="515" r:id="rId25"/>
    <p:sldId id="516" r:id="rId26"/>
    <p:sldId id="517" r:id="rId27"/>
    <p:sldId id="518" r:id="rId28"/>
    <p:sldId id="519" r:id="rId29"/>
    <p:sldId id="520" r:id="rId30"/>
    <p:sldId id="372" r:id="rId31"/>
    <p:sldId id="373" r:id="rId32"/>
    <p:sldId id="481" r:id="rId33"/>
    <p:sldId id="374" r:id="rId34"/>
    <p:sldId id="480" r:id="rId35"/>
    <p:sldId id="482" r:id="rId36"/>
    <p:sldId id="483" r:id="rId37"/>
    <p:sldId id="484" r:id="rId38"/>
    <p:sldId id="485" r:id="rId39"/>
    <p:sldId id="486" r:id="rId40"/>
    <p:sldId id="375" r:id="rId41"/>
    <p:sldId id="487" r:id="rId42"/>
    <p:sldId id="488" r:id="rId43"/>
    <p:sldId id="489" r:id="rId44"/>
    <p:sldId id="490" r:id="rId45"/>
    <p:sldId id="376" r:id="rId46"/>
    <p:sldId id="491" r:id="rId47"/>
    <p:sldId id="377" r:id="rId48"/>
    <p:sldId id="378" r:id="rId49"/>
    <p:sldId id="478" r:id="rId50"/>
  </p:sldIdLst>
  <p:sldSz cx="9144000" cy="6858000" type="screen4x3"/>
  <p:notesSz cx="6950075" cy="9236075"/>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7" autoAdjust="0"/>
  </p:normalViewPr>
  <p:slideViewPr>
    <p:cSldViewPr>
      <p:cViewPr varScale="1">
        <p:scale>
          <a:sx n="129" d="100"/>
          <a:sy n="129" d="100"/>
        </p:scale>
        <p:origin x="1200"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7B2FD0C8-FC36-26FE-22D9-ECDB10794711}"/>
              </a:ext>
            </a:extLst>
          </p:cNvPr>
          <p:cNvSpPr>
            <a:spLocks noGrp="1" noChangeArrowheads="1"/>
          </p:cNvSpPr>
          <p:nvPr>
            <p:ph type="hdr" sz="quarter"/>
          </p:nvPr>
        </p:nvSpPr>
        <p:spPr bwMode="auto">
          <a:xfrm>
            <a:off x="0" y="0"/>
            <a:ext cx="3011488"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defTabSz="925513" eaLnBrk="1" hangingPunct="1">
              <a:defRPr sz="1200">
                <a:latin typeface="Arial" charset="0"/>
                <a:ea typeface="宋体" charset="-122"/>
                <a:cs typeface="+mn-cs"/>
              </a:defRPr>
            </a:lvl1pPr>
          </a:lstStyle>
          <a:p>
            <a:pPr>
              <a:defRPr/>
            </a:pPr>
            <a:endParaRPr lang="en-US"/>
          </a:p>
        </p:txBody>
      </p:sp>
      <p:sp>
        <p:nvSpPr>
          <p:cNvPr id="37891" name="Rectangle 3">
            <a:extLst>
              <a:ext uri="{FF2B5EF4-FFF2-40B4-BE49-F238E27FC236}">
                <a16:creationId xmlns:a16="http://schemas.microsoft.com/office/drawing/2014/main" id="{781D7CBD-CF5D-9683-6638-500202F0DDFF}"/>
              </a:ext>
            </a:extLst>
          </p:cNvPr>
          <p:cNvSpPr>
            <a:spLocks noGrp="1" noChangeArrowheads="1"/>
          </p:cNvSpPr>
          <p:nvPr>
            <p:ph type="dt" sz="quarter" idx="1"/>
          </p:nvPr>
        </p:nvSpPr>
        <p:spPr bwMode="auto">
          <a:xfrm>
            <a:off x="3937000" y="0"/>
            <a:ext cx="3011488"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algn="r" defTabSz="925513" eaLnBrk="1" hangingPunct="1">
              <a:defRPr sz="1200">
                <a:latin typeface="Arial" charset="0"/>
                <a:ea typeface="宋体" charset="-122"/>
                <a:cs typeface="+mn-cs"/>
              </a:defRPr>
            </a:lvl1pPr>
          </a:lstStyle>
          <a:p>
            <a:pPr>
              <a:defRPr/>
            </a:pPr>
            <a:endParaRPr lang="en-US"/>
          </a:p>
        </p:txBody>
      </p:sp>
      <p:sp>
        <p:nvSpPr>
          <p:cNvPr id="37892" name="Rectangle 4">
            <a:extLst>
              <a:ext uri="{FF2B5EF4-FFF2-40B4-BE49-F238E27FC236}">
                <a16:creationId xmlns:a16="http://schemas.microsoft.com/office/drawing/2014/main" id="{80543400-9377-863B-836A-537EBC8D79E5}"/>
              </a:ext>
            </a:extLst>
          </p:cNvPr>
          <p:cNvSpPr>
            <a:spLocks noGrp="1" noChangeArrowheads="1"/>
          </p:cNvSpPr>
          <p:nvPr>
            <p:ph type="ftr" sz="quarter" idx="2"/>
          </p:nvPr>
        </p:nvSpPr>
        <p:spPr bwMode="auto">
          <a:xfrm>
            <a:off x="0" y="8772525"/>
            <a:ext cx="3011488" cy="461963"/>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defTabSz="925513" eaLnBrk="1" hangingPunct="1">
              <a:defRPr sz="1200">
                <a:latin typeface="Arial" charset="0"/>
                <a:ea typeface="宋体" charset="-122"/>
                <a:cs typeface="+mn-cs"/>
              </a:defRPr>
            </a:lvl1pPr>
          </a:lstStyle>
          <a:p>
            <a:pPr>
              <a:defRPr/>
            </a:pPr>
            <a:endParaRPr lang="en-US"/>
          </a:p>
        </p:txBody>
      </p:sp>
      <p:sp>
        <p:nvSpPr>
          <p:cNvPr id="37893" name="Rectangle 5">
            <a:extLst>
              <a:ext uri="{FF2B5EF4-FFF2-40B4-BE49-F238E27FC236}">
                <a16:creationId xmlns:a16="http://schemas.microsoft.com/office/drawing/2014/main" id="{47292CB2-46C2-8169-7C7B-DF22E8F730B7}"/>
              </a:ext>
            </a:extLst>
          </p:cNvPr>
          <p:cNvSpPr>
            <a:spLocks noGrp="1" noChangeArrowheads="1"/>
          </p:cNvSpPr>
          <p:nvPr>
            <p:ph type="sldNum" sz="quarter" idx="3"/>
          </p:nvPr>
        </p:nvSpPr>
        <p:spPr bwMode="auto">
          <a:xfrm>
            <a:off x="3937000" y="8772525"/>
            <a:ext cx="3011488" cy="461963"/>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algn="r" defTabSz="925513" eaLnBrk="1" hangingPunct="1">
              <a:defRPr sz="1200"/>
            </a:lvl1pPr>
          </a:lstStyle>
          <a:p>
            <a:fld id="{546312AC-5AFA-AD4A-AC63-E346DE4BB6F6}"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CB21279-BA91-1457-C6AE-5C8A46107D14}"/>
              </a:ext>
            </a:extLst>
          </p:cNvPr>
          <p:cNvSpPr>
            <a:spLocks noGrp="1" noChangeArrowheads="1"/>
          </p:cNvSpPr>
          <p:nvPr>
            <p:ph type="hdr" sz="quarter"/>
          </p:nvPr>
        </p:nvSpPr>
        <p:spPr bwMode="auto">
          <a:xfrm>
            <a:off x="0" y="0"/>
            <a:ext cx="3011488"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defTabSz="925513" eaLnBrk="1" hangingPunct="1">
              <a:defRPr sz="1200">
                <a:latin typeface="Arial" charset="0"/>
                <a:ea typeface="宋体" charset="-122"/>
                <a:cs typeface="+mn-cs"/>
              </a:defRPr>
            </a:lvl1pPr>
          </a:lstStyle>
          <a:p>
            <a:pPr>
              <a:defRPr/>
            </a:pPr>
            <a:endParaRPr lang="en-US" altLang="zh-CN"/>
          </a:p>
        </p:txBody>
      </p:sp>
      <p:sp>
        <p:nvSpPr>
          <p:cNvPr id="3075" name="Rectangle 3">
            <a:extLst>
              <a:ext uri="{FF2B5EF4-FFF2-40B4-BE49-F238E27FC236}">
                <a16:creationId xmlns:a16="http://schemas.microsoft.com/office/drawing/2014/main" id="{65C68946-AF12-862E-B0F4-0C6DEA0A91F8}"/>
              </a:ext>
            </a:extLst>
          </p:cNvPr>
          <p:cNvSpPr>
            <a:spLocks noGrp="1" noChangeArrowheads="1"/>
          </p:cNvSpPr>
          <p:nvPr>
            <p:ph type="dt" idx="1"/>
          </p:nvPr>
        </p:nvSpPr>
        <p:spPr bwMode="auto">
          <a:xfrm>
            <a:off x="3937000" y="0"/>
            <a:ext cx="3011488"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algn="r" defTabSz="925513" eaLnBrk="1" hangingPunct="1">
              <a:defRPr sz="1200">
                <a:latin typeface="Arial" charset="0"/>
                <a:ea typeface="宋体" charset="-122"/>
                <a:cs typeface="+mn-cs"/>
              </a:defRPr>
            </a:lvl1pPr>
          </a:lstStyle>
          <a:p>
            <a:pPr>
              <a:defRPr/>
            </a:pPr>
            <a:endParaRPr lang="en-US" altLang="zh-CN"/>
          </a:p>
        </p:txBody>
      </p:sp>
      <p:sp>
        <p:nvSpPr>
          <p:cNvPr id="57348" name="Rectangle 4">
            <a:extLst>
              <a:ext uri="{FF2B5EF4-FFF2-40B4-BE49-F238E27FC236}">
                <a16:creationId xmlns:a16="http://schemas.microsoft.com/office/drawing/2014/main" id="{D88D989B-B9F3-BD28-1BFA-835FE51EE923}"/>
              </a:ext>
            </a:extLst>
          </p:cNvPr>
          <p:cNvSpPr>
            <a:spLocks noGrp="1" noRot="1" noChangeAspect="1" noChangeArrowheads="1" noTextEdit="1"/>
          </p:cNvSpPr>
          <p:nvPr>
            <p:ph type="sldImg" idx="2"/>
          </p:nvPr>
        </p:nvSpPr>
        <p:spPr bwMode="auto">
          <a:xfrm>
            <a:off x="1165225" y="692150"/>
            <a:ext cx="4618038"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78030FBE-AFA3-D65C-8E38-2CAF21F933B3}"/>
              </a:ext>
            </a:extLst>
          </p:cNvPr>
          <p:cNvSpPr>
            <a:spLocks noGrp="1" noChangeArrowheads="1"/>
          </p:cNvSpPr>
          <p:nvPr>
            <p:ph type="body" sz="quarter" idx="3"/>
          </p:nvPr>
        </p:nvSpPr>
        <p:spPr bwMode="auto">
          <a:xfrm>
            <a:off x="695325" y="4387850"/>
            <a:ext cx="5559425" cy="4156075"/>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a:extLst>
              <a:ext uri="{FF2B5EF4-FFF2-40B4-BE49-F238E27FC236}">
                <a16:creationId xmlns:a16="http://schemas.microsoft.com/office/drawing/2014/main" id="{2AB8C4D2-BD0B-EF08-926E-066C344F5A55}"/>
              </a:ext>
            </a:extLst>
          </p:cNvPr>
          <p:cNvSpPr>
            <a:spLocks noGrp="1" noChangeArrowheads="1"/>
          </p:cNvSpPr>
          <p:nvPr>
            <p:ph type="ftr" sz="quarter" idx="4"/>
          </p:nvPr>
        </p:nvSpPr>
        <p:spPr bwMode="auto">
          <a:xfrm>
            <a:off x="0" y="8772525"/>
            <a:ext cx="3011488" cy="461963"/>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defTabSz="925513" eaLnBrk="1" hangingPunct="1">
              <a:defRPr sz="1200">
                <a:latin typeface="Arial" charset="0"/>
                <a:ea typeface="宋体" charset="-122"/>
                <a:cs typeface="+mn-cs"/>
              </a:defRPr>
            </a:lvl1pPr>
          </a:lstStyle>
          <a:p>
            <a:pPr>
              <a:defRPr/>
            </a:pPr>
            <a:endParaRPr lang="en-US" altLang="zh-CN"/>
          </a:p>
        </p:txBody>
      </p:sp>
      <p:sp>
        <p:nvSpPr>
          <p:cNvPr id="3079" name="Rectangle 7">
            <a:extLst>
              <a:ext uri="{FF2B5EF4-FFF2-40B4-BE49-F238E27FC236}">
                <a16:creationId xmlns:a16="http://schemas.microsoft.com/office/drawing/2014/main" id="{978021BA-CD44-891A-03A1-A54749A0EBAC}"/>
              </a:ext>
            </a:extLst>
          </p:cNvPr>
          <p:cNvSpPr>
            <a:spLocks noGrp="1" noChangeArrowheads="1"/>
          </p:cNvSpPr>
          <p:nvPr>
            <p:ph type="sldNum" sz="quarter" idx="5"/>
          </p:nvPr>
        </p:nvSpPr>
        <p:spPr bwMode="auto">
          <a:xfrm>
            <a:off x="3937000" y="8772525"/>
            <a:ext cx="3011488" cy="461963"/>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algn="r" defTabSz="925513" eaLnBrk="1" hangingPunct="1">
              <a:defRPr sz="1200"/>
            </a:lvl1pPr>
          </a:lstStyle>
          <a:p>
            <a:fld id="{2B0B2B4D-5B51-AF4E-9677-2BF34F39313F}"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SimSun"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SimSun"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SimSun"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SimSun"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SimSun"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00F064EF-6308-0D42-EA7D-471DBA6436CF}"/>
              </a:ext>
            </a:extLst>
          </p:cNvPr>
          <p:cNvSpPr>
            <a:spLocks noGrp="1" noRot="1" noChangeAspect="1" noTextEdit="1"/>
          </p:cNvSpPr>
          <p:nvPr>
            <p:ph type="sldImg"/>
          </p:nvPr>
        </p:nvSpPr>
        <p:spPr>
          <a:ln/>
        </p:spPr>
      </p:sp>
      <p:sp>
        <p:nvSpPr>
          <p:cNvPr id="58371" name="Notes Placeholder 2">
            <a:extLst>
              <a:ext uri="{FF2B5EF4-FFF2-40B4-BE49-F238E27FC236}">
                <a16:creationId xmlns:a16="http://schemas.microsoft.com/office/drawing/2014/main" id="{76941E5C-CA46-913D-667C-676C2AF9A84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In information technology to </a:t>
            </a:r>
            <a:r>
              <a:rPr lang="en-US" altLang="en-US" b="1">
                <a:latin typeface="Arial" panose="020B0604020202020204" pitchFamily="34" charset="0"/>
              </a:rPr>
              <a:t>drill down</a:t>
            </a:r>
            <a:r>
              <a:rPr lang="en-US" altLang="en-US">
                <a:latin typeface="Arial" panose="020B0604020202020204" pitchFamily="34" charset="0"/>
              </a:rPr>
              <a:t> means to move from one place to another, information to detailed data by focusing in on something. In a GUI-environment, "</a:t>
            </a:r>
            <a:r>
              <a:rPr lang="en-US" altLang="en-US" b="1">
                <a:latin typeface="Arial" panose="020B0604020202020204" pitchFamily="34" charset="0"/>
              </a:rPr>
              <a:t>drilling</a:t>
            </a:r>
            <a:r>
              <a:rPr lang="en-US" altLang="en-US">
                <a:latin typeface="Arial" panose="020B0604020202020204" pitchFamily="34" charset="0"/>
              </a:rPr>
              <a:t>-</a:t>
            </a:r>
            <a:r>
              <a:rPr lang="en-US" altLang="en-US" b="1">
                <a:latin typeface="Arial" panose="020B0604020202020204" pitchFamily="34" charset="0"/>
              </a:rPr>
              <a:t>down</a:t>
            </a:r>
            <a:r>
              <a:rPr lang="en-US" altLang="en-US">
                <a:latin typeface="Arial" panose="020B0604020202020204" pitchFamily="34" charset="0"/>
              </a:rPr>
              <a:t>" may involve clicking on some representation in order to reveal more detail.</a:t>
            </a:r>
          </a:p>
        </p:txBody>
      </p:sp>
      <p:sp>
        <p:nvSpPr>
          <p:cNvPr id="58372" name="Slide Number Placeholder 3">
            <a:extLst>
              <a:ext uri="{FF2B5EF4-FFF2-40B4-BE49-F238E27FC236}">
                <a16:creationId xmlns:a16="http://schemas.microsoft.com/office/drawing/2014/main" id="{FE7DCA91-5EB5-B80E-C849-A034EFD950D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a:solidFill>
                  <a:schemeClr val="tx1"/>
                </a:solidFill>
                <a:latin typeface="Arial" panose="020B0604020202020204" pitchFamily="34" charset="0"/>
                <a:ea typeface="SimSun" panose="02010600030101010101" pitchFamily="2" charset="-122"/>
              </a:defRPr>
            </a:lvl1pPr>
            <a:lvl2pPr marL="742950" indent="-285750" defTabSz="925513">
              <a:defRPr>
                <a:solidFill>
                  <a:schemeClr val="tx1"/>
                </a:solidFill>
                <a:latin typeface="Arial" panose="020B0604020202020204" pitchFamily="34" charset="0"/>
                <a:ea typeface="SimSun" panose="02010600030101010101" pitchFamily="2" charset="-122"/>
              </a:defRPr>
            </a:lvl2pPr>
            <a:lvl3pPr marL="1143000" indent="-228600" defTabSz="925513">
              <a:defRPr>
                <a:solidFill>
                  <a:schemeClr val="tx1"/>
                </a:solidFill>
                <a:latin typeface="Arial" panose="020B0604020202020204" pitchFamily="34" charset="0"/>
                <a:ea typeface="SimSun" panose="02010600030101010101" pitchFamily="2" charset="-122"/>
              </a:defRPr>
            </a:lvl3pPr>
            <a:lvl4pPr marL="1600200" indent="-228600" defTabSz="925513">
              <a:defRPr>
                <a:solidFill>
                  <a:schemeClr val="tx1"/>
                </a:solidFill>
                <a:latin typeface="Arial" panose="020B0604020202020204" pitchFamily="34" charset="0"/>
                <a:ea typeface="SimSun" panose="02010600030101010101" pitchFamily="2" charset="-122"/>
              </a:defRPr>
            </a:lvl4pPr>
            <a:lvl5pPr marL="2057400" indent="-228600" defTabSz="925513">
              <a:defRPr>
                <a:solidFill>
                  <a:schemeClr val="tx1"/>
                </a:solidFill>
                <a:latin typeface="Arial" panose="020B0604020202020204" pitchFamily="34" charset="0"/>
                <a:ea typeface="SimSun" panose="02010600030101010101" pitchFamily="2" charset="-122"/>
              </a:defRPr>
            </a:lvl5pPr>
            <a:lvl6pPr marL="2514600" indent="-228600" defTabSz="925513"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25513"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25513"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25513"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98D3D46A-A53E-8D40-B490-6469136B585F}" type="slidenum">
              <a:rPr lang="en-US" altLang="zh-CN"/>
              <a:pPr/>
              <a:t>2</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BF57AD84-16A3-5E48-DB2F-BE0D50986B67}"/>
              </a:ext>
            </a:extLst>
          </p:cNvPr>
          <p:cNvSpPr>
            <a:spLocks noGrp="1" noRot="1" noChangeAspect="1" noTextEdit="1"/>
          </p:cNvSpPr>
          <p:nvPr>
            <p:ph type="sldImg"/>
          </p:nvPr>
        </p:nvSpPr>
        <p:spPr>
          <a:ln/>
        </p:spPr>
      </p:sp>
      <p:sp>
        <p:nvSpPr>
          <p:cNvPr id="59395" name="Notes Placeholder 2">
            <a:extLst>
              <a:ext uri="{FF2B5EF4-FFF2-40B4-BE49-F238E27FC236}">
                <a16:creationId xmlns:a16="http://schemas.microsoft.com/office/drawing/2014/main" id="{5E3858E3-ED80-83A3-D968-B911366D879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Michael </a:t>
            </a:r>
            <a:r>
              <a:rPr lang="en-US" altLang="en-US" b="1">
                <a:latin typeface="Arial" panose="020B0604020202020204" pitchFamily="34" charset="0"/>
              </a:rPr>
              <a:t>Porter</a:t>
            </a:r>
            <a:r>
              <a:rPr lang="en-US" altLang="en-US">
                <a:latin typeface="Arial" panose="020B0604020202020204" pitchFamily="34" charset="0"/>
              </a:rPr>
              <a:t> discussed this in his influential 1985 book "Competitive Advantage," in which he first introduced the concept of the </a:t>
            </a:r>
            <a:r>
              <a:rPr lang="en-US" altLang="en-US" b="1">
                <a:latin typeface="Arial" panose="020B0604020202020204" pitchFamily="34" charset="0"/>
              </a:rPr>
              <a:t>value chain</a:t>
            </a:r>
            <a:r>
              <a:rPr lang="en-US" altLang="en-US">
                <a:latin typeface="Arial" panose="020B0604020202020204" pitchFamily="34" charset="0"/>
              </a:rPr>
              <a:t>. A </a:t>
            </a:r>
            <a:r>
              <a:rPr lang="en-US" altLang="en-US" b="1">
                <a:latin typeface="Arial" panose="020B0604020202020204" pitchFamily="34" charset="0"/>
              </a:rPr>
              <a:t>value chain</a:t>
            </a:r>
            <a:r>
              <a:rPr lang="en-US" altLang="en-US">
                <a:latin typeface="Arial" panose="020B0604020202020204" pitchFamily="34" charset="0"/>
              </a:rPr>
              <a:t> is a set of activities that an organization carries out to create </a:t>
            </a:r>
            <a:r>
              <a:rPr lang="en-US" altLang="en-US" b="1">
                <a:latin typeface="Arial" panose="020B0604020202020204" pitchFamily="34" charset="0"/>
              </a:rPr>
              <a:t>value</a:t>
            </a:r>
            <a:r>
              <a:rPr lang="en-US" altLang="en-US">
                <a:latin typeface="Arial" panose="020B0604020202020204" pitchFamily="34" charset="0"/>
              </a:rPr>
              <a:t> for its customers.</a:t>
            </a:r>
          </a:p>
        </p:txBody>
      </p:sp>
      <p:sp>
        <p:nvSpPr>
          <p:cNvPr id="59396" name="Slide Number Placeholder 3">
            <a:extLst>
              <a:ext uri="{FF2B5EF4-FFF2-40B4-BE49-F238E27FC236}">
                <a16:creationId xmlns:a16="http://schemas.microsoft.com/office/drawing/2014/main" id="{4BB78CCB-D9B6-8B20-8EEF-9C9BDD8F412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a:solidFill>
                  <a:schemeClr val="tx1"/>
                </a:solidFill>
                <a:latin typeface="Arial" panose="020B0604020202020204" pitchFamily="34" charset="0"/>
                <a:ea typeface="SimSun" panose="02010600030101010101" pitchFamily="2" charset="-122"/>
              </a:defRPr>
            </a:lvl1pPr>
            <a:lvl2pPr marL="742950" indent="-285750" defTabSz="925513">
              <a:defRPr>
                <a:solidFill>
                  <a:schemeClr val="tx1"/>
                </a:solidFill>
                <a:latin typeface="Arial" panose="020B0604020202020204" pitchFamily="34" charset="0"/>
                <a:ea typeface="SimSun" panose="02010600030101010101" pitchFamily="2" charset="-122"/>
              </a:defRPr>
            </a:lvl2pPr>
            <a:lvl3pPr marL="1143000" indent="-228600" defTabSz="925513">
              <a:defRPr>
                <a:solidFill>
                  <a:schemeClr val="tx1"/>
                </a:solidFill>
                <a:latin typeface="Arial" panose="020B0604020202020204" pitchFamily="34" charset="0"/>
                <a:ea typeface="SimSun" panose="02010600030101010101" pitchFamily="2" charset="-122"/>
              </a:defRPr>
            </a:lvl3pPr>
            <a:lvl4pPr marL="1600200" indent="-228600" defTabSz="925513">
              <a:defRPr>
                <a:solidFill>
                  <a:schemeClr val="tx1"/>
                </a:solidFill>
                <a:latin typeface="Arial" panose="020B0604020202020204" pitchFamily="34" charset="0"/>
                <a:ea typeface="SimSun" panose="02010600030101010101" pitchFamily="2" charset="-122"/>
              </a:defRPr>
            </a:lvl4pPr>
            <a:lvl5pPr marL="2057400" indent="-228600" defTabSz="925513">
              <a:defRPr>
                <a:solidFill>
                  <a:schemeClr val="tx1"/>
                </a:solidFill>
                <a:latin typeface="Arial" panose="020B0604020202020204" pitchFamily="34" charset="0"/>
                <a:ea typeface="SimSun" panose="02010600030101010101" pitchFamily="2" charset="-122"/>
              </a:defRPr>
            </a:lvl5pPr>
            <a:lvl6pPr marL="2514600" indent="-228600" defTabSz="925513"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25513"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25513"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25513"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9C894082-7732-4342-8D40-BE4477295719}" type="slidenum">
              <a:rPr lang="en-US" altLang="zh-CN"/>
              <a:pPr/>
              <a:t>33</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F1D5069C-B67E-6F78-8142-11C070D56BEB}"/>
              </a:ext>
            </a:extLst>
          </p:cNvPr>
          <p:cNvSpPr>
            <a:spLocks noGrp="1" noRot="1" noChangeAspect="1" noTextEdit="1"/>
          </p:cNvSpPr>
          <p:nvPr>
            <p:ph type="sldImg"/>
          </p:nvPr>
        </p:nvSpPr>
        <p:spPr>
          <a:ln/>
        </p:spPr>
      </p:sp>
      <p:sp>
        <p:nvSpPr>
          <p:cNvPr id="60419" name="Notes Placeholder 2">
            <a:extLst>
              <a:ext uri="{FF2B5EF4-FFF2-40B4-BE49-F238E27FC236}">
                <a16:creationId xmlns:a16="http://schemas.microsoft.com/office/drawing/2014/main" id="{CFB12135-0F5B-D2DE-A9F7-C0BDFB217A8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A firm's </a:t>
            </a:r>
            <a:r>
              <a:rPr lang="en-US" altLang="en-US" i="1">
                <a:latin typeface="Arial" panose="020B0604020202020204" pitchFamily="34" charset="0"/>
              </a:rPr>
              <a:t>value chain</a:t>
            </a:r>
            <a:r>
              <a:rPr lang="en-US" altLang="en-US">
                <a:latin typeface="Arial" panose="020B0604020202020204" pitchFamily="34" charset="0"/>
              </a:rPr>
              <a:t> forms a part of a larger stream of activities, which Porter calls a </a:t>
            </a:r>
            <a:r>
              <a:rPr lang="en-US" altLang="en-US" i="1">
                <a:latin typeface="Arial" panose="020B0604020202020204" pitchFamily="34" charset="0"/>
              </a:rPr>
              <a:t>value system</a:t>
            </a:r>
            <a:r>
              <a:rPr lang="en-US" altLang="en-US">
                <a:latin typeface="Arial" panose="020B0604020202020204" pitchFamily="34" charset="0"/>
              </a:rPr>
              <a:t>. A </a:t>
            </a:r>
            <a:r>
              <a:rPr lang="en-US" altLang="en-US" i="1">
                <a:latin typeface="Arial" panose="020B0604020202020204" pitchFamily="34" charset="0"/>
              </a:rPr>
              <a:t>value system</a:t>
            </a:r>
            <a:r>
              <a:rPr lang="en-US" altLang="en-US">
                <a:latin typeface="Arial" panose="020B0604020202020204" pitchFamily="34" charset="0"/>
              </a:rPr>
              <a:t>, or an industry </a:t>
            </a:r>
            <a:r>
              <a:rPr lang="en-US" altLang="en-US" i="1">
                <a:latin typeface="Arial" panose="020B0604020202020204" pitchFamily="34" charset="0"/>
              </a:rPr>
              <a:t>value chain</a:t>
            </a:r>
            <a:r>
              <a:rPr lang="en-US" altLang="en-US">
                <a:latin typeface="Arial" panose="020B0604020202020204" pitchFamily="34" charset="0"/>
              </a:rPr>
              <a:t>, includes the suppliers that provide the inputs necessary to the firm along with their </a:t>
            </a:r>
            <a:r>
              <a:rPr lang="en-US" altLang="en-US" i="1">
                <a:latin typeface="Arial" panose="020B0604020202020204" pitchFamily="34" charset="0"/>
              </a:rPr>
              <a:t>value chains</a:t>
            </a:r>
            <a:r>
              <a:rPr lang="en-US" altLang="en-US">
                <a:latin typeface="Arial" panose="020B0604020202020204" pitchFamily="34" charset="0"/>
              </a:rPr>
              <a:t>.</a:t>
            </a:r>
          </a:p>
        </p:txBody>
      </p:sp>
      <p:sp>
        <p:nvSpPr>
          <p:cNvPr id="60420" name="Slide Number Placeholder 3">
            <a:extLst>
              <a:ext uri="{FF2B5EF4-FFF2-40B4-BE49-F238E27FC236}">
                <a16:creationId xmlns:a16="http://schemas.microsoft.com/office/drawing/2014/main" id="{FBBE49F1-69BD-4AFC-5040-74EA04072F1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a:solidFill>
                  <a:schemeClr val="tx1"/>
                </a:solidFill>
                <a:latin typeface="Arial" panose="020B0604020202020204" pitchFamily="34" charset="0"/>
                <a:ea typeface="SimSun" panose="02010600030101010101" pitchFamily="2" charset="-122"/>
              </a:defRPr>
            </a:lvl1pPr>
            <a:lvl2pPr marL="742950" indent="-285750" defTabSz="925513">
              <a:defRPr>
                <a:solidFill>
                  <a:schemeClr val="tx1"/>
                </a:solidFill>
                <a:latin typeface="Arial" panose="020B0604020202020204" pitchFamily="34" charset="0"/>
                <a:ea typeface="SimSun" panose="02010600030101010101" pitchFamily="2" charset="-122"/>
              </a:defRPr>
            </a:lvl2pPr>
            <a:lvl3pPr marL="1143000" indent="-228600" defTabSz="925513">
              <a:defRPr>
                <a:solidFill>
                  <a:schemeClr val="tx1"/>
                </a:solidFill>
                <a:latin typeface="Arial" panose="020B0604020202020204" pitchFamily="34" charset="0"/>
                <a:ea typeface="SimSun" panose="02010600030101010101" pitchFamily="2" charset="-122"/>
              </a:defRPr>
            </a:lvl3pPr>
            <a:lvl4pPr marL="1600200" indent="-228600" defTabSz="925513">
              <a:defRPr>
                <a:solidFill>
                  <a:schemeClr val="tx1"/>
                </a:solidFill>
                <a:latin typeface="Arial" panose="020B0604020202020204" pitchFamily="34" charset="0"/>
                <a:ea typeface="SimSun" panose="02010600030101010101" pitchFamily="2" charset="-122"/>
              </a:defRPr>
            </a:lvl4pPr>
            <a:lvl5pPr marL="2057400" indent="-228600" defTabSz="925513">
              <a:defRPr>
                <a:solidFill>
                  <a:schemeClr val="tx1"/>
                </a:solidFill>
                <a:latin typeface="Arial" panose="020B0604020202020204" pitchFamily="34" charset="0"/>
                <a:ea typeface="SimSun" panose="02010600030101010101" pitchFamily="2" charset="-122"/>
              </a:defRPr>
            </a:lvl5pPr>
            <a:lvl6pPr marL="2514600" indent="-228600" defTabSz="925513"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25513"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25513"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25513"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489FB456-BA21-6740-B3FB-6E53D8DCCE30}" type="slidenum">
              <a:rPr lang="en-US" altLang="zh-CN"/>
              <a:pPr/>
              <a:t>40</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2C9351CB-1409-2937-512C-BBB1062184D6}"/>
              </a:ext>
            </a:extLst>
          </p:cNvPr>
          <p:cNvSpPr>
            <a:spLocks noGrp="1" noRot="1" noChangeAspect="1" noTextEdit="1"/>
          </p:cNvSpPr>
          <p:nvPr>
            <p:ph type="sldImg"/>
          </p:nvPr>
        </p:nvSpPr>
        <p:spPr>
          <a:ln/>
        </p:spPr>
      </p:sp>
      <p:sp>
        <p:nvSpPr>
          <p:cNvPr id="61443" name="Notes Placeholder 2">
            <a:extLst>
              <a:ext uri="{FF2B5EF4-FFF2-40B4-BE49-F238E27FC236}">
                <a16:creationId xmlns:a16="http://schemas.microsoft.com/office/drawing/2014/main" id="{CF5A93C3-27E1-4084-EC64-CE90D23BFFB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Just-In-Time (JIT)</a:t>
            </a:r>
          </a:p>
          <a:p>
            <a:endParaRPr lang="en-US" altLang="en-US">
              <a:latin typeface="Arial" panose="020B0604020202020204" pitchFamily="34" charset="0"/>
            </a:endParaRPr>
          </a:p>
          <a:p>
            <a:r>
              <a:rPr lang="en-US" altLang="en-US">
                <a:latin typeface="Arial" panose="020B0604020202020204" pitchFamily="34" charset="0"/>
              </a:rPr>
              <a:t>producing and delivering finished goods ‘just in time’ to be sold</a:t>
            </a:r>
          </a:p>
          <a:p>
            <a:r>
              <a:rPr lang="en-US" altLang="en-US">
                <a:latin typeface="Arial" panose="020B0604020202020204" pitchFamily="34" charset="0"/>
              </a:rPr>
              <a:t>partly finished goods ‘just in time’ to be assembled into finished goods</a:t>
            </a:r>
          </a:p>
          <a:p>
            <a:r>
              <a:rPr lang="en-US" altLang="en-US">
                <a:latin typeface="Arial" panose="020B0604020202020204" pitchFamily="34" charset="0"/>
              </a:rPr>
              <a:t>parts ‘just in time’ to go into partly finished goods</a:t>
            </a:r>
          </a:p>
          <a:p>
            <a:r>
              <a:rPr lang="en-US" altLang="en-US">
                <a:latin typeface="Arial" panose="020B0604020202020204" pitchFamily="34" charset="0"/>
              </a:rPr>
              <a:t>materials ‘just in time’ to be made into parts.</a:t>
            </a:r>
          </a:p>
          <a:p>
            <a:endParaRPr lang="en-US" altLang="en-US">
              <a:latin typeface="Arial" panose="020B0604020202020204" pitchFamily="34" charset="0"/>
            </a:endParaRPr>
          </a:p>
        </p:txBody>
      </p:sp>
      <p:sp>
        <p:nvSpPr>
          <p:cNvPr id="61444" name="Slide Number Placeholder 3">
            <a:extLst>
              <a:ext uri="{FF2B5EF4-FFF2-40B4-BE49-F238E27FC236}">
                <a16:creationId xmlns:a16="http://schemas.microsoft.com/office/drawing/2014/main" id="{9B84D76B-E520-8821-FC02-A171BC155A4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a:solidFill>
                  <a:schemeClr val="tx1"/>
                </a:solidFill>
                <a:latin typeface="Arial" panose="020B0604020202020204" pitchFamily="34" charset="0"/>
                <a:ea typeface="SimSun" panose="02010600030101010101" pitchFamily="2" charset="-122"/>
              </a:defRPr>
            </a:lvl1pPr>
            <a:lvl2pPr marL="742950" indent="-285750" defTabSz="925513">
              <a:defRPr>
                <a:solidFill>
                  <a:schemeClr val="tx1"/>
                </a:solidFill>
                <a:latin typeface="Arial" panose="020B0604020202020204" pitchFamily="34" charset="0"/>
                <a:ea typeface="SimSun" panose="02010600030101010101" pitchFamily="2" charset="-122"/>
              </a:defRPr>
            </a:lvl2pPr>
            <a:lvl3pPr marL="1143000" indent="-228600" defTabSz="925513">
              <a:defRPr>
                <a:solidFill>
                  <a:schemeClr val="tx1"/>
                </a:solidFill>
                <a:latin typeface="Arial" panose="020B0604020202020204" pitchFamily="34" charset="0"/>
                <a:ea typeface="SimSun" panose="02010600030101010101" pitchFamily="2" charset="-122"/>
              </a:defRPr>
            </a:lvl3pPr>
            <a:lvl4pPr marL="1600200" indent="-228600" defTabSz="925513">
              <a:defRPr>
                <a:solidFill>
                  <a:schemeClr val="tx1"/>
                </a:solidFill>
                <a:latin typeface="Arial" panose="020B0604020202020204" pitchFamily="34" charset="0"/>
                <a:ea typeface="SimSun" panose="02010600030101010101" pitchFamily="2" charset="-122"/>
              </a:defRPr>
            </a:lvl4pPr>
            <a:lvl5pPr marL="2057400" indent="-228600" defTabSz="925513">
              <a:defRPr>
                <a:solidFill>
                  <a:schemeClr val="tx1"/>
                </a:solidFill>
                <a:latin typeface="Arial" panose="020B0604020202020204" pitchFamily="34" charset="0"/>
                <a:ea typeface="SimSun" panose="02010600030101010101" pitchFamily="2" charset="-122"/>
              </a:defRPr>
            </a:lvl5pPr>
            <a:lvl6pPr marL="2514600" indent="-228600" defTabSz="925513"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25513"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25513"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25513"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3877399B-792C-9642-868A-43577DD46AE5}" type="slidenum">
              <a:rPr lang="en-US" altLang="zh-CN"/>
              <a:pPr/>
              <a:t>48</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9CAC29-A0E3-2265-66EE-BEC3A055A0F1}"/>
              </a:ext>
            </a:extLst>
          </p:cNvPr>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3" name="Rounded Rectangle 2">
            <a:extLst>
              <a:ext uri="{FF2B5EF4-FFF2-40B4-BE49-F238E27FC236}">
                <a16:creationId xmlns:a16="http://schemas.microsoft.com/office/drawing/2014/main" id="{27C83577-7648-A332-2F33-0A3328AD91E4}"/>
              </a:ext>
            </a:extLst>
          </p:cNvPr>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4" name="Rectangle 3">
            <a:extLst>
              <a:ext uri="{FF2B5EF4-FFF2-40B4-BE49-F238E27FC236}">
                <a16:creationId xmlns:a16="http://schemas.microsoft.com/office/drawing/2014/main" id="{149B181A-E730-5D85-5D41-CA2BC5690C4E}"/>
              </a:ext>
            </a:extLst>
          </p:cNvPr>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25F1FAFE-B7C1-C233-EDCD-65E41CD4BBE6}"/>
              </a:ext>
            </a:extLst>
          </p:cNvPr>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A9518743-772B-842C-E611-D43809F4D71D}"/>
              </a:ext>
            </a:extLst>
          </p:cNvPr>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7" name="Date Placeholder 27">
            <a:extLst>
              <a:ext uri="{FF2B5EF4-FFF2-40B4-BE49-F238E27FC236}">
                <a16:creationId xmlns:a16="http://schemas.microsoft.com/office/drawing/2014/main" id="{1B852BF4-84BD-1E88-DC51-DBD23BF3578D}"/>
              </a:ext>
            </a:extLst>
          </p:cNvPr>
          <p:cNvSpPr>
            <a:spLocks noGrp="1"/>
          </p:cNvSpPr>
          <p:nvPr>
            <p:ph type="dt" sz="half" idx="10"/>
          </p:nvPr>
        </p:nvSpPr>
        <p:spPr/>
        <p:txBody>
          <a:bodyPr/>
          <a:lstStyle>
            <a:lvl1pPr>
              <a:defRPr/>
            </a:lvl1pPr>
          </a:lstStyle>
          <a:p>
            <a:pPr>
              <a:defRPr/>
            </a:pPr>
            <a:endParaRPr lang="en-US" altLang="zh-CN"/>
          </a:p>
        </p:txBody>
      </p:sp>
      <p:sp>
        <p:nvSpPr>
          <p:cNvPr id="10" name="Footer Placeholder 16">
            <a:extLst>
              <a:ext uri="{FF2B5EF4-FFF2-40B4-BE49-F238E27FC236}">
                <a16:creationId xmlns:a16="http://schemas.microsoft.com/office/drawing/2014/main" id="{36CAD690-25B3-9EDF-551C-CA8E6C02432D}"/>
              </a:ext>
            </a:extLst>
          </p:cNvPr>
          <p:cNvSpPr>
            <a:spLocks noGrp="1"/>
          </p:cNvSpPr>
          <p:nvPr>
            <p:ph type="ftr" sz="quarter" idx="11"/>
          </p:nvPr>
        </p:nvSpPr>
        <p:spPr/>
        <p:txBody>
          <a:bodyPr/>
          <a:lstStyle>
            <a:lvl1pPr>
              <a:defRPr/>
            </a:lvl1pPr>
          </a:lstStyle>
          <a:p>
            <a:pPr>
              <a:defRPr/>
            </a:pPr>
            <a:endParaRPr lang="en-US" altLang="zh-CN"/>
          </a:p>
        </p:txBody>
      </p:sp>
      <p:sp>
        <p:nvSpPr>
          <p:cNvPr id="11" name="Slide Number Placeholder 28">
            <a:extLst>
              <a:ext uri="{FF2B5EF4-FFF2-40B4-BE49-F238E27FC236}">
                <a16:creationId xmlns:a16="http://schemas.microsoft.com/office/drawing/2014/main" id="{1383EEAD-8240-AD6F-3930-973401DEEC14}"/>
              </a:ext>
            </a:extLst>
          </p:cNvPr>
          <p:cNvSpPr>
            <a:spLocks noGrp="1"/>
          </p:cNvSpPr>
          <p:nvPr>
            <p:ph type="sldNum" sz="quarter" idx="12"/>
          </p:nvPr>
        </p:nvSpPr>
        <p:spPr/>
        <p:txBody>
          <a:bodyPr/>
          <a:lstStyle>
            <a:lvl1pPr>
              <a:defRPr/>
            </a:lvl1pPr>
          </a:lstStyle>
          <a:p>
            <a:fld id="{BF531085-622E-8E45-B69D-AF77CDF53C73}" type="slidenum">
              <a:rPr lang="en-US" altLang="zh-CN"/>
              <a:pPr/>
              <a:t>‹#›</a:t>
            </a:fld>
            <a:endParaRPr lang="en-US" altLang="zh-CN"/>
          </a:p>
        </p:txBody>
      </p:sp>
    </p:spTree>
    <p:extLst>
      <p:ext uri="{BB962C8B-B14F-4D97-AF65-F5344CB8AC3E}">
        <p14:creationId xmlns:p14="http://schemas.microsoft.com/office/powerpoint/2010/main" val="282807210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C28CEBB3-89C3-E277-64B6-2AC6A3208D68}"/>
              </a:ext>
            </a:extLst>
          </p:cNvPr>
          <p:cNvSpPr>
            <a:spLocks noGrp="1"/>
          </p:cNvSpPr>
          <p:nvPr>
            <p:ph type="dt" sz="half" idx="10"/>
          </p:nvPr>
        </p:nvSpPr>
        <p:spPr/>
        <p:txBody>
          <a:bodyPr/>
          <a:lstStyle>
            <a:lvl1pPr>
              <a:defRPr/>
            </a:lvl1pPr>
          </a:lstStyle>
          <a:p>
            <a:pPr>
              <a:defRPr/>
            </a:pPr>
            <a:endParaRPr lang="en-US"/>
          </a:p>
        </p:txBody>
      </p:sp>
      <p:sp>
        <p:nvSpPr>
          <p:cNvPr id="5" name="Footer Placeholder 2">
            <a:extLst>
              <a:ext uri="{FF2B5EF4-FFF2-40B4-BE49-F238E27FC236}">
                <a16:creationId xmlns:a16="http://schemas.microsoft.com/office/drawing/2014/main" id="{3C3D09F9-9926-1C96-ADE4-5D848AAB942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6682E74D-B0FD-F19E-FC30-2C5AE1AB4961}"/>
              </a:ext>
            </a:extLst>
          </p:cNvPr>
          <p:cNvSpPr>
            <a:spLocks noGrp="1"/>
          </p:cNvSpPr>
          <p:nvPr>
            <p:ph type="sldNum" sz="quarter" idx="12"/>
          </p:nvPr>
        </p:nvSpPr>
        <p:spPr/>
        <p:txBody>
          <a:bodyPr/>
          <a:lstStyle>
            <a:lvl1pPr>
              <a:defRPr/>
            </a:lvl1pPr>
          </a:lstStyle>
          <a:p>
            <a:fld id="{79CFF677-712C-5D4D-9DF7-5035303A3117}" type="slidenum">
              <a:rPr lang="en-US" altLang="zh-CN"/>
              <a:pPr/>
              <a:t>‹#›</a:t>
            </a:fld>
            <a:endParaRPr lang="en-US" altLang="zh-CN"/>
          </a:p>
        </p:txBody>
      </p:sp>
    </p:spTree>
    <p:extLst>
      <p:ext uri="{BB962C8B-B14F-4D97-AF65-F5344CB8AC3E}">
        <p14:creationId xmlns:p14="http://schemas.microsoft.com/office/powerpoint/2010/main" val="2174958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3F9463A0-BC73-C432-0A61-C907692ED85A}"/>
              </a:ext>
            </a:extLst>
          </p:cNvPr>
          <p:cNvSpPr>
            <a:spLocks noGrp="1"/>
          </p:cNvSpPr>
          <p:nvPr>
            <p:ph type="dt" sz="half" idx="10"/>
          </p:nvPr>
        </p:nvSpPr>
        <p:spPr/>
        <p:txBody>
          <a:bodyPr/>
          <a:lstStyle>
            <a:lvl1pPr>
              <a:defRPr/>
            </a:lvl1pPr>
          </a:lstStyle>
          <a:p>
            <a:pPr>
              <a:defRPr/>
            </a:pPr>
            <a:endParaRPr lang="en-US"/>
          </a:p>
        </p:txBody>
      </p:sp>
      <p:sp>
        <p:nvSpPr>
          <p:cNvPr id="5" name="Footer Placeholder 2">
            <a:extLst>
              <a:ext uri="{FF2B5EF4-FFF2-40B4-BE49-F238E27FC236}">
                <a16:creationId xmlns:a16="http://schemas.microsoft.com/office/drawing/2014/main" id="{5EF6F378-81C3-5956-3DCD-51246FBC9BD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B90D2A53-35FC-404B-F744-D71FBF044FA4}"/>
              </a:ext>
            </a:extLst>
          </p:cNvPr>
          <p:cNvSpPr>
            <a:spLocks noGrp="1"/>
          </p:cNvSpPr>
          <p:nvPr>
            <p:ph type="sldNum" sz="quarter" idx="12"/>
          </p:nvPr>
        </p:nvSpPr>
        <p:spPr/>
        <p:txBody>
          <a:bodyPr/>
          <a:lstStyle>
            <a:lvl1pPr>
              <a:defRPr/>
            </a:lvl1pPr>
          </a:lstStyle>
          <a:p>
            <a:fld id="{B250010D-D0A9-B841-9FA2-A76411D87075}" type="slidenum">
              <a:rPr lang="en-US" altLang="zh-CN"/>
              <a:pPr/>
              <a:t>‹#›</a:t>
            </a:fld>
            <a:endParaRPr lang="en-US" altLang="zh-CN"/>
          </a:p>
        </p:txBody>
      </p:sp>
    </p:spTree>
    <p:extLst>
      <p:ext uri="{BB962C8B-B14F-4D97-AF65-F5344CB8AC3E}">
        <p14:creationId xmlns:p14="http://schemas.microsoft.com/office/powerpoint/2010/main" val="2439675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4">
            <a:extLst>
              <a:ext uri="{FF2B5EF4-FFF2-40B4-BE49-F238E27FC236}">
                <a16:creationId xmlns:a16="http://schemas.microsoft.com/office/drawing/2014/main" id="{6AB5DA70-95FE-4B03-C8A4-97477D3B35A3}"/>
              </a:ext>
            </a:extLst>
          </p:cNvPr>
          <p:cNvSpPr>
            <a:spLocks noGrp="1"/>
          </p:cNvSpPr>
          <p:nvPr>
            <p:ph type="ftr" sz="quarter" idx="10"/>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46981492-456E-2AB2-B398-0BBC1F718947}"/>
              </a:ext>
            </a:extLst>
          </p:cNvPr>
          <p:cNvSpPr>
            <a:spLocks noGrp="1"/>
          </p:cNvSpPr>
          <p:nvPr>
            <p:ph type="sldNum" sz="quarter" idx="11"/>
          </p:nvPr>
        </p:nvSpPr>
        <p:spPr/>
        <p:txBody>
          <a:bodyPr/>
          <a:lstStyle>
            <a:lvl1pPr>
              <a:defRPr/>
            </a:lvl1pPr>
          </a:lstStyle>
          <a:p>
            <a:fld id="{B1E3451C-BE1F-4343-BA72-FCAA81C40924}" type="slidenum">
              <a:rPr lang="en-US" altLang="zh-CN"/>
              <a:pPr/>
              <a:t>‹#›</a:t>
            </a:fld>
            <a:endParaRPr lang="en-US" altLang="zh-CN"/>
          </a:p>
        </p:txBody>
      </p:sp>
    </p:spTree>
    <p:extLst>
      <p:ext uri="{BB962C8B-B14F-4D97-AF65-F5344CB8AC3E}">
        <p14:creationId xmlns:p14="http://schemas.microsoft.com/office/powerpoint/2010/main" val="561188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9A6C6D-3710-EC61-8D0A-D8B3C9BC4E39}"/>
              </a:ext>
            </a:extLst>
          </p:cNvPr>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5" name="Rounded Rectangle 4">
            <a:extLst>
              <a:ext uri="{FF2B5EF4-FFF2-40B4-BE49-F238E27FC236}">
                <a16:creationId xmlns:a16="http://schemas.microsoft.com/office/drawing/2014/main" id="{C79E9B87-FA65-8230-CC43-A2A085692E48}"/>
              </a:ext>
            </a:extLst>
          </p:cNvPr>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2A932F75-E7A3-DF09-B1E6-93759EBEDCB3}"/>
              </a:ext>
            </a:extLst>
          </p:cNvPr>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9EAC373D-4620-8158-BBF9-294A6E2DEE09}"/>
              </a:ext>
            </a:extLst>
          </p:cNvPr>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a:extLst>
              <a:ext uri="{FF2B5EF4-FFF2-40B4-BE49-F238E27FC236}">
                <a16:creationId xmlns:a16="http://schemas.microsoft.com/office/drawing/2014/main" id="{A5EDF5F3-A839-8263-F2C6-896340DB82BD}"/>
              </a:ext>
            </a:extLst>
          </p:cNvPr>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a:extLst>
              <a:ext uri="{FF2B5EF4-FFF2-40B4-BE49-F238E27FC236}">
                <a16:creationId xmlns:a16="http://schemas.microsoft.com/office/drawing/2014/main" id="{366B458A-51CF-4C72-7D86-B06FD9482741}"/>
              </a:ext>
            </a:extLst>
          </p:cNvPr>
          <p:cNvSpPr>
            <a:spLocks noGrp="1"/>
          </p:cNvSpPr>
          <p:nvPr>
            <p:ph type="dt" sz="half" idx="10"/>
          </p:nvPr>
        </p:nvSpPr>
        <p:spPr/>
        <p:txBody>
          <a:bodyPr/>
          <a:lstStyle>
            <a:lvl1pPr>
              <a:defRPr/>
            </a:lvl1pPr>
          </a:lstStyle>
          <a:p>
            <a:pPr>
              <a:defRPr/>
            </a:pPr>
            <a:endParaRPr lang="en-US" altLang="zh-CN"/>
          </a:p>
        </p:txBody>
      </p:sp>
      <p:sp>
        <p:nvSpPr>
          <p:cNvPr id="10" name="Footer Placeholder 4">
            <a:extLst>
              <a:ext uri="{FF2B5EF4-FFF2-40B4-BE49-F238E27FC236}">
                <a16:creationId xmlns:a16="http://schemas.microsoft.com/office/drawing/2014/main" id="{18BEAF58-0C95-7F2F-F85F-E8719EE79225}"/>
              </a:ext>
            </a:extLst>
          </p:cNvPr>
          <p:cNvSpPr>
            <a:spLocks noGrp="1"/>
          </p:cNvSpPr>
          <p:nvPr>
            <p:ph type="ftr" sz="quarter" idx="11"/>
          </p:nvPr>
        </p:nvSpPr>
        <p:spPr>
          <a:xfrm>
            <a:off x="800100" y="6172200"/>
            <a:ext cx="4000500" cy="457200"/>
          </a:xfrm>
        </p:spPr>
        <p:txBody>
          <a:bodyPr/>
          <a:lstStyle>
            <a:lvl1pPr>
              <a:defRPr/>
            </a:lvl1pPr>
          </a:lstStyle>
          <a:p>
            <a:pPr>
              <a:defRPr/>
            </a:pPr>
            <a:endParaRPr lang="en-US" altLang="zh-CN"/>
          </a:p>
        </p:txBody>
      </p:sp>
      <p:sp>
        <p:nvSpPr>
          <p:cNvPr id="11" name="Slide Number Placeholder 5">
            <a:extLst>
              <a:ext uri="{FF2B5EF4-FFF2-40B4-BE49-F238E27FC236}">
                <a16:creationId xmlns:a16="http://schemas.microsoft.com/office/drawing/2014/main" id="{7AA8167C-349B-5684-D9C0-3B6A2367EC07}"/>
              </a:ext>
            </a:extLst>
          </p:cNvPr>
          <p:cNvSpPr>
            <a:spLocks noGrp="1"/>
          </p:cNvSpPr>
          <p:nvPr>
            <p:ph type="sldNum" sz="quarter" idx="12"/>
          </p:nvPr>
        </p:nvSpPr>
        <p:spPr>
          <a:xfrm>
            <a:off x="146050" y="6208713"/>
            <a:ext cx="457200" cy="457200"/>
          </a:xfrm>
        </p:spPr>
        <p:txBody>
          <a:bodyPr/>
          <a:lstStyle>
            <a:lvl1pPr>
              <a:defRPr/>
            </a:lvl1pPr>
          </a:lstStyle>
          <a:p>
            <a:fld id="{5358DE1E-4FC0-F144-97ED-64FEBE18AAFE}" type="slidenum">
              <a:rPr lang="en-US" altLang="zh-CN"/>
              <a:pPr/>
              <a:t>‹#›</a:t>
            </a:fld>
            <a:endParaRPr lang="en-US" altLang="zh-CN"/>
          </a:p>
        </p:txBody>
      </p:sp>
    </p:spTree>
    <p:extLst>
      <p:ext uri="{BB962C8B-B14F-4D97-AF65-F5344CB8AC3E}">
        <p14:creationId xmlns:p14="http://schemas.microsoft.com/office/powerpoint/2010/main" val="240932299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1A4BF499-F13A-7FA5-697D-668418FDAD7F}"/>
              </a:ext>
            </a:extLst>
          </p:cNvPr>
          <p:cNvSpPr>
            <a:spLocks noGrp="1"/>
          </p:cNvSpPr>
          <p:nvPr>
            <p:ph type="dt" sz="half" idx="10"/>
          </p:nvPr>
        </p:nvSpPr>
        <p:spPr/>
        <p:txBody>
          <a:bodyPr/>
          <a:lstStyle>
            <a:lvl1pPr>
              <a:defRPr/>
            </a:lvl1pPr>
          </a:lstStyle>
          <a:p>
            <a:pPr>
              <a:defRPr/>
            </a:pPr>
            <a:endParaRPr lang="en-US"/>
          </a:p>
        </p:txBody>
      </p:sp>
      <p:sp>
        <p:nvSpPr>
          <p:cNvPr id="4" name="Footer Placeholder 2">
            <a:extLst>
              <a:ext uri="{FF2B5EF4-FFF2-40B4-BE49-F238E27FC236}">
                <a16:creationId xmlns:a16="http://schemas.microsoft.com/office/drawing/2014/main" id="{B2299AF5-E4A7-A145-19E0-6457AF9F062D}"/>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22">
            <a:extLst>
              <a:ext uri="{FF2B5EF4-FFF2-40B4-BE49-F238E27FC236}">
                <a16:creationId xmlns:a16="http://schemas.microsoft.com/office/drawing/2014/main" id="{752024FE-3109-AEE5-8BDE-10D185DBB54A}"/>
              </a:ext>
            </a:extLst>
          </p:cNvPr>
          <p:cNvSpPr>
            <a:spLocks noGrp="1"/>
          </p:cNvSpPr>
          <p:nvPr>
            <p:ph type="sldNum" sz="quarter" idx="12"/>
          </p:nvPr>
        </p:nvSpPr>
        <p:spPr/>
        <p:txBody>
          <a:bodyPr/>
          <a:lstStyle>
            <a:lvl1pPr>
              <a:defRPr/>
            </a:lvl1pPr>
          </a:lstStyle>
          <a:p>
            <a:fld id="{1CA1E805-E2CD-054A-BED4-A458197C293D}" type="slidenum">
              <a:rPr lang="en-US" altLang="zh-CN"/>
              <a:pPr/>
              <a:t>‹#›</a:t>
            </a:fld>
            <a:endParaRPr lang="en-US" altLang="zh-CN"/>
          </a:p>
        </p:txBody>
      </p:sp>
    </p:spTree>
    <p:extLst>
      <p:ext uri="{BB962C8B-B14F-4D97-AF65-F5344CB8AC3E}">
        <p14:creationId xmlns:p14="http://schemas.microsoft.com/office/powerpoint/2010/main" val="1409362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FF56A6E9-785F-8561-62C9-6BFF36A866AA}"/>
              </a:ext>
            </a:extLst>
          </p:cNvPr>
          <p:cNvSpPr>
            <a:spLocks noGrp="1"/>
          </p:cNvSpPr>
          <p:nvPr>
            <p:ph type="dt" sz="half" idx="10"/>
          </p:nvPr>
        </p:nvSpPr>
        <p:spPr/>
        <p:txBody>
          <a:bodyPr/>
          <a:lstStyle>
            <a:lvl1pPr>
              <a:defRPr/>
            </a:lvl1pPr>
          </a:lstStyle>
          <a:p>
            <a:pPr>
              <a:defRPr/>
            </a:pPr>
            <a:endParaRPr lang="en-US"/>
          </a:p>
        </p:txBody>
      </p:sp>
      <p:sp>
        <p:nvSpPr>
          <p:cNvPr id="6" name="Footer Placeholder 2">
            <a:extLst>
              <a:ext uri="{FF2B5EF4-FFF2-40B4-BE49-F238E27FC236}">
                <a16:creationId xmlns:a16="http://schemas.microsoft.com/office/drawing/2014/main" id="{30714312-2A71-DACC-1CAF-7134F2FACFD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22">
            <a:extLst>
              <a:ext uri="{FF2B5EF4-FFF2-40B4-BE49-F238E27FC236}">
                <a16:creationId xmlns:a16="http://schemas.microsoft.com/office/drawing/2014/main" id="{9E472D18-DF0A-7A9B-45C4-22C67696A0EA}"/>
              </a:ext>
            </a:extLst>
          </p:cNvPr>
          <p:cNvSpPr>
            <a:spLocks noGrp="1"/>
          </p:cNvSpPr>
          <p:nvPr>
            <p:ph type="sldNum" sz="quarter" idx="12"/>
          </p:nvPr>
        </p:nvSpPr>
        <p:spPr/>
        <p:txBody>
          <a:bodyPr/>
          <a:lstStyle>
            <a:lvl1pPr>
              <a:defRPr/>
            </a:lvl1pPr>
          </a:lstStyle>
          <a:p>
            <a:fld id="{2D84C609-2E6C-404F-AC6B-9EC65016CA38}" type="slidenum">
              <a:rPr lang="en-US" altLang="zh-CN"/>
              <a:pPr/>
              <a:t>‹#›</a:t>
            </a:fld>
            <a:endParaRPr lang="en-US" altLang="zh-CN"/>
          </a:p>
        </p:txBody>
      </p:sp>
    </p:spTree>
    <p:extLst>
      <p:ext uri="{BB962C8B-B14F-4D97-AF65-F5344CB8AC3E}">
        <p14:creationId xmlns:p14="http://schemas.microsoft.com/office/powerpoint/2010/main" val="2027717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a:extLst>
              <a:ext uri="{FF2B5EF4-FFF2-40B4-BE49-F238E27FC236}">
                <a16:creationId xmlns:a16="http://schemas.microsoft.com/office/drawing/2014/main" id="{B0BCEA27-EDEB-A05E-0E63-A504EEA5428C}"/>
              </a:ext>
            </a:extLst>
          </p:cNvPr>
          <p:cNvSpPr>
            <a:spLocks noGrp="1"/>
          </p:cNvSpPr>
          <p:nvPr>
            <p:ph type="dt" sz="half" idx="10"/>
          </p:nvPr>
        </p:nvSpPr>
        <p:spPr/>
        <p:txBody>
          <a:bodyPr/>
          <a:lstStyle>
            <a:lvl1pPr>
              <a:defRPr/>
            </a:lvl1pPr>
          </a:lstStyle>
          <a:p>
            <a:pPr>
              <a:defRPr/>
            </a:pPr>
            <a:endParaRPr lang="en-US"/>
          </a:p>
        </p:txBody>
      </p:sp>
      <p:sp>
        <p:nvSpPr>
          <p:cNvPr id="4" name="Footer Placeholder 2">
            <a:extLst>
              <a:ext uri="{FF2B5EF4-FFF2-40B4-BE49-F238E27FC236}">
                <a16:creationId xmlns:a16="http://schemas.microsoft.com/office/drawing/2014/main" id="{D071648E-62DE-5137-0135-5BA62D43A817}"/>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22">
            <a:extLst>
              <a:ext uri="{FF2B5EF4-FFF2-40B4-BE49-F238E27FC236}">
                <a16:creationId xmlns:a16="http://schemas.microsoft.com/office/drawing/2014/main" id="{C461EA8B-88AE-1F5E-B89D-09B96E67A711}"/>
              </a:ext>
            </a:extLst>
          </p:cNvPr>
          <p:cNvSpPr>
            <a:spLocks noGrp="1"/>
          </p:cNvSpPr>
          <p:nvPr>
            <p:ph type="sldNum" sz="quarter" idx="12"/>
          </p:nvPr>
        </p:nvSpPr>
        <p:spPr/>
        <p:txBody>
          <a:bodyPr/>
          <a:lstStyle>
            <a:lvl1pPr>
              <a:defRPr/>
            </a:lvl1pPr>
          </a:lstStyle>
          <a:p>
            <a:fld id="{D86B9572-57E1-4C42-B94D-6BB3CFA28835}" type="slidenum">
              <a:rPr lang="en-US" altLang="zh-CN"/>
              <a:pPr/>
              <a:t>‹#›</a:t>
            </a:fld>
            <a:endParaRPr lang="en-US" altLang="zh-CN"/>
          </a:p>
        </p:txBody>
      </p:sp>
    </p:spTree>
    <p:extLst>
      <p:ext uri="{BB962C8B-B14F-4D97-AF65-F5344CB8AC3E}">
        <p14:creationId xmlns:p14="http://schemas.microsoft.com/office/powerpoint/2010/main" val="3913648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a:extLst>
              <a:ext uri="{FF2B5EF4-FFF2-40B4-BE49-F238E27FC236}">
                <a16:creationId xmlns:a16="http://schemas.microsoft.com/office/drawing/2014/main" id="{8A7262D7-27DA-183F-59B2-739D56BA0120}"/>
              </a:ext>
            </a:extLst>
          </p:cNvPr>
          <p:cNvSpPr>
            <a:spLocks noGrp="1"/>
          </p:cNvSpPr>
          <p:nvPr>
            <p:ph type="dt" sz="half" idx="10"/>
          </p:nvPr>
        </p:nvSpPr>
        <p:spPr/>
        <p:txBody>
          <a:bodyPr/>
          <a:lstStyle>
            <a:lvl1pPr>
              <a:defRPr/>
            </a:lvl1pPr>
          </a:lstStyle>
          <a:p>
            <a:pPr>
              <a:defRPr/>
            </a:pPr>
            <a:endParaRPr lang="en-US"/>
          </a:p>
        </p:txBody>
      </p:sp>
      <p:sp>
        <p:nvSpPr>
          <p:cNvPr id="3" name="Footer Placeholder 2">
            <a:extLst>
              <a:ext uri="{FF2B5EF4-FFF2-40B4-BE49-F238E27FC236}">
                <a16:creationId xmlns:a16="http://schemas.microsoft.com/office/drawing/2014/main" id="{E9566BEE-BDCF-657E-388C-51E5FC0D0093}"/>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22">
            <a:extLst>
              <a:ext uri="{FF2B5EF4-FFF2-40B4-BE49-F238E27FC236}">
                <a16:creationId xmlns:a16="http://schemas.microsoft.com/office/drawing/2014/main" id="{9F522264-7011-7F3B-6D71-3B8370C0D31D}"/>
              </a:ext>
            </a:extLst>
          </p:cNvPr>
          <p:cNvSpPr>
            <a:spLocks noGrp="1"/>
          </p:cNvSpPr>
          <p:nvPr>
            <p:ph type="sldNum" sz="quarter" idx="12"/>
          </p:nvPr>
        </p:nvSpPr>
        <p:spPr/>
        <p:txBody>
          <a:bodyPr/>
          <a:lstStyle>
            <a:lvl1pPr>
              <a:defRPr/>
            </a:lvl1pPr>
          </a:lstStyle>
          <a:p>
            <a:fld id="{ADA53D18-218B-2244-9A69-D2E05297D3BF}" type="slidenum">
              <a:rPr lang="en-US" altLang="zh-CN"/>
              <a:pPr/>
              <a:t>‹#›</a:t>
            </a:fld>
            <a:endParaRPr lang="en-US" altLang="zh-CN"/>
          </a:p>
        </p:txBody>
      </p:sp>
    </p:spTree>
    <p:extLst>
      <p:ext uri="{BB962C8B-B14F-4D97-AF65-F5344CB8AC3E}">
        <p14:creationId xmlns:p14="http://schemas.microsoft.com/office/powerpoint/2010/main" val="3524872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326E0A6-C333-E3A0-6785-31026A85D35E}"/>
              </a:ext>
            </a:extLst>
          </p:cNvPr>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5" name="Rounded Rectangle 4">
            <a:extLst>
              <a:ext uri="{FF2B5EF4-FFF2-40B4-BE49-F238E27FC236}">
                <a16:creationId xmlns:a16="http://schemas.microsoft.com/office/drawing/2014/main" id="{F57B827C-61C7-F6A3-3B30-7EA2559742EB}"/>
              </a:ext>
            </a:extLst>
          </p:cNvPr>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a:extLst>
              <a:ext uri="{FF2B5EF4-FFF2-40B4-BE49-F238E27FC236}">
                <a16:creationId xmlns:a16="http://schemas.microsoft.com/office/drawing/2014/main" id="{DA0C3712-6DC5-FE28-0F27-00D8F9051DD3}"/>
              </a:ext>
            </a:extLst>
          </p:cNvPr>
          <p:cNvSpPr>
            <a:spLocks noGrp="1"/>
          </p:cNvSpPr>
          <p:nvPr>
            <p:ph type="dt" sz="half" idx="10"/>
          </p:nvPr>
        </p:nvSpPr>
        <p:spPr/>
        <p:txBody>
          <a:bodyPr/>
          <a:lstStyle>
            <a:lvl1pPr>
              <a:defRPr/>
            </a:lvl1pPr>
          </a:lstStyle>
          <a:p>
            <a:pPr>
              <a:defRPr/>
            </a:pPr>
            <a:endParaRPr lang="en-US" altLang="zh-CN"/>
          </a:p>
        </p:txBody>
      </p:sp>
      <p:sp>
        <p:nvSpPr>
          <p:cNvPr id="7" name="Footer Placeholder 5">
            <a:extLst>
              <a:ext uri="{FF2B5EF4-FFF2-40B4-BE49-F238E27FC236}">
                <a16:creationId xmlns:a16="http://schemas.microsoft.com/office/drawing/2014/main" id="{D8563E6C-3A0D-EC56-B340-9A0279F7A4C1}"/>
              </a:ext>
            </a:extLst>
          </p:cNvPr>
          <p:cNvSpPr>
            <a:spLocks noGrp="1"/>
          </p:cNvSpPr>
          <p:nvPr>
            <p:ph type="ftr" sz="quarter" idx="11"/>
          </p:nvPr>
        </p:nvSpPr>
        <p:spPr/>
        <p:txBody>
          <a:bodyPr/>
          <a:lstStyle>
            <a:lvl1pPr>
              <a:defRPr/>
            </a:lvl1pPr>
          </a:lstStyle>
          <a:p>
            <a:pPr>
              <a:defRPr/>
            </a:pPr>
            <a:endParaRPr lang="en-US" altLang="zh-CN"/>
          </a:p>
        </p:txBody>
      </p:sp>
      <p:sp>
        <p:nvSpPr>
          <p:cNvPr id="8" name="Slide Number Placeholder 6">
            <a:extLst>
              <a:ext uri="{FF2B5EF4-FFF2-40B4-BE49-F238E27FC236}">
                <a16:creationId xmlns:a16="http://schemas.microsoft.com/office/drawing/2014/main" id="{B9513B40-DAA0-768C-E25D-6E1FD7472EC9}"/>
              </a:ext>
            </a:extLst>
          </p:cNvPr>
          <p:cNvSpPr>
            <a:spLocks noGrp="1"/>
          </p:cNvSpPr>
          <p:nvPr>
            <p:ph type="sldNum" sz="quarter" idx="12"/>
          </p:nvPr>
        </p:nvSpPr>
        <p:spPr/>
        <p:txBody>
          <a:bodyPr/>
          <a:lstStyle>
            <a:lvl1pPr>
              <a:defRPr/>
            </a:lvl1pPr>
          </a:lstStyle>
          <a:p>
            <a:fld id="{2677C5C9-EA2B-8344-9BBC-90921FDE5408}" type="slidenum">
              <a:rPr lang="en-US" altLang="zh-CN"/>
              <a:pPr/>
              <a:t>‹#›</a:t>
            </a:fld>
            <a:endParaRPr lang="en-US" altLang="zh-CN"/>
          </a:p>
        </p:txBody>
      </p:sp>
    </p:spTree>
    <p:extLst>
      <p:ext uri="{BB962C8B-B14F-4D97-AF65-F5344CB8AC3E}">
        <p14:creationId xmlns:p14="http://schemas.microsoft.com/office/powerpoint/2010/main" val="1845597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E591963-1D47-C066-0C93-6865926706EB}"/>
              </a:ext>
            </a:extLst>
          </p:cNvPr>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E0C9C170-9AFC-6655-9988-3C96BD1F8B65}"/>
              </a:ext>
            </a:extLst>
          </p:cNvPr>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C990652E-5421-4C86-0D93-E20EFD211A18}"/>
              </a:ext>
            </a:extLst>
          </p:cNvPr>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a:extLst>
              <a:ext uri="{FF2B5EF4-FFF2-40B4-BE49-F238E27FC236}">
                <a16:creationId xmlns:a16="http://schemas.microsoft.com/office/drawing/2014/main" id="{BEC7E69F-1C2F-BF0F-606E-D84645F3B460}"/>
              </a:ext>
            </a:extLst>
          </p:cNvPr>
          <p:cNvSpPr>
            <a:spLocks noGrp="1"/>
          </p:cNvSpPr>
          <p:nvPr>
            <p:ph type="dt" sz="half" idx="10"/>
          </p:nvPr>
        </p:nvSpPr>
        <p:spPr/>
        <p:txBody>
          <a:bodyPr/>
          <a:lstStyle>
            <a:lvl1pPr>
              <a:defRPr/>
            </a:lvl1pPr>
          </a:lstStyle>
          <a:p>
            <a:pPr>
              <a:defRPr/>
            </a:pPr>
            <a:endParaRPr lang="en-US" altLang="zh-CN"/>
          </a:p>
        </p:txBody>
      </p:sp>
      <p:sp>
        <p:nvSpPr>
          <p:cNvPr id="9" name="Footer Placeholder 5">
            <a:extLst>
              <a:ext uri="{FF2B5EF4-FFF2-40B4-BE49-F238E27FC236}">
                <a16:creationId xmlns:a16="http://schemas.microsoft.com/office/drawing/2014/main" id="{A65DEFE1-B1EE-1993-4208-943DF60CA9A0}"/>
              </a:ext>
            </a:extLst>
          </p:cNvPr>
          <p:cNvSpPr>
            <a:spLocks noGrp="1"/>
          </p:cNvSpPr>
          <p:nvPr>
            <p:ph type="ftr" sz="quarter" idx="11"/>
          </p:nvPr>
        </p:nvSpPr>
        <p:spPr>
          <a:xfrm>
            <a:off x="914400" y="6172200"/>
            <a:ext cx="3886200" cy="457200"/>
          </a:xfrm>
        </p:spPr>
        <p:txBody>
          <a:bodyPr/>
          <a:lstStyle>
            <a:lvl1pPr>
              <a:defRPr/>
            </a:lvl1pPr>
          </a:lstStyle>
          <a:p>
            <a:pPr>
              <a:defRPr/>
            </a:pPr>
            <a:endParaRPr lang="en-US" altLang="zh-CN"/>
          </a:p>
        </p:txBody>
      </p:sp>
      <p:sp>
        <p:nvSpPr>
          <p:cNvPr id="10" name="Slide Number Placeholder 6">
            <a:extLst>
              <a:ext uri="{FF2B5EF4-FFF2-40B4-BE49-F238E27FC236}">
                <a16:creationId xmlns:a16="http://schemas.microsoft.com/office/drawing/2014/main" id="{433FFA25-0DC2-AB89-565B-633A43EC4AE4}"/>
              </a:ext>
            </a:extLst>
          </p:cNvPr>
          <p:cNvSpPr>
            <a:spLocks noGrp="1"/>
          </p:cNvSpPr>
          <p:nvPr>
            <p:ph type="sldNum" sz="quarter" idx="12"/>
          </p:nvPr>
        </p:nvSpPr>
        <p:spPr>
          <a:xfrm>
            <a:off x="146050" y="6208713"/>
            <a:ext cx="457200" cy="457200"/>
          </a:xfrm>
        </p:spPr>
        <p:txBody>
          <a:bodyPr/>
          <a:lstStyle>
            <a:lvl1pPr>
              <a:defRPr/>
            </a:lvl1pPr>
          </a:lstStyle>
          <a:p>
            <a:fld id="{6900C8B7-E97E-9341-84EB-059986086090}" type="slidenum">
              <a:rPr lang="en-US" altLang="zh-CN"/>
              <a:pPr/>
              <a:t>‹#›</a:t>
            </a:fld>
            <a:endParaRPr lang="en-US" altLang="zh-CN"/>
          </a:p>
        </p:txBody>
      </p:sp>
    </p:spTree>
    <p:extLst>
      <p:ext uri="{BB962C8B-B14F-4D97-AF65-F5344CB8AC3E}">
        <p14:creationId xmlns:p14="http://schemas.microsoft.com/office/powerpoint/2010/main" val="3602419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78B6A64-B623-5388-698C-F1C4CF4DD1EC}"/>
              </a:ext>
            </a:extLst>
          </p:cNvPr>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8" name="Rounded Rectangle 7">
            <a:extLst>
              <a:ext uri="{FF2B5EF4-FFF2-40B4-BE49-F238E27FC236}">
                <a16:creationId xmlns:a16="http://schemas.microsoft.com/office/drawing/2014/main" id="{FBDBD7EB-D106-4841-48EC-079BBD5FE6C8}"/>
              </a:ext>
            </a:extLst>
          </p:cNvPr>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1028" name="Title Placeholder 21">
            <a:extLst>
              <a:ext uri="{FF2B5EF4-FFF2-40B4-BE49-F238E27FC236}">
                <a16:creationId xmlns:a16="http://schemas.microsoft.com/office/drawing/2014/main" id="{6BE80CE8-E711-3A33-42F5-E99A5B6AEB61}"/>
              </a:ext>
            </a:extLst>
          </p:cNvPr>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1029" name="Text Placeholder 12">
            <a:extLst>
              <a:ext uri="{FF2B5EF4-FFF2-40B4-BE49-F238E27FC236}">
                <a16:creationId xmlns:a16="http://schemas.microsoft.com/office/drawing/2014/main" id="{1FBA9DED-2D12-61DC-24C9-B5010A64B818}"/>
              </a:ext>
            </a:extLst>
          </p:cNvPr>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8BB95505-619E-18AA-07E7-AE12B9481BFD}"/>
              </a:ext>
            </a:extLst>
          </p:cNvPr>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latin typeface="Arial" charset="0"/>
                <a:ea typeface="宋体" panose="02010600030101010101" pitchFamily="2" charset="-122"/>
                <a:cs typeface="Arial" charset="0"/>
              </a:defRPr>
            </a:lvl1pPr>
          </a:lstStyle>
          <a:p>
            <a:pPr>
              <a:defRPr/>
            </a:pPr>
            <a:endParaRPr lang="en-US"/>
          </a:p>
        </p:txBody>
      </p:sp>
      <p:sp>
        <p:nvSpPr>
          <p:cNvPr id="3" name="Footer Placeholder 2">
            <a:extLst>
              <a:ext uri="{FF2B5EF4-FFF2-40B4-BE49-F238E27FC236}">
                <a16:creationId xmlns:a16="http://schemas.microsoft.com/office/drawing/2014/main" id="{1C7704C7-B03F-8A85-29F6-E10552C98EF8}"/>
              </a:ext>
            </a:extLst>
          </p:cNvPr>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latin typeface="Arial" charset="0"/>
                <a:ea typeface="宋体" panose="02010600030101010101" pitchFamily="2" charset="-122"/>
                <a:cs typeface="Arial" charset="0"/>
              </a:defRPr>
            </a:lvl1pPr>
          </a:lstStyle>
          <a:p>
            <a:pPr>
              <a:defRPr/>
            </a:pPr>
            <a:endParaRPr lang="en-US"/>
          </a:p>
        </p:txBody>
      </p:sp>
      <p:sp>
        <p:nvSpPr>
          <p:cNvPr id="23" name="Slide Number Placeholder 22">
            <a:extLst>
              <a:ext uri="{FF2B5EF4-FFF2-40B4-BE49-F238E27FC236}">
                <a16:creationId xmlns:a16="http://schemas.microsoft.com/office/drawing/2014/main" id="{9D420C84-2CC8-BBB6-2357-AAAF1EABDD8E}"/>
              </a:ext>
            </a:extLst>
          </p:cNvPr>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eaLnBrk="1" hangingPunct="1">
              <a:defRPr sz="1400">
                <a:solidFill>
                  <a:srgbClr val="FFFFFF"/>
                </a:solidFill>
                <a:latin typeface="Franklin Gothic Book" panose="020B0503020102020204" pitchFamily="34" charset="0"/>
                <a:ea typeface="幼圆"/>
                <a:cs typeface="幼圆"/>
              </a:defRPr>
            </a:lvl1pPr>
          </a:lstStyle>
          <a:p>
            <a:fld id="{341CB781-3B16-5642-86B0-5BEC59847B5D}"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4381" r:id="rId1"/>
    <p:sldLayoutId id="2147484382" r:id="rId2"/>
    <p:sldLayoutId id="2147484383" r:id="rId3"/>
    <p:sldLayoutId id="2147484375" r:id="rId4"/>
    <p:sldLayoutId id="2147484376" r:id="rId5"/>
    <p:sldLayoutId id="2147484377" r:id="rId6"/>
    <p:sldLayoutId id="2147484378" r:id="rId7"/>
    <p:sldLayoutId id="2147484384" r:id="rId8"/>
    <p:sldLayoutId id="2147484385" r:id="rId9"/>
    <p:sldLayoutId id="2147484379" r:id="rId10"/>
    <p:sldLayoutId id="2147484380" r:id="rId11"/>
  </p:sldLayoutIdLst>
  <p:hf hdr="0" ftr="0" dt="0"/>
  <p:txStyles>
    <p:titleStyle>
      <a:lvl1pPr algn="l" rtl="0" eaLnBrk="0" fontAlgn="base" hangingPunct="0">
        <a:spcBef>
          <a:spcPct val="0"/>
        </a:spcBef>
        <a:spcAft>
          <a:spcPct val="0"/>
        </a:spcAft>
        <a:defRPr sz="4000" kern="1200">
          <a:solidFill>
            <a:schemeClr val="tx2"/>
          </a:solidFill>
          <a:latin typeface="+mj-lt"/>
          <a:ea typeface="+mj-ea"/>
          <a:cs typeface="幼圆"/>
        </a:defRPr>
      </a:lvl1pPr>
      <a:lvl2pPr algn="l" rtl="0" eaLnBrk="0" fontAlgn="base" hangingPunct="0">
        <a:spcBef>
          <a:spcPct val="0"/>
        </a:spcBef>
        <a:spcAft>
          <a:spcPct val="0"/>
        </a:spcAft>
        <a:defRPr sz="4000">
          <a:solidFill>
            <a:schemeClr val="tx2"/>
          </a:solidFill>
          <a:latin typeface="Franklin Gothic Book" pitchFamily="34" charset="0"/>
          <a:ea typeface="幼圆"/>
          <a:cs typeface="幼圆"/>
        </a:defRPr>
      </a:lvl2pPr>
      <a:lvl3pPr algn="l" rtl="0" eaLnBrk="0" fontAlgn="base" hangingPunct="0">
        <a:spcBef>
          <a:spcPct val="0"/>
        </a:spcBef>
        <a:spcAft>
          <a:spcPct val="0"/>
        </a:spcAft>
        <a:defRPr sz="4000">
          <a:solidFill>
            <a:schemeClr val="tx2"/>
          </a:solidFill>
          <a:latin typeface="Franklin Gothic Book" pitchFamily="34" charset="0"/>
          <a:ea typeface="幼圆"/>
          <a:cs typeface="幼圆"/>
        </a:defRPr>
      </a:lvl3pPr>
      <a:lvl4pPr algn="l" rtl="0" eaLnBrk="0" fontAlgn="base" hangingPunct="0">
        <a:spcBef>
          <a:spcPct val="0"/>
        </a:spcBef>
        <a:spcAft>
          <a:spcPct val="0"/>
        </a:spcAft>
        <a:defRPr sz="4000">
          <a:solidFill>
            <a:schemeClr val="tx2"/>
          </a:solidFill>
          <a:latin typeface="Franklin Gothic Book" pitchFamily="34" charset="0"/>
          <a:ea typeface="幼圆"/>
          <a:cs typeface="幼圆"/>
        </a:defRPr>
      </a:lvl4pPr>
      <a:lvl5pPr algn="l" rtl="0" eaLnBrk="0" fontAlgn="base" hangingPunct="0">
        <a:spcBef>
          <a:spcPct val="0"/>
        </a:spcBef>
        <a:spcAft>
          <a:spcPct val="0"/>
        </a:spcAft>
        <a:defRPr sz="4000">
          <a:solidFill>
            <a:schemeClr val="tx2"/>
          </a:solidFill>
          <a:latin typeface="Franklin Gothic Book" pitchFamily="34" charset="0"/>
          <a:ea typeface="幼圆"/>
          <a:cs typeface="幼圆"/>
        </a:defRPr>
      </a:lvl5pPr>
      <a:lvl6pPr marL="457200" algn="l" rtl="0" fontAlgn="base">
        <a:spcBef>
          <a:spcPct val="0"/>
        </a:spcBef>
        <a:spcAft>
          <a:spcPct val="0"/>
        </a:spcAft>
        <a:defRPr sz="4000">
          <a:solidFill>
            <a:schemeClr val="tx2"/>
          </a:solidFill>
          <a:latin typeface="Franklin Gothic Book" pitchFamily="34" charset="0"/>
          <a:ea typeface="幼圆"/>
          <a:cs typeface="幼圆"/>
        </a:defRPr>
      </a:lvl6pPr>
      <a:lvl7pPr marL="914400" algn="l" rtl="0" fontAlgn="base">
        <a:spcBef>
          <a:spcPct val="0"/>
        </a:spcBef>
        <a:spcAft>
          <a:spcPct val="0"/>
        </a:spcAft>
        <a:defRPr sz="4000">
          <a:solidFill>
            <a:schemeClr val="tx2"/>
          </a:solidFill>
          <a:latin typeface="Franklin Gothic Book" pitchFamily="34" charset="0"/>
          <a:ea typeface="幼圆"/>
          <a:cs typeface="幼圆"/>
        </a:defRPr>
      </a:lvl7pPr>
      <a:lvl8pPr marL="1371600" algn="l" rtl="0" fontAlgn="base">
        <a:spcBef>
          <a:spcPct val="0"/>
        </a:spcBef>
        <a:spcAft>
          <a:spcPct val="0"/>
        </a:spcAft>
        <a:defRPr sz="4000">
          <a:solidFill>
            <a:schemeClr val="tx2"/>
          </a:solidFill>
          <a:latin typeface="Franklin Gothic Book" pitchFamily="34" charset="0"/>
          <a:ea typeface="幼圆"/>
          <a:cs typeface="幼圆"/>
        </a:defRPr>
      </a:lvl8pPr>
      <a:lvl9pPr marL="1828800" algn="l" rtl="0" fontAlgn="base">
        <a:spcBef>
          <a:spcPct val="0"/>
        </a:spcBef>
        <a:spcAft>
          <a:spcPct val="0"/>
        </a:spcAft>
        <a:defRPr sz="4000">
          <a:solidFill>
            <a:schemeClr val="tx2"/>
          </a:solidFill>
          <a:latin typeface="Franklin Gothic Book" pitchFamily="34" charset="0"/>
          <a:ea typeface="幼圆"/>
          <a:cs typeface="幼圆"/>
        </a:defRPr>
      </a:lvl9pPr>
    </p:titleStyle>
    <p:bodyStyle>
      <a:lvl1pPr marL="273050" indent="-273050" algn="l" rtl="0" eaLnBrk="0" fontAlgn="base" hangingPunct="0">
        <a:spcBef>
          <a:spcPts val="575"/>
        </a:spcBef>
        <a:spcAft>
          <a:spcPct val="0"/>
        </a:spcAft>
        <a:buClr>
          <a:schemeClr val="accent1"/>
        </a:buClr>
        <a:buSzPct val="85000"/>
        <a:buFont typeface="Wingdings 2" pitchFamily="2" charset="2"/>
        <a:buChar char=""/>
        <a:defRPr sz="2600" kern="1200">
          <a:solidFill>
            <a:schemeClr val="tx1"/>
          </a:solidFill>
          <a:latin typeface="+mn-lt"/>
          <a:ea typeface="SimSun" panose="02010600030101010101" pitchFamily="2" charset="-122"/>
          <a:cs typeface="+mn-cs"/>
        </a:defRPr>
      </a:lvl1pPr>
      <a:lvl2pPr marL="547688" indent="-228600" algn="l" rtl="0" eaLnBrk="0" fontAlgn="base" hangingPunct="0">
        <a:spcBef>
          <a:spcPts val="375"/>
        </a:spcBef>
        <a:spcAft>
          <a:spcPct val="0"/>
        </a:spcAft>
        <a:buClr>
          <a:schemeClr val="accent2"/>
        </a:buClr>
        <a:buSzPct val="85000"/>
        <a:buFont typeface="Wingdings 2" pitchFamily="2" charset="2"/>
        <a:buChar char=""/>
        <a:defRPr sz="2400" kern="1200">
          <a:solidFill>
            <a:schemeClr val="tx1"/>
          </a:solidFill>
          <a:latin typeface="+mn-lt"/>
          <a:ea typeface="SimSun" panose="02010600030101010101" pitchFamily="2" charset="-122"/>
          <a:cs typeface="+mn-cs"/>
        </a:defRPr>
      </a:lvl2pPr>
      <a:lvl3pPr marL="822325" indent="-228600" algn="l" rtl="0" eaLnBrk="0" fontAlgn="base" hangingPunct="0">
        <a:spcBef>
          <a:spcPts val="375"/>
        </a:spcBef>
        <a:spcAft>
          <a:spcPct val="0"/>
        </a:spcAft>
        <a:buClr>
          <a:srgbClr val="E6B1AB"/>
        </a:buClr>
        <a:buSzPct val="85000"/>
        <a:buFont typeface="Wingdings 2" pitchFamily="2" charset="2"/>
        <a:buChar char=""/>
        <a:defRPr sz="2000" kern="1200">
          <a:solidFill>
            <a:schemeClr val="tx1"/>
          </a:solidFill>
          <a:latin typeface="+mn-lt"/>
          <a:ea typeface="SimSun" panose="02010600030101010101" pitchFamily="2" charset="-122"/>
          <a:cs typeface="+mn-cs"/>
        </a:defRPr>
      </a:lvl3pPr>
      <a:lvl4pPr marL="1096963" indent="-228600" algn="l" rtl="0" eaLnBrk="0" fontAlgn="base" hangingPunct="0">
        <a:spcBef>
          <a:spcPts val="375"/>
        </a:spcBef>
        <a:spcAft>
          <a:spcPct val="0"/>
        </a:spcAft>
        <a:buClr>
          <a:srgbClr val="A28E6A"/>
        </a:buClr>
        <a:buSzPct val="80000"/>
        <a:buFont typeface="Wingdings 2" pitchFamily="2" charset="2"/>
        <a:buChar char=""/>
        <a:defRPr sz="2000" kern="1200">
          <a:solidFill>
            <a:schemeClr val="tx1"/>
          </a:solidFill>
          <a:latin typeface="+mn-lt"/>
          <a:ea typeface="SimSun" panose="02010600030101010101" pitchFamily="2" charset="-122"/>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SimSun" panose="02010600030101010101" pitchFamily="2" charset="-122"/>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ubtitle 1">
            <a:extLst>
              <a:ext uri="{FF2B5EF4-FFF2-40B4-BE49-F238E27FC236}">
                <a16:creationId xmlns:a16="http://schemas.microsoft.com/office/drawing/2014/main" id="{26858AB1-55D3-0A73-3040-A0E8D0E05C4B}"/>
              </a:ext>
            </a:extLst>
          </p:cNvPr>
          <p:cNvSpPr>
            <a:spLocks noGrp="1"/>
          </p:cNvSpPr>
          <p:nvPr>
            <p:ph type="subTitle" idx="1"/>
          </p:nvPr>
        </p:nvSpPr>
        <p:spPr/>
        <p:txBody>
          <a:bodyPr/>
          <a:lstStyle/>
          <a:p>
            <a:pPr eaLnBrk="1" hangingPunct="1"/>
            <a:r>
              <a:rPr lang="en-GB" altLang="en-US"/>
              <a:t>Grace Mugambi</a:t>
            </a:r>
          </a:p>
          <a:p>
            <a:pPr eaLnBrk="1" hangingPunct="1"/>
            <a:r>
              <a:rPr lang="en-GB" altLang="en-US"/>
              <a:t>gmugambi@jkuat.ac.ke</a:t>
            </a:r>
          </a:p>
          <a:p>
            <a:endParaRPr lang="en-US" altLang="en-US"/>
          </a:p>
        </p:txBody>
      </p:sp>
      <p:sp>
        <p:nvSpPr>
          <p:cNvPr id="7171" name="Title 2">
            <a:extLst>
              <a:ext uri="{FF2B5EF4-FFF2-40B4-BE49-F238E27FC236}">
                <a16:creationId xmlns:a16="http://schemas.microsoft.com/office/drawing/2014/main" id="{89D1DDFD-E4C2-B338-76EB-AEDECC579F36}"/>
              </a:ext>
            </a:extLst>
          </p:cNvPr>
          <p:cNvSpPr>
            <a:spLocks noGrp="1"/>
          </p:cNvSpPr>
          <p:nvPr>
            <p:ph type="ctrTitle"/>
          </p:nvPr>
        </p:nvSpPr>
        <p:spPr>
          <a:xfrm>
            <a:off x="457200" y="1806575"/>
            <a:ext cx="8229600" cy="1470025"/>
          </a:xfrm>
        </p:spPr>
        <p:txBody>
          <a:bodyPr/>
          <a:lstStyle/>
          <a:p>
            <a:r>
              <a:rPr altLang="en-US">
                <a:ea typeface="幼圆"/>
              </a:rPr>
              <a:t>Enterprise Information Systems Technologies</a:t>
            </a:r>
            <a:br>
              <a:rPr altLang="en-US">
                <a:ea typeface="幼圆"/>
              </a:rPr>
            </a:br>
            <a:endParaRPr altLang="en-US">
              <a:ea typeface="幼圆"/>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F5162AF5-EDB9-DB49-4407-35EBD698DE53}"/>
              </a:ext>
            </a:extLst>
          </p:cNvPr>
          <p:cNvSpPr>
            <a:spLocks noGrp="1"/>
          </p:cNvSpPr>
          <p:nvPr>
            <p:ph type="title"/>
          </p:nvPr>
        </p:nvSpPr>
        <p:spPr/>
        <p:txBody>
          <a:bodyPr/>
          <a:lstStyle/>
          <a:p>
            <a:r>
              <a:rPr lang="en-US" altLang="en-US">
                <a:ea typeface="幼圆"/>
              </a:rPr>
              <a:t>EIS Data Access and Use</a:t>
            </a:r>
          </a:p>
        </p:txBody>
      </p:sp>
      <p:sp>
        <p:nvSpPr>
          <p:cNvPr id="16387" name="Content Placeholder 2">
            <a:extLst>
              <a:ext uri="{FF2B5EF4-FFF2-40B4-BE49-F238E27FC236}">
                <a16:creationId xmlns:a16="http://schemas.microsoft.com/office/drawing/2014/main" id="{A4BFC8BA-B715-394F-7604-7FC26AF9F14E}"/>
              </a:ext>
            </a:extLst>
          </p:cNvPr>
          <p:cNvSpPr>
            <a:spLocks noGrp="1"/>
          </p:cNvSpPr>
          <p:nvPr>
            <p:ph sz="quarter" idx="1"/>
          </p:nvPr>
        </p:nvSpPr>
        <p:spPr/>
        <p:txBody>
          <a:bodyPr/>
          <a:lstStyle/>
          <a:p>
            <a:pPr eaLnBrk="1" hangingPunct="1"/>
            <a:r>
              <a:rPr lang="en-US" altLang="en-US" sz="2800"/>
              <a:t>Data usually comes from single warehouse</a:t>
            </a:r>
          </a:p>
          <a:p>
            <a:pPr lvl="1" eaLnBrk="1" hangingPunct="1"/>
            <a:r>
              <a:rPr lang="en-US" altLang="en-US" sz="2800"/>
              <a:t>Advanced data visualization</a:t>
            </a:r>
          </a:p>
          <a:p>
            <a:pPr lvl="1" eaLnBrk="1" hangingPunct="1"/>
            <a:r>
              <a:rPr lang="en-US" altLang="en-US" sz="2800"/>
              <a:t>Combines multidimensional analysis with OLAP</a:t>
            </a:r>
          </a:p>
          <a:p>
            <a:pPr lvl="2" eaLnBrk="1" hangingPunct="1"/>
            <a:r>
              <a:rPr lang="en-US" altLang="en-US" sz="2800"/>
              <a:t>Spreadsheets and graphics</a:t>
            </a:r>
          </a:p>
          <a:p>
            <a:pPr lvl="2" eaLnBrk="1" hangingPunct="1"/>
            <a:r>
              <a:rPr lang="en-US" altLang="en-US" sz="2800"/>
              <a:t>Slice and dice</a:t>
            </a:r>
          </a:p>
          <a:p>
            <a:pPr lvl="2" eaLnBrk="1" hangingPunct="1"/>
            <a:r>
              <a:rPr lang="en-US" altLang="en-US" sz="2800"/>
              <a:t>Web ready</a:t>
            </a:r>
          </a:p>
          <a:p>
            <a:endParaRPr lang="en-US" altLang="en-US" sz="2800"/>
          </a:p>
        </p:txBody>
      </p:sp>
      <p:sp>
        <p:nvSpPr>
          <p:cNvPr id="16388" name="Slide Number Placeholder 3">
            <a:extLst>
              <a:ext uri="{FF2B5EF4-FFF2-40B4-BE49-F238E27FC236}">
                <a16:creationId xmlns:a16="http://schemas.microsoft.com/office/drawing/2014/main" id="{F0D0AE33-062E-7505-DFB8-8F5CD5FA35DA}"/>
              </a:ext>
            </a:extLst>
          </p:cNvPr>
          <p:cNvSpPr>
            <a:spLocks noGrp="1"/>
          </p:cNvSpPr>
          <p:nvPr>
            <p:ph type="sldNum" sz="quarter" idx="11"/>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fld id="{7BDDAD99-C88F-BC4B-9D24-B2EE2C487F9C}" type="slidenum">
              <a:rPr lang="en-US" altLang="zh-CN" sz="1400">
                <a:solidFill>
                  <a:srgbClr val="FFFFFF"/>
                </a:solidFill>
                <a:latin typeface="Franklin Gothic Book" panose="020B0503020102020204" pitchFamily="34" charset="0"/>
                <a:ea typeface="幼圆"/>
              </a:rPr>
              <a:pPr>
                <a:spcBef>
                  <a:spcPct val="0"/>
                </a:spcBef>
                <a:buClrTx/>
                <a:buSzTx/>
                <a:buFontTx/>
                <a:buNone/>
              </a:pPr>
              <a:t>10</a:t>
            </a:fld>
            <a:endParaRPr lang="en-US" altLang="zh-CN" sz="1400">
              <a:solidFill>
                <a:srgbClr val="FFFFFF"/>
              </a:solidFill>
              <a:latin typeface="Franklin Gothic Book" panose="020B0503020102020204" pitchFamily="34" charset="0"/>
              <a:ea typeface="幼圆"/>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E34D986E-F131-0861-E189-BBCDC070AF3D}"/>
              </a:ext>
            </a:extLst>
          </p:cNvPr>
          <p:cNvSpPr>
            <a:spLocks noGrp="1"/>
          </p:cNvSpPr>
          <p:nvPr>
            <p:ph type="title"/>
          </p:nvPr>
        </p:nvSpPr>
        <p:spPr>
          <a:xfrm>
            <a:off x="914400" y="-152400"/>
            <a:ext cx="7772400" cy="1143000"/>
          </a:xfrm>
        </p:spPr>
        <p:txBody>
          <a:bodyPr/>
          <a:lstStyle/>
          <a:p>
            <a:r>
              <a:rPr lang="en-US" altLang="en-US">
                <a:ea typeface="幼圆"/>
              </a:rPr>
              <a:t>Comparing EIS to DSS</a:t>
            </a:r>
          </a:p>
        </p:txBody>
      </p:sp>
      <p:sp>
        <p:nvSpPr>
          <p:cNvPr id="17411" name="Content Placeholder 2">
            <a:extLst>
              <a:ext uri="{FF2B5EF4-FFF2-40B4-BE49-F238E27FC236}">
                <a16:creationId xmlns:a16="http://schemas.microsoft.com/office/drawing/2014/main" id="{39701B9C-B3EA-3F2B-7588-014B8B4F75FD}"/>
              </a:ext>
            </a:extLst>
          </p:cNvPr>
          <p:cNvSpPr>
            <a:spLocks noGrp="1"/>
          </p:cNvSpPr>
          <p:nvPr>
            <p:ph sz="quarter" idx="1"/>
          </p:nvPr>
        </p:nvSpPr>
        <p:spPr>
          <a:xfrm>
            <a:off x="914400" y="990600"/>
            <a:ext cx="7772400" cy="4572000"/>
          </a:xfrm>
        </p:spPr>
        <p:txBody>
          <a:bodyPr/>
          <a:lstStyle/>
          <a:p>
            <a:pPr eaLnBrk="1" hangingPunct="1">
              <a:lnSpc>
                <a:spcPct val="80000"/>
              </a:lnSpc>
            </a:pPr>
            <a:r>
              <a:rPr lang="en-US" altLang="en-US" sz="2500"/>
              <a:t>Executive Information Systems (EIS) </a:t>
            </a:r>
          </a:p>
          <a:p>
            <a:pPr lvl="1" eaLnBrk="1" hangingPunct="1">
              <a:lnSpc>
                <a:spcPct val="80000"/>
              </a:lnSpc>
            </a:pPr>
            <a:r>
              <a:rPr lang="en-US" altLang="en-US" sz="2500"/>
              <a:t>Supports upper management in discovering problems and opportunities</a:t>
            </a:r>
          </a:p>
          <a:p>
            <a:pPr lvl="1" eaLnBrk="1" hangingPunct="1">
              <a:lnSpc>
                <a:spcPct val="80000"/>
              </a:lnSpc>
            </a:pPr>
            <a:r>
              <a:rPr lang="en-US" altLang="en-US" sz="2500"/>
              <a:t>Repetitive analysis</a:t>
            </a:r>
          </a:p>
          <a:p>
            <a:pPr lvl="1" eaLnBrk="1" hangingPunct="1">
              <a:lnSpc>
                <a:spcPct val="80000"/>
              </a:lnSpc>
            </a:pPr>
            <a:r>
              <a:rPr lang="en-US" altLang="en-US" sz="2500"/>
              <a:t>High speed</a:t>
            </a:r>
          </a:p>
          <a:p>
            <a:pPr lvl="1" eaLnBrk="1" hangingPunct="1">
              <a:lnSpc>
                <a:spcPct val="80000"/>
              </a:lnSpc>
            </a:pPr>
            <a:r>
              <a:rPr lang="en-US" altLang="en-US" sz="2500"/>
              <a:t>GUI based</a:t>
            </a:r>
          </a:p>
          <a:p>
            <a:pPr eaLnBrk="1" hangingPunct="1">
              <a:lnSpc>
                <a:spcPct val="80000"/>
              </a:lnSpc>
            </a:pPr>
            <a:r>
              <a:rPr lang="en-US" altLang="en-US" sz="2500"/>
              <a:t>Decision Support Systems (DSS) </a:t>
            </a:r>
          </a:p>
          <a:p>
            <a:pPr lvl="1" eaLnBrk="1" hangingPunct="1">
              <a:lnSpc>
                <a:spcPct val="80000"/>
              </a:lnSpc>
            </a:pPr>
            <a:r>
              <a:rPr lang="en-US" altLang="en-US" sz="2500"/>
              <a:t>Analyzes specific problem or opportunity</a:t>
            </a:r>
          </a:p>
          <a:p>
            <a:pPr lvl="1" eaLnBrk="1" hangingPunct="1">
              <a:lnSpc>
                <a:spcPct val="80000"/>
              </a:lnSpc>
            </a:pPr>
            <a:r>
              <a:rPr lang="en-US" altLang="en-US" sz="2500"/>
              <a:t>Ad hoc analysis</a:t>
            </a:r>
          </a:p>
          <a:p>
            <a:pPr lvl="1" eaLnBrk="1" hangingPunct="1">
              <a:lnSpc>
                <a:spcPct val="80000"/>
              </a:lnSpc>
            </a:pPr>
            <a:r>
              <a:rPr lang="en-US" altLang="en-US" sz="2500"/>
              <a:t>Effective</a:t>
            </a:r>
          </a:p>
          <a:p>
            <a:pPr lvl="1" eaLnBrk="1" hangingPunct="1">
              <a:lnSpc>
                <a:spcPct val="80000"/>
              </a:lnSpc>
            </a:pPr>
            <a:r>
              <a:rPr lang="en-US" altLang="en-US" sz="2500"/>
              <a:t>May have GUI</a:t>
            </a:r>
          </a:p>
          <a:p>
            <a:pPr eaLnBrk="1" hangingPunct="1">
              <a:lnSpc>
                <a:spcPct val="80000"/>
              </a:lnSpc>
            </a:pPr>
            <a:r>
              <a:rPr lang="en-US" altLang="en-US" sz="2500"/>
              <a:t>Integration</a:t>
            </a:r>
          </a:p>
          <a:p>
            <a:pPr lvl="1" eaLnBrk="1" hangingPunct="1">
              <a:lnSpc>
                <a:spcPct val="80000"/>
              </a:lnSpc>
            </a:pPr>
            <a:r>
              <a:rPr lang="en-US" altLang="en-US" sz="2500"/>
              <a:t>Uses EIS output to launch DSS</a:t>
            </a:r>
          </a:p>
          <a:p>
            <a:pPr lvl="2" eaLnBrk="1" hangingPunct="1">
              <a:lnSpc>
                <a:spcPct val="80000"/>
              </a:lnSpc>
            </a:pPr>
            <a:r>
              <a:rPr lang="en-US" altLang="en-US" sz="2500"/>
              <a:t>Data from same places</a:t>
            </a:r>
          </a:p>
          <a:p>
            <a:pPr lvl="1" eaLnBrk="1" hangingPunct="1">
              <a:lnSpc>
                <a:spcPct val="80000"/>
              </a:lnSpc>
            </a:pPr>
            <a:r>
              <a:rPr lang="en-US" altLang="en-US" sz="2500"/>
              <a:t>Integrates user roles</a:t>
            </a:r>
          </a:p>
          <a:p>
            <a:pPr lvl="1" eaLnBrk="1" hangingPunct="1">
              <a:lnSpc>
                <a:spcPct val="80000"/>
              </a:lnSpc>
            </a:pPr>
            <a:r>
              <a:rPr lang="en-US" altLang="en-US" sz="2500"/>
              <a:t>Third party software</a:t>
            </a:r>
          </a:p>
          <a:p>
            <a:endParaRPr lang="en-US" altLang="en-US" sz="2500"/>
          </a:p>
        </p:txBody>
      </p:sp>
      <p:sp>
        <p:nvSpPr>
          <p:cNvPr id="17412" name="Slide Number Placeholder 3">
            <a:extLst>
              <a:ext uri="{FF2B5EF4-FFF2-40B4-BE49-F238E27FC236}">
                <a16:creationId xmlns:a16="http://schemas.microsoft.com/office/drawing/2014/main" id="{BDD07097-518A-E0E3-3D32-3DFBEF1CCA04}"/>
              </a:ext>
            </a:extLst>
          </p:cNvPr>
          <p:cNvSpPr>
            <a:spLocks noGrp="1"/>
          </p:cNvSpPr>
          <p:nvPr>
            <p:ph type="sldNum" sz="quarter" idx="11"/>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fld id="{1FF335D2-C3AA-C245-8D30-A020B3603E42}" type="slidenum">
              <a:rPr lang="en-US" altLang="zh-CN" sz="1400">
                <a:solidFill>
                  <a:srgbClr val="FFFFFF"/>
                </a:solidFill>
                <a:latin typeface="Franklin Gothic Book" panose="020B0503020102020204" pitchFamily="34" charset="0"/>
                <a:ea typeface="幼圆"/>
              </a:rPr>
              <a:pPr>
                <a:spcBef>
                  <a:spcPct val="0"/>
                </a:spcBef>
                <a:buClrTx/>
                <a:buSzTx/>
                <a:buFontTx/>
                <a:buNone/>
              </a:pPr>
              <a:t>11</a:t>
            </a:fld>
            <a:endParaRPr lang="en-US" altLang="zh-CN" sz="1400">
              <a:solidFill>
                <a:srgbClr val="FFFFFF"/>
              </a:solidFill>
              <a:latin typeface="Franklin Gothic Book" panose="020B0503020102020204" pitchFamily="34" charset="0"/>
              <a:ea typeface="幼圆"/>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
            <a:extLst>
              <a:ext uri="{FF2B5EF4-FFF2-40B4-BE49-F238E27FC236}">
                <a16:creationId xmlns:a16="http://schemas.microsoft.com/office/drawing/2014/main" id="{FA4BBE1F-A5F4-6E2D-4EEB-8933C0816550}"/>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fld id="{035C84E7-1CEF-CA42-A177-129980C43756}" type="slidenum">
              <a:rPr lang="en-US" altLang="zh-CN" sz="1400">
                <a:solidFill>
                  <a:srgbClr val="FFFFFF"/>
                </a:solidFill>
                <a:latin typeface="Franklin Gothic Book" panose="020B0503020102020204" pitchFamily="34" charset="0"/>
                <a:ea typeface="幼圆"/>
              </a:rPr>
              <a:pPr>
                <a:spcBef>
                  <a:spcPct val="0"/>
                </a:spcBef>
                <a:buClrTx/>
                <a:buSzTx/>
                <a:buFontTx/>
                <a:buNone/>
              </a:pPr>
              <a:t>12</a:t>
            </a:fld>
            <a:endParaRPr lang="en-US" altLang="zh-CN" sz="1400">
              <a:solidFill>
                <a:srgbClr val="FFFFFF"/>
              </a:solidFill>
              <a:latin typeface="Franklin Gothic Book" panose="020B0503020102020204" pitchFamily="34" charset="0"/>
              <a:ea typeface="幼圆"/>
            </a:endParaRPr>
          </a:p>
        </p:txBody>
      </p:sp>
      <p:pic>
        <p:nvPicPr>
          <p:cNvPr id="18435" name="Picture 4" descr="TBL08">
            <a:extLst>
              <a:ext uri="{FF2B5EF4-FFF2-40B4-BE49-F238E27FC236}">
                <a16:creationId xmlns:a16="http://schemas.microsoft.com/office/drawing/2014/main" id="{48D64694-C776-47D5-003A-A8EDF3B911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2400"/>
            <a:ext cx="8382000" cy="655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E2CF1B58-D860-AB69-68D0-9F2A885B4540}"/>
              </a:ext>
            </a:extLst>
          </p:cNvPr>
          <p:cNvSpPr>
            <a:spLocks noGrp="1"/>
          </p:cNvSpPr>
          <p:nvPr>
            <p:ph type="title"/>
          </p:nvPr>
        </p:nvSpPr>
        <p:spPr/>
        <p:txBody>
          <a:bodyPr/>
          <a:lstStyle/>
          <a:p>
            <a:r>
              <a:rPr lang="en-US" altLang="en-US">
                <a:ea typeface="幼圆"/>
              </a:rPr>
              <a:t>EIS Data Access and Use</a:t>
            </a:r>
          </a:p>
        </p:txBody>
      </p:sp>
      <p:sp>
        <p:nvSpPr>
          <p:cNvPr id="19459" name="Content Placeholder 2">
            <a:extLst>
              <a:ext uri="{FF2B5EF4-FFF2-40B4-BE49-F238E27FC236}">
                <a16:creationId xmlns:a16="http://schemas.microsoft.com/office/drawing/2014/main" id="{46FF5657-377D-0A38-19EC-FCA4AA9B7211}"/>
              </a:ext>
            </a:extLst>
          </p:cNvPr>
          <p:cNvSpPr>
            <a:spLocks noGrp="1"/>
          </p:cNvSpPr>
          <p:nvPr>
            <p:ph sz="quarter" idx="1"/>
          </p:nvPr>
        </p:nvSpPr>
        <p:spPr/>
        <p:txBody>
          <a:bodyPr/>
          <a:lstStyle/>
          <a:p>
            <a:pPr eaLnBrk="1" hangingPunct="1"/>
            <a:r>
              <a:rPr lang="en-US" altLang="en-US" sz="2800"/>
              <a:t>Data usually comes from single warehouse</a:t>
            </a:r>
          </a:p>
          <a:p>
            <a:pPr lvl="1" eaLnBrk="1" hangingPunct="1"/>
            <a:r>
              <a:rPr lang="en-US" altLang="en-US" sz="2800"/>
              <a:t>Advanced data visualization</a:t>
            </a:r>
          </a:p>
          <a:p>
            <a:pPr lvl="1" eaLnBrk="1" hangingPunct="1"/>
            <a:r>
              <a:rPr lang="en-US" altLang="en-US" sz="2800"/>
              <a:t>Combines multidimensional analysis with OLAP</a:t>
            </a:r>
          </a:p>
          <a:p>
            <a:pPr lvl="2" eaLnBrk="1" hangingPunct="1"/>
            <a:r>
              <a:rPr lang="en-US" altLang="en-US" sz="2800"/>
              <a:t>Spreadsheets and graphics</a:t>
            </a:r>
          </a:p>
          <a:p>
            <a:pPr lvl="2" eaLnBrk="1" hangingPunct="1"/>
            <a:r>
              <a:rPr lang="en-US" altLang="en-US" sz="2800"/>
              <a:t>Slice and dice</a:t>
            </a:r>
          </a:p>
          <a:p>
            <a:pPr lvl="2" eaLnBrk="1" hangingPunct="1"/>
            <a:r>
              <a:rPr lang="en-US" altLang="en-US" sz="2800"/>
              <a:t>Web ready</a:t>
            </a:r>
          </a:p>
          <a:p>
            <a:endParaRPr lang="en-US" altLang="en-US" sz="2800"/>
          </a:p>
        </p:txBody>
      </p:sp>
      <p:sp>
        <p:nvSpPr>
          <p:cNvPr id="19460" name="Slide Number Placeholder 3">
            <a:extLst>
              <a:ext uri="{FF2B5EF4-FFF2-40B4-BE49-F238E27FC236}">
                <a16:creationId xmlns:a16="http://schemas.microsoft.com/office/drawing/2014/main" id="{8A59576C-205E-AEF2-1A50-79F27CF563F7}"/>
              </a:ext>
            </a:extLst>
          </p:cNvPr>
          <p:cNvSpPr>
            <a:spLocks noGrp="1"/>
          </p:cNvSpPr>
          <p:nvPr>
            <p:ph type="sldNum" sz="quarter" idx="11"/>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fld id="{C92913B6-007A-CF43-9BBA-D522C8C6811D}" type="slidenum">
              <a:rPr lang="en-US" altLang="zh-CN" sz="1400">
                <a:solidFill>
                  <a:srgbClr val="FFFFFF"/>
                </a:solidFill>
                <a:latin typeface="Franklin Gothic Book" panose="020B0503020102020204" pitchFamily="34" charset="0"/>
                <a:ea typeface="幼圆"/>
              </a:rPr>
              <a:pPr>
                <a:spcBef>
                  <a:spcPct val="0"/>
                </a:spcBef>
                <a:buClrTx/>
                <a:buSzTx/>
                <a:buFontTx/>
                <a:buNone/>
              </a:pPr>
              <a:t>13</a:t>
            </a:fld>
            <a:endParaRPr lang="en-US" altLang="zh-CN" sz="1400">
              <a:solidFill>
                <a:srgbClr val="FFFFFF"/>
              </a:solidFill>
              <a:latin typeface="Franklin Gothic Book" panose="020B0503020102020204" pitchFamily="34" charset="0"/>
              <a:ea typeface="幼圆"/>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5D2722B1-43D4-35E4-12D2-5851C1F21A96}"/>
              </a:ext>
            </a:extLst>
          </p:cNvPr>
          <p:cNvSpPr>
            <a:spLocks noGrp="1"/>
          </p:cNvSpPr>
          <p:nvPr>
            <p:ph type="title"/>
          </p:nvPr>
        </p:nvSpPr>
        <p:spPr/>
        <p:txBody>
          <a:bodyPr/>
          <a:lstStyle/>
          <a:p>
            <a:r>
              <a:rPr lang="en-US" altLang="en-US">
                <a:ea typeface="幼圆"/>
              </a:rPr>
              <a:t>Enterprise Portals</a:t>
            </a:r>
          </a:p>
        </p:txBody>
      </p:sp>
      <p:sp>
        <p:nvSpPr>
          <p:cNvPr id="20483" name="Content Placeholder 2">
            <a:extLst>
              <a:ext uri="{FF2B5EF4-FFF2-40B4-BE49-F238E27FC236}">
                <a16:creationId xmlns:a16="http://schemas.microsoft.com/office/drawing/2014/main" id="{F283D528-8089-7B81-EC72-4E6AE4D76B65}"/>
              </a:ext>
            </a:extLst>
          </p:cNvPr>
          <p:cNvSpPr>
            <a:spLocks noGrp="1"/>
          </p:cNvSpPr>
          <p:nvPr>
            <p:ph sz="quarter" idx="1"/>
          </p:nvPr>
        </p:nvSpPr>
        <p:spPr/>
        <p:txBody>
          <a:bodyPr/>
          <a:lstStyle/>
          <a:p>
            <a:r>
              <a:rPr lang="en-US" altLang="en-US" sz="2800"/>
              <a:t>Corporate portals</a:t>
            </a:r>
          </a:p>
          <a:p>
            <a:pPr lvl="1"/>
            <a:r>
              <a:rPr lang="en-US" altLang="en-US" sz="2800"/>
              <a:t>Integrate internal and external applications</a:t>
            </a:r>
          </a:p>
          <a:p>
            <a:pPr lvl="1"/>
            <a:r>
              <a:rPr lang="en-US" altLang="en-US" sz="2800"/>
              <a:t>Web-based interface</a:t>
            </a:r>
          </a:p>
          <a:p>
            <a:pPr lvl="1"/>
            <a:r>
              <a:rPr lang="en-US" altLang="en-US" sz="2800"/>
              <a:t>Effective distribution of information</a:t>
            </a:r>
          </a:p>
          <a:p>
            <a:pPr lvl="1"/>
            <a:r>
              <a:rPr lang="en-US" altLang="en-US" sz="2800"/>
              <a:t>Encourage collaboration</a:t>
            </a:r>
          </a:p>
          <a:p>
            <a:pPr lvl="1"/>
            <a:r>
              <a:rPr lang="en-US" altLang="en-US" sz="2800"/>
              <a:t>Data visualization tools</a:t>
            </a:r>
          </a:p>
          <a:p>
            <a:pPr lvl="1"/>
            <a:r>
              <a:rPr lang="en-US" altLang="en-US" sz="2800"/>
              <a:t>Customized</a:t>
            </a:r>
          </a:p>
          <a:p>
            <a:pPr lvl="1"/>
            <a:r>
              <a:rPr lang="en-US" altLang="en-US" sz="2800"/>
              <a:t>Search engines</a:t>
            </a:r>
          </a:p>
          <a:p>
            <a:endParaRPr lang="en-US" altLang="en-US" sz="2800"/>
          </a:p>
        </p:txBody>
      </p:sp>
      <p:sp>
        <p:nvSpPr>
          <p:cNvPr id="20484" name="Slide Number Placeholder 3">
            <a:extLst>
              <a:ext uri="{FF2B5EF4-FFF2-40B4-BE49-F238E27FC236}">
                <a16:creationId xmlns:a16="http://schemas.microsoft.com/office/drawing/2014/main" id="{45756C4F-EAAC-72F7-02A8-7EEEE4263B54}"/>
              </a:ext>
            </a:extLst>
          </p:cNvPr>
          <p:cNvSpPr>
            <a:spLocks noGrp="1"/>
          </p:cNvSpPr>
          <p:nvPr>
            <p:ph type="sldNum" sz="quarter" idx="11"/>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fld id="{DF02BEAE-29D0-F249-91BC-415DDBD6C69C}" type="slidenum">
              <a:rPr lang="en-US" altLang="zh-CN" sz="1400">
                <a:solidFill>
                  <a:srgbClr val="FFFFFF"/>
                </a:solidFill>
                <a:latin typeface="Franklin Gothic Book" panose="020B0503020102020204" pitchFamily="34" charset="0"/>
                <a:ea typeface="幼圆"/>
              </a:rPr>
              <a:pPr>
                <a:spcBef>
                  <a:spcPct val="0"/>
                </a:spcBef>
                <a:buClrTx/>
                <a:buSzTx/>
                <a:buFontTx/>
                <a:buNone/>
              </a:pPr>
              <a:t>14</a:t>
            </a:fld>
            <a:endParaRPr lang="en-US" altLang="zh-CN" sz="1400">
              <a:solidFill>
                <a:srgbClr val="FFFFFF"/>
              </a:solidFill>
              <a:latin typeface="Franklin Gothic Book" panose="020B0503020102020204" pitchFamily="34" charset="0"/>
              <a:ea typeface="幼圆"/>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9AD7843E-09A3-FE01-4964-A3FAB7283E08}"/>
              </a:ext>
            </a:extLst>
          </p:cNvPr>
          <p:cNvSpPr>
            <a:spLocks noGrp="1"/>
          </p:cNvSpPr>
          <p:nvPr>
            <p:ph type="title"/>
          </p:nvPr>
        </p:nvSpPr>
        <p:spPr/>
        <p:txBody>
          <a:bodyPr/>
          <a:lstStyle/>
          <a:p>
            <a:r>
              <a:rPr lang="en-US" altLang="en-US">
                <a:ea typeface="幼圆"/>
              </a:rPr>
              <a:t>Soft Information</a:t>
            </a:r>
          </a:p>
        </p:txBody>
      </p:sp>
      <p:sp>
        <p:nvSpPr>
          <p:cNvPr id="21507" name="Content Placeholder 2">
            <a:extLst>
              <a:ext uri="{FF2B5EF4-FFF2-40B4-BE49-F238E27FC236}">
                <a16:creationId xmlns:a16="http://schemas.microsoft.com/office/drawing/2014/main" id="{A65E3A2B-C0EA-D2B1-5913-7B8E004149EB}"/>
              </a:ext>
            </a:extLst>
          </p:cNvPr>
          <p:cNvSpPr>
            <a:spLocks noGrp="1"/>
          </p:cNvSpPr>
          <p:nvPr>
            <p:ph sz="quarter" idx="1"/>
          </p:nvPr>
        </p:nvSpPr>
        <p:spPr/>
        <p:txBody>
          <a:bodyPr/>
          <a:lstStyle/>
          <a:p>
            <a:pPr eaLnBrk="1" hangingPunct="1">
              <a:lnSpc>
                <a:spcPct val="90000"/>
              </a:lnSpc>
            </a:pPr>
            <a:r>
              <a:rPr lang="en-US" altLang="en-US" sz="2800"/>
              <a:t>Information for questionable sources that is used informally</a:t>
            </a:r>
          </a:p>
          <a:p>
            <a:pPr lvl="1" eaLnBrk="1" hangingPunct="1">
              <a:lnSpc>
                <a:spcPct val="90000"/>
              </a:lnSpc>
            </a:pPr>
            <a:r>
              <a:rPr lang="en-US" altLang="en-US" sz="2800"/>
              <a:t>Vague </a:t>
            </a:r>
          </a:p>
          <a:p>
            <a:pPr lvl="1" eaLnBrk="1" hangingPunct="1">
              <a:lnSpc>
                <a:spcPct val="90000"/>
              </a:lnSpc>
            </a:pPr>
            <a:r>
              <a:rPr lang="en-US" altLang="en-US" sz="2800"/>
              <a:t>Unofficial </a:t>
            </a:r>
          </a:p>
          <a:p>
            <a:pPr lvl="1" eaLnBrk="1" hangingPunct="1">
              <a:lnSpc>
                <a:spcPct val="90000"/>
              </a:lnSpc>
            </a:pPr>
            <a:r>
              <a:rPr lang="en-US" altLang="en-US" sz="2800"/>
              <a:t>News reports and external data sources</a:t>
            </a:r>
          </a:p>
          <a:p>
            <a:pPr lvl="1" eaLnBrk="1" hangingPunct="1">
              <a:lnSpc>
                <a:spcPct val="90000"/>
              </a:lnSpc>
            </a:pPr>
            <a:r>
              <a:rPr lang="en-US" altLang="en-US" sz="2800"/>
              <a:t>Predictions and speculations</a:t>
            </a:r>
          </a:p>
          <a:p>
            <a:pPr lvl="1" eaLnBrk="1" hangingPunct="1">
              <a:lnSpc>
                <a:spcPct val="90000"/>
              </a:lnSpc>
            </a:pPr>
            <a:r>
              <a:rPr lang="en-US" altLang="en-US" sz="2800"/>
              <a:t>Explanations and justifications</a:t>
            </a:r>
          </a:p>
          <a:p>
            <a:pPr lvl="1" eaLnBrk="1" hangingPunct="1">
              <a:lnSpc>
                <a:spcPct val="90000"/>
              </a:lnSpc>
            </a:pPr>
            <a:r>
              <a:rPr lang="en-US" altLang="en-US" sz="2800"/>
              <a:t>Opinions and gut feelings</a:t>
            </a:r>
          </a:p>
          <a:p>
            <a:pPr lvl="1" eaLnBrk="1" hangingPunct="1">
              <a:lnSpc>
                <a:spcPct val="90000"/>
              </a:lnSpc>
            </a:pPr>
            <a:r>
              <a:rPr lang="en-US" altLang="en-US" sz="2800"/>
              <a:t>Rumors and hearsay</a:t>
            </a:r>
          </a:p>
          <a:p>
            <a:endParaRPr lang="en-US" altLang="en-US" sz="2800"/>
          </a:p>
        </p:txBody>
      </p:sp>
      <p:sp>
        <p:nvSpPr>
          <p:cNvPr id="21508" name="Slide Number Placeholder 3">
            <a:extLst>
              <a:ext uri="{FF2B5EF4-FFF2-40B4-BE49-F238E27FC236}">
                <a16:creationId xmlns:a16="http://schemas.microsoft.com/office/drawing/2014/main" id="{82DBFE36-2CFF-90E2-3FB2-1D855BEC33A7}"/>
              </a:ext>
            </a:extLst>
          </p:cNvPr>
          <p:cNvSpPr>
            <a:spLocks noGrp="1"/>
          </p:cNvSpPr>
          <p:nvPr>
            <p:ph type="sldNum" sz="quarter" idx="11"/>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fld id="{6693CE99-0C0C-AA47-B1E6-9411F9162F3B}" type="slidenum">
              <a:rPr lang="en-US" altLang="zh-CN" sz="1400">
                <a:solidFill>
                  <a:srgbClr val="FFFFFF"/>
                </a:solidFill>
                <a:latin typeface="Franklin Gothic Book" panose="020B0503020102020204" pitchFamily="34" charset="0"/>
                <a:ea typeface="幼圆"/>
              </a:rPr>
              <a:pPr>
                <a:spcBef>
                  <a:spcPct val="0"/>
                </a:spcBef>
                <a:buClrTx/>
                <a:buSzTx/>
                <a:buFontTx/>
                <a:buNone/>
              </a:pPr>
              <a:t>15</a:t>
            </a:fld>
            <a:endParaRPr lang="en-US" altLang="zh-CN" sz="1400">
              <a:solidFill>
                <a:srgbClr val="FFFFFF"/>
              </a:solidFill>
              <a:latin typeface="Franklin Gothic Book" panose="020B0503020102020204" pitchFamily="34" charset="0"/>
              <a:ea typeface="幼圆"/>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5D61E215-CDC5-9F9F-8F47-7C68685A5658}"/>
              </a:ext>
            </a:extLst>
          </p:cNvPr>
          <p:cNvSpPr>
            <a:spLocks noGrp="1"/>
          </p:cNvSpPr>
          <p:nvPr>
            <p:ph type="title"/>
          </p:nvPr>
        </p:nvSpPr>
        <p:spPr/>
        <p:txBody>
          <a:bodyPr/>
          <a:lstStyle/>
          <a:p>
            <a:r>
              <a:rPr lang="en-US" altLang="en-US">
                <a:ea typeface="幼圆"/>
              </a:rPr>
              <a:t>Organizational Decisional Support Systems</a:t>
            </a:r>
          </a:p>
        </p:txBody>
      </p:sp>
      <p:sp>
        <p:nvSpPr>
          <p:cNvPr id="22531" name="Content Placeholder 2">
            <a:extLst>
              <a:ext uri="{FF2B5EF4-FFF2-40B4-BE49-F238E27FC236}">
                <a16:creationId xmlns:a16="http://schemas.microsoft.com/office/drawing/2014/main" id="{E2E7206C-033A-F5EC-9FF4-EF3FC43CF5A6}"/>
              </a:ext>
            </a:extLst>
          </p:cNvPr>
          <p:cNvSpPr>
            <a:spLocks noGrp="1"/>
          </p:cNvSpPr>
          <p:nvPr>
            <p:ph sz="quarter" idx="1"/>
          </p:nvPr>
        </p:nvSpPr>
        <p:spPr/>
        <p:txBody>
          <a:bodyPr/>
          <a:lstStyle/>
          <a:p>
            <a:pPr eaLnBrk="1" hangingPunct="1"/>
            <a:r>
              <a:rPr lang="en-US" altLang="en-US" sz="2800"/>
              <a:t>Focused on organizational task or activity </a:t>
            </a:r>
          </a:p>
          <a:p>
            <a:pPr lvl="1" eaLnBrk="1" hangingPunct="1"/>
            <a:r>
              <a:rPr lang="en-US" altLang="en-US" sz="2800"/>
              <a:t>affects several units</a:t>
            </a:r>
          </a:p>
          <a:p>
            <a:pPr eaLnBrk="1" hangingPunct="1"/>
            <a:r>
              <a:rPr lang="en-US" altLang="en-US" sz="2800"/>
              <a:t>Cuts across hierarchy layers</a:t>
            </a:r>
          </a:p>
          <a:p>
            <a:pPr eaLnBrk="1" hangingPunct="1"/>
            <a:r>
              <a:rPr lang="en-US" altLang="en-US" sz="2800"/>
              <a:t>Cuts across functional groups</a:t>
            </a:r>
          </a:p>
          <a:p>
            <a:pPr eaLnBrk="1" hangingPunct="1"/>
            <a:r>
              <a:rPr lang="en-US" altLang="en-US" sz="2800"/>
              <a:t>Computer based</a:t>
            </a:r>
          </a:p>
          <a:p>
            <a:pPr eaLnBrk="1" hangingPunct="1"/>
            <a:r>
              <a:rPr lang="en-US" altLang="en-US" sz="2800"/>
              <a:t>Communication technology</a:t>
            </a:r>
          </a:p>
          <a:p>
            <a:pPr eaLnBrk="1" hangingPunct="1"/>
            <a:r>
              <a:rPr lang="en-US" altLang="en-US" sz="2800"/>
              <a:t>Can be integrated into a DSS or EIS</a:t>
            </a:r>
          </a:p>
          <a:p>
            <a:endParaRPr lang="en-US" altLang="en-US" sz="2800"/>
          </a:p>
        </p:txBody>
      </p:sp>
      <p:sp>
        <p:nvSpPr>
          <p:cNvPr id="22532" name="Slide Number Placeholder 3">
            <a:extLst>
              <a:ext uri="{FF2B5EF4-FFF2-40B4-BE49-F238E27FC236}">
                <a16:creationId xmlns:a16="http://schemas.microsoft.com/office/drawing/2014/main" id="{24764CBB-0347-3980-A860-6C989BB55417}"/>
              </a:ext>
            </a:extLst>
          </p:cNvPr>
          <p:cNvSpPr>
            <a:spLocks noGrp="1"/>
          </p:cNvSpPr>
          <p:nvPr>
            <p:ph type="sldNum" sz="quarter" idx="11"/>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fld id="{3991C3B6-A8B5-7F49-A17F-7A706DECC9C1}" type="slidenum">
              <a:rPr lang="en-US" altLang="zh-CN" sz="1400">
                <a:solidFill>
                  <a:srgbClr val="FFFFFF"/>
                </a:solidFill>
                <a:latin typeface="Franklin Gothic Book" panose="020B0503020102020204" pitchFamily="34" charset="0"/>
                <a:ea typeface="幼圆"/>
              </a:rPr>
              <a:pPr>
                <a:spcBef>
                  <a:spcPct val="0"/>
                </a:spcBef>
                <a:buClrTx/>
                <a:buSzTx/>
                <a:buFontTx/>
                <a:buNone/>
              </a:pPr>
              <a:t>16</a:t>
            </a:fld>
            <a:endParaRPr lang="en-US" altLang="zh-CN" sz="1400">
              <a:solidFill>
                <a:srgbClr val="FFFFFF"/>
              </a:solidFill>
              <a:latin typeface="Franklin Gothic Book" panose="020B0503020102020204" pitchFamily="34" charset="0"/>
              <a:ea typeface="幼圆"/>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697C902D-B410-B5CD-4CD9-7034F678A854}"/>
              </a:ext>
            </a:extLst>
          </p:cNvPr>
          <p:cNvSpPr>
            <a:spLocks noGrp="1"/>
          </p:cNvSpPr>
          <p:nvPr>
            <p:ph type="title"/>
          </p:nvPr>
        </p:nvSpPr>
        <p:spPr/>
        <p:txBody>
          <a:bodyPr/>
          <a:lstStyle/>
          <a:p>
            <a:r>
              <a:rPr lang="en-US" altLang="en-US">
                <a:ea typeface="幼圆"/>
              </a:rPr>
              <a:t>Product Lifecycle Management (PLM)</a:t>
            </a:r>
          </a:p>
        </p:txBody>
      </p:sp>
      <p:sp>
        <p:nvSpPr>
          <p:cNvPr id="23555" name="Content Placeholder 2">
            <a:extLst>
              <a:ext uri="{FF2B5EF4-FFF2-40B4-BE49-F238E27FC236}">
                <a16:creationId xmlns:a16="http://schemas.microsoft.com/office/drawing/2014/main" id="{5D58AB5B-7AB9-75A3-02D4-C00A72B5765E}"/>
              </a:ext>
            </a:extLst>
          </p:cNvPr>
          <p:cNvSpPr>
            <a:spLocks noGrp="1"/>
          </p:cNvSpPr>
          <p:nvPr>
            <p:ph sz="quarter" idx="1"/>
          </p:nvPr>
        </p:nvSpPr>
        <p:spPr/>
        <p:txBody>
          <a:bodyPr/>
          <a:lstStyle/>
          <a:p>
            <a:pPr eaLnBrk="1" hangingPunct="1">
              <a:lnSpc>
                <a:spcPct val="90000"/>
              </a:lnSpc>
            </a:pPr>
            <a:r>
              <a:rPr lang="en-US" altLang="en-US" sz="2800"/>
              <a:t>Integrated, information driven </a:t>
            </a:r>
          </a:p>
          <a:p>
            <a:pPr eaLnBrk="1" hangingPunct="1">
              <a:lnSpc>
                <a:spcPct val="90000"/>
              </a:lnSpc>
            </a:pPr>
            <a:r>
              <a:rPr lang="en-US" altLang="en-US" sz="2800"/>
              <a:t>Includes all aspects of product’s life</a:t>
            </a:r>
          </a:p>
          <a:p>
            <a:pPr eaLnBrk="1" hangingPunct="1">
              <a:lnSpc>
                <a:spcPct val="90000"/>
              </a:lnSpc>
            </a:pPr>
            <a:r>
              <a:rPr lang="en-US" altLang="en-US" sz="2800"/>
              <a:t>Goals</a:t>
            </a:r>
          </a:p>
          <a:p>
            <a:pPr lvl="1" eaLnBrk="1" hangingPunct="1">
              <a:lnSpc>
                <a:spcPct val="90000"/>
              </a:lnSpc>
            </a:pPr>
            <a:r>
              <a:rPr lang="en-US" altLang="en-US" sz="2800"/>
              <a:t>Streamline development</a:t>
            </a:r>
          </a:p>
          <a:p>
            <a:pPr lvl="1" eaLnBrk="1" hangingPunct="1">
              <a:lnSpc>
                <a:spcPct val="90000"/>
              </a:lnSpc>
            </a:pPr>
            <a:r>
              <a:rPr lang="en-US" altLang="en-US" sz="2800"/>
              <a:t>Increase innovation</a:t>
            </a:r>
          </a:p>
          <a:p>
            <a:pPr eaLnBrk="1" hangingPunct="1">
              <a:lnSpc>
                <a:spcPct val="90000"/>
              </a:lnSpc>
            </a:pPr>
            <a:r>
              <a:rPr lang="en-US" altLang="en-US" sz="2800"/>
              <a:t>Requires integration of independent databases </a:t>
            </a:r>
          </a:p>
          <a:p>
            <a:pPr eaLnBrk="1" hangingPunct="1">
              <a:lnSpc>
                <a:spcPct val="90000"/>
              </a:lnSpc>
            </a:pPr>
            <a:r>
              <a:rPr lang="en-US" altLang="en-US" sz="2800"/>
              <a:t>Shares information about product among different groups, both inside and outside organization</a:t>
            </a:r>
          </a:p>
          <a:p>
            <a:endParaRPr lang="en-US" altLang="en-US" sz="2800"/>
          </a:p>
        </p:txBody>
      </p:sp>
      <p:sp>
        <p:nvSpPr>
          <p:cNvPr id="23556" name="Slide Number Placeholder 3">
            <a:extLst>
              <a:ext uri="{FF2B5EF4-FFF2-40B4-BE49-F238E27FC236}">
                <a16:creationId xmlns:a16="http://schemas.microsoft.com/office/drawing/2014/main" id="{6673B982-644A-5CCD-4FDD-1A3BE1345BA7}"/>
              </a:ext>
            </a:extLst>
          </p:cNvPr>
          <p:cNvSpPr>
            <a:spLocks noGrp="1"/>
          </p:cNvSpPr>
          <p:nvPr>
            <p:ph type="sldNum" sz="quarter" idx="11"/>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fld id="{D61E6EB4-93C4-4945-BA9F-0FF76971310B}" type="slidenum">
              <a:rPr lang="en-US" altLang="zh-CN" sz="1400">
                <a:solidFill>
                  <a:srgbClr val="FFFFFF"/>
                </a:solidFill>
                <a:latin typeface="Franklin Gothic Book" panose="020B0503020102020204" pitchFamily="34" charset="0"/>
                <a:ea typeface="幼圆"/>
              </a:rPr>
              <a:pPr>
                <a:spcBef>
                  <a:spcPct val="0"/>
                </a:spcBef>
                <a:buClrTx/>
                <a:buSzTx/>
                <a:buFontTx/>
                <a:buNone/>
              </a:pPr>
              <a:t>17</a:t>
            </a:fld>
            <a:endParaRPr lang="en-US" altLang="zh-CN" sz="1400">
              <a:solidFill>
                <a:srgbClr val="FFFFFF"/>
              </a:solidFill>
              <a:latin typeface="Franklin Gothic Book" panose="020B0503020102020204" pitchFamily="34" charset="0"/>
              <a:ea typeface="幼圆"/>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5B0ABB68-2012-0D0B-70D0-7F8B5E86674B}"/>
              </a:ext>
            </a:extLst>
          </p:cNvPr>
          <p:cNvSpPr>
            <a:spLocks noGrp="1"/>
          </p:cNvSpPr>
          <p:nvPr>
            <p:ph type="title"/>
          </p:nvPr>
        </p:nvSpPr>
        <p:spPr/>
        <p:txBody>
          <a:bodyPr/>
          <a:lstStyle/>
          <a:p>
            <a:r>
              <a:rPr lang="en-US" altLang="en-US">
                <a:ea typeface="幼圆"/>
              </a:rPr>
              <a:t>Product Lifecycle Management (PLM) Contd.</a:t>
            </a:r>
          </a:p>
        </p:txBody>
      </p:sp>
      <p:sp>
        <p:nvSpPr>
          <p:cNvPr id="24579" name="Content Placeholder 2">
            <a:extLst>
              <a:ext uri="{FF2B5EF4-FFF2-40B4-BE49-F238E27FC236}">
                <a16:creationId xmlns:a16="http://schemas.microsoft.com/office/drawing/2014/main" id="{C273C622-E502-875B-BCF9-EF7BA5FD8440}"/>
              </a:ext>
            </a:extLst>
          </p:cNvPr>
          <p:cNvSpPr>
            <a:spLocks noGrp="1"/>
          </p:cNvSpPr>
          <p:nvPr>
            <p:ph sz="quarter" idx="1"/>
          </p:nvPr>
        </p:nvSpPr>
        <p:spPr/>
        <p:txBody>
          <a:bodyPr/>
          <a:lstStyle/>
          <a:p>
            <a:pPr eaLnBrk="1" hangingPunct="1">
              <a:lnSpc>
                <a:spcPct val="90000"/>
              </a:lnSpc>
            </a:pPr>
            <a:r>
              <a:rPr lang="en-US" altLang="en-US" sz="2800"/>
              <a:t>Tracks electronic information about life of product</a:t>
            </a:r>
          </a:p>
          <a:p>
            <a:pPr eaLnBrk="1" hangingPunct="1">
              <a:lnSpc>
                <a:spcPct val="90000"/>
              </a:lnSpc>
            </a:pPr>
            <a:r>
              <a:rPr lang="en-US" altLang="en-US" sz="2800"/>
              <a:t>Links together all required processes</a:t>
            </a:r>
          </a:p>
          <a:p>
            <a:pPr eaLnBrk="1" hangingPunct="1">
              <a:lnSpc>
                <a:spcPct val="90000"/>
              </a:lnSpc>
            </a:pPr>
            <a:r>
              <a:rPr lang="en-US" altLang="en-US" sz="2800"/>
              <a:t>Integrates nodules and tools into single application suite</a:t>
            </a:r>
          </a:p>
          <a:p>
            <a:pPr lvl="1" eaLnBrk="1" hangingPunct="1">
              <a:lnSpc>
                <a:spcPct val="90000"/>
              </a:lnSpc>
            </a:pPr>
            <a:r>
              <a:rPr lang="en-US" altLang="en-US" sz="2800"/>
              <a:t>Enhances communication and collaboration</a:t>
            </a:r>
          </a:p>
          <a:p>
            <a:pPr lvl="1" eaLnBrk="1" hangingPunct="1">
              <a:lnSpc>
                <a:spcPct val="90000"/>
              </a:lnSpc>
            </a:pPr>
            <a:r>
              <a:rPr lang="en-US" altLang="en-US" sz="2800"/>
              <a:t>Product data is central component</a:t>
            </a:r>
          </a:p>
          <a:p>
            <a:pPr lvl="1" eaLnBrk="1" hangingPunct="1">
              <a:lnSpc>
                <a:spcPct val="90000"/>
              </a:lnSpc>
            </a:pPr>
            <a:r>
              <a:rPr lang="en-US" altLang="en-US" sz="2800"/>
              <a:t>Repository</a:t>
            </a:r>
          </a:p>
          <a:p>
            <a:pPr lvl="2" eaLnBrk="1" hangingPunct="1">
              <a:lnSpc>
                <a:spcPct val="90000"/>
              </a:lnSpc>
            </a:pPr>
            <a:r>
              <a:rPr lang="en-US" altLang="en-US" sz="2800"/>
              <a:t>Specifications, requirements, design documents, manufacturing plans, and support</a:t>
            </a:r>
          </a:p>
          <a:p>
            <a:pPr lvl="2" eaLnBrk="1" hangingPunct="1">
              <a:lnSpc>
                <a:spcPct val="90000"/>
              </a:lnSpc>
            </a:pPr>
            <a:r>
              <a:rPr lang="en-US" altLang="en-US" sz="2800"/>
              <a:t>Available to all stakeholders at all times</a:t>
            </a:r>
          </a:p>
          <a:p>
            <a:endParaRPr lang="en-US" altLang="en-US" sz="2800"/>
          </a:p>
        </p:txBody>
      </p:sp>
      <p:sp>
        <p:nvSpPr>
          <p:cNvPr id="24580" name="Slide Number Placeholder 3">
            <a:extLst>
              <a:ext uri="{FF2B5EF4-FFF2-40B4-BE49-F238E27FC236}">
                <a16:creationId xmlns:a16="http://schemas.microsoft.com/office/drawing/2014/main" id="{BBDC31C4-98BB-04C2-11EB-55055A71D9CB}"/>
              </a:ext>
            </a:extLst>
          </p:cNvPr>
          <p:cNvSpPr>
            <a:spLocks noGrp="1"/>
          </p:cNvSpPr>
          <p:nvPr>
            <p:ph type="sldNum" sz="quarter" idx="11"/>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fld id="{4CC7B1EB-BF5F-D24C-A329-814FF534A1DB}" type="slidenum">
              <a:rPr lang="en-US" altLang="zh-CN" sz="1400">
                <a:solidFill>
                  <a:srgbClr val="FFFFFF"/>
                </a:solidFill>
                <a:latin typeface="Franklin Gothic Book" panose="020B0503020102020204" pitchFamily="34" charset="0"/>
                <a:ea typeface="幼圆"/>
              </a:rPr>
              <a:pPr>
                <a:spcBef>
                  <a:spcPct val="0"/>
                </a:spcBef>
                <a:buClrTx/>
                <a:buSzTx/>
                <a:buFontTx/>
                <a:buNone/>
              </a:pPr>
              <a:t>18</a:t>
            </a:fld>
            <a:endParaRPr lang="en-US" altLang="zh-CN" sz="1400">
              <a:solidFill>
                <a:srgbClr val="FFFFFF"/>
              </a:solidFill>
              <a:latin typeface="Franklin Gothic Book" panose="020B0503020102020204" pitchFamily="34" charset="0"/>
              <a:ea typeface="幼圆"/>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A82277DD-4D7F-F195-B5DC-84DE73EF4BD7}"/>
              </a:ext>
            </a:extLst>
          </p:cNvPr>
          <p:cNvSpPr>
            <a:spLocks noGrp="1"/>
          </p:cNvSpPr>
          <p:nvPr>
            <p:ph type="title"/>
          </p:nvPr>
        </p:nvSpPr>
        <p:spPr/>
        <p:txBody>
          <a:bodyPr/>
          <a:lstStyle/>
          <a:p>
            <a:r>
              <a:rPr lang="en-US" altLang="en-US">
                <a:ea typeface="幼圆"/>
              </a:rPr>
              <a:t>Product Lifecycle Management (PLM) Contd.</a:t>
            </a:r>
          </a:p>
        </p:txBody>
      </p:sp>
      <p:sp>
        <p:nvSpPr>
          <p:cNvPr id="25603" name="Slide Number Placeholder 3">
            <a:extLst>
              <a:ext uri="{FF2B5EF4-FFF2-40B4-BE49-F238E27FC236}">
                <a16:creationId xmlns:a16="http://schemas.microsoft.com/office/drawing/2014/main" id="{4D2FD591-A703-F22C-725F-3FD4871180E2}"/>
              </a:ext>
            </a:extLst>
          </p:cNvPr>
          <p:cNvSpPr>
            <a:spLocks noGrp="1"/>
          </p:cNvSpPr>
          <p:nvPr>
            <p:ph type="sldNum" sz="quarter" idx="11"/>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fld id="{BDD41C4A-C2C3-CE4F-851B-903C41763078}" type="slidenum">
              <a:rPr lang="en-US" altLang="zh-CN" sz="1400">
                <a:solidFill>
                  <a:srgbClr val="FFFFFF"/>
                </a:solidFill>
                <a:latin typeface="Franklin Gothic Book" panose="020B0503020102020204" pitchFamily="34" charset="0"/>
                <a:ea typeface="幼圆"/>
              </a:rPr>
              <a:pPr>
                <a:spcBef>
                  <a:spcPct val="0"/>
                </a:spcBef>
                <a:buClrTx/>
                <a:buSzTx/>
                <a:buFontTx/>
                <a:buNone/>
              </a:pPr>
              <a:t>19</a:t>
            </a:fld>
            <a:endParaRPr lang="en-US" altLang="zh-CN" sz="1400">
              <a:solidFill>
                <a:srgbClr val="FFFFFF"/>
              </a:solidFill>
              <a:latin typeface="Franklin Gothic Book" panose="020B0503020102020204" pitchFamily="34" charset="0"/>
              <a:ea typeface="幼圆"/>
            </a:endParaRPr>
          </a:p>
        </p:txBody>
      </p:sp>
      <p:sp>
        <p:nvSpPr>
          <p:cNvPr id="25604" name="Rectangle 5">
            <a:extLst>
              <a:ext uri="{FF2B5EF4-FFF2-40B4-BE49-F238E27FC236}">
                <a16:creationId xmlns:a16="http://schemas.microsoft.com/office/drawing/2014/main" id="{C1AC35D2-7DB4-6C14-CBEB-858314455E87}"/>
              </a:ext>
            </a:extLst>
          </p:cNvPr>
          <p:cNvSpPr txBox="1">
            <a:spLocks noChangeArrowheads="1"/>
          </p:cNvSpPr>
          <p:nvPr/>
        </p:nvSpPr>
        <p:spPr bwMode="auto">
          <a:xfrm>
            <a:off x="398463" y="1524000"/>
            <a:ext cx="394493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547688" indent="-22860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822325"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096963"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13716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1828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286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2743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2004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eaLnBrk="1" hangingPunct="1"/>
            <a:r>
              <a:rPr lang="en-US" altLang="en-US"/>
              <a:t>Benefits:</a:t>
            </a:r>
          </a:p>
          <a:p>
            <a:pPr lvl="1" eaLnBrk="1" hangingPunct="1"/>
            <a:r>
              <a:rPr lang="en-US" altLang="en-US" sz="2600"/>
              <a:t>Flexibility</a:t>
            </a:r>
          </a:p>
          <a:p>
            <a:pPr lvl="1" eaLnBrk="1" hangingPunct="1"/>
            <a:r>
              <a:rPr lang="en-US" altLang="en-US" sz="2600"/>
              <a:t>Reduced change orders</a:t>
            </a:r>
          </a:p>
          <a:p>
            <a:pPr lvl="1" eaLnBrk="1" hangingPunct="1"/>
            <a:r>
              <a:rPr lang="en-US" altLang="en-US" sz="2600"/>
              <a:t>Improved design</a:t>
            </a:r>
          </a:p>
          <a:p>
            <a:pPr lvl="1" eaLnBrk="1" hangingPunct="1"/>
            <a:r>
              <a:rPr lang="en-US" altLang="en-US" sz="2600"/>
              <a:t>Reduced production times</a:t>
            </a:r>
          </a:p>
          <a:p>
            <a:pPr lvl="1" eaLnBrk="1" hangingPunct="1"/>
            <a:r>
              <a:rPr lang="en-US" altLang="en-US" sz="2600"/>
              <a:t>Reduced time to market</a:t>
            </a:r>
          </a:p>
          <a:p>
            <a:pPr lvl="1" eaLnBrk="1" hangingPunct="1"/>
            <a:r>
              <a:rPr lang="en-US" altLang="en-US" sz="2600"/>
              <a:t>Improved quality control</a:t>
            </a:r>
          </a:p>
          <a:p>
            <a:pPr lvl="1" eaLnBrk="1" hangingPunct="1"/>
            <a:r>
              <a:rPr lang="en-US" altLang="en-US" sz="2600"/>
              <a:t>Collaboration</a:t>
            </a:r>
          </a:p>
          <a:p>
            <a:pPr lvl="1" eaLnBrk="1" hangingPunct="1"/>
            <a:r>
              <a:rPr lang="en-US" altLang="en-US" sz="2600"/>
              <a:t>Centralized repository</a:t>
            </a:r>
          </a:p>
          <a:p>
            <a:pPr lvl="1" eaLnBrk="1" hangingPunct="1"/>
            <a:endParaRPr lang="en-US" altLang="en-US" sz="2600"/>
          </a:p>
        </p:txBody>
      </p:sp>
      <p:sp>
        <p:nvSpPr>
          <p:cNvPr id="25605" name="Rectangle 6">
            <a:extLst>
              <a:ext uri="{FF2B5EF4-FFF2-40B4-BE49-F238E27FC236}">
                <a16:creationId xmlns:a16="http://schemas.microsoft.com/office/drawing/2014/main" id="{1D1EFB3F-1038-6D96-99AA-9D42EDEDDCF0}"/>
              </a:ext>
            </a:extLst>
          </p:cNvPr>
          <p:cNvSpPr txBox="1">
            <a:spLocks noChangeArrowheads="1"/>
          </p:cNvSpPr>
          <p:nvPr/>
        </p:nvSpPr>
        <p:spPr bwMode="auto">
          <a:xfrm>
            <a:off x="5257800" y="1493838"/>
            <a:ext cx="3733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547688" indent="-22860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822325"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096963"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13716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1828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286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2743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2004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eaLnBrk="1" hangingPunct="1"/>
            <a:r>
              <a:rPr lang="en-US" altLang="en-US"/>
              <a:t>Issues:</a:t>
            </a:r>
          </a:p>
          <a:p>
            <a:pPr lvl="1" eaLnBrk="1" hangingPunct="1"/>
            <a:r>
              <a:rPr lang="en-US" altLang="en-US" sz="2600"/>
              <a:t>Support from senior management</a:t>
            </a:r>
          </a:p>
          <a:p>
            <a:pPr lvl="1" eaLnBrk="1" hangingPunct="1"/>
            <a:r>
              <a:rPr lang="en-US" altLang="en-US" sz="2600"/>
              <a:t>User involvement</a:t>
            </a:r>
          </a:p>
          <a:p>
            <a:pPr lvl="1" eaLnBrk="1" hangingPunct="1"/>
            <a:r>
              <a:rPr lang="en-US" altLang="en-US" sz="2600"/>
              <a:t>Training</a:t>
            </a:r>
          </a:p>
          <a:p>
            <a:pPr lvl="1" eaLnBrk="1" hangingPunct="1"/>
            <a:r>
              <a:rPr lang="en-US" altLang="en-US" sz="2600"/>
              <a:t>Integration </a:t>
            </a:r>
          </a:p>
          <a:p>
            <a:pPr lvl="1" eaLnBrk="1" hangingPunct="1">
              <a:buFontTx/>
              <a:buNone/>
            </a:pPr>
            <a:endParaRPr lang="en-US" altLang="en-US" sz="2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102DCF5-4CF2-736F-C737-A10965DE3CED}"/>
              </a:ext>
            </a:extLst>
          </p:cNvPr>
          <p:cNvSpPr>
            <a:spLocks noGrp="1"/>
          </p:cNvSpPr>
          <p:nvPr>
            <p:ph type="title"/>
          </p:nvPr>
        </p:nvSpPr>
        <p:spPr>
          <a:xfrm>
            <a:off x="914400" y="-228600"/>
            <a:ext cx="7772400" cy="1143000"/>
          </a:xfrm>
        </p:spPr>
        <p:txBody>
          <a:bodyPr/>
          <a:lstStyle/>
          <a:p>
            <a:r>
              <a:rPr lang="en-US" altLang="en-US">
                <a:ea typeface="幼圆"/>
              </a:rPr>
              <a:t>Enterprise Information Systems</a:t>
            </a:r>
          </a:p>
        </p:txBody>
      </p:sp>
      <p:sp>
        <p:nvSpPr>
          <p:cNvPr id="8195" name="Content Placeholder 2">
            <a:extLst>
              <a:ext uri="{FF2B5EF4-FFF2-40B4-BE49-F238E27FC236}">
                <a16:creationId xmlns:a16="http://schemas.microsoft.com/office/drawing/2014/main" id="{74FF3B1E-0B28-AF6A-9C1C-68243986D4CB}"/>
              </a:ext>
            </a:extLst>
          </p:cNvPr>
          <p:cNvSpPr>
            <a:spLocks noGrp="1"/>
          </p:cNvSpPr>
          <p:nvPr>
            <p:ph sz="quarter" idx="1"/>
          </p:nvPr>
        </p:nvSpPr>
        <p:spPr>
          <a:xfrm>
            <a:off x="685800" y="914400"/>
            <a:ext cx="8001000" cy="4572000"/>
          </a:xfrm>
        </p:spPr>
        <p:txBody>
          <a:bodyPr/>
          <a:lstStyle/>
          <a:p>
            <a:r>
              <a:rPr lang="en-US" altLang="en-US"/>
              <a:t>Executive Information System</a:t>
            </a:r>
          </a:p>
          <a:p>
            <a:pPr lvl="1"/>
            <a:r>
              <a:rPr lang="en-US" altLang="en-US" sz="2600"/>
              <a:t>Computer system that allows executives access to management reports</a:t>
            </a:r>
          </a:p>
          <a:p>
            <a:pPr lvl="2"/>
            <a:r>
              <a:rPr lang="en-US" altLang="en-US" sz="2600"/>
              <a:t>Drill-down capabilities</a:t>
            </a:r>
          </a:p>
          <a:p>
            <a:pPr lvl="2"/>
            <a:r>
              <a:rPr lang="en-US" altLang="en-US" sz="2600"/>
              <a:t>User-friendly</a:t>
            </a:r>
          </a:p>
          <a:p>
            <a:r>
              <a:rPr lang="en-US" altLang="en-US"/>
              <a:t>Executive Support Systems </a:t>
            </a:r>
          </a:p>
          <a:p>
            <a:pPr lvl="1"/>
            <a:r>
              <a:rPr lang="en-US" altLang="en-US" sz="2600"/>
              <a:t>Comprehensive executive support system </a:t>
            </a:r>
          </a:p>
          <a:p>
            <a:pPr lvl="2"/>
            <a:r>
              <a:rPr lang="en-US" altLang="en-US" sz="2600"/>
              <a:t>Includes communication, office automation, analysis support, business intelligence</a:t>
            </a:r>
          </a:p>
          <a:p>
            <a:r>
              <a:rPr lang="en-US" altLang="en-US"/>
              <a:t>Enterprise Information Systems</a:t>
            </a:r>
          </a:p>
          <a:p>
            <a:pPr lvl="1"/>
            <a:r>
              <a:rPr lang="en-US" altLang="en-US" sz="2600"/>
              <a:t>Corporate-wide system </a:t>
            </a:r>
          </a:p>
          <a:p>
            <a:pPr lvl="1"/>
            <a:r>
              <a:rPr lang="en-US" altLang="en-US" sz="2600"/>
              <a:t>Not restricted to executives</a:t>
            </a:r>
          </a:p>
          <a:p>
            <a:pPr lvl="1"/>
            <a:r>
              <a:rPr lang="en-US" altLang="en-US" sz="2600"/>
              <a:t>Business intelligence</a:t>
            </a:r>
          </a:p>
          <a:p>
            <a:endParaRPr lang="en-US" altLang="en-US"/>
          </a:p>
        </p:txBody>
      </p:sp>
      <p:sp>
        <p:nvSpPr>
          <p:cNvPr id="8196" name="Slide Number Placeholder 3">
            <a:extLst>
              <a:ext uri="{FF2B5EF4-FFF2-40B4-BE49-F238E27FC236}">
                <a16:creationId xmlns:a16="http://schemas.microsoft.com/office/drawing/2014/main" id="{9D466405-AC89-04E3-8DA0-81F348F6443F}"/>
              </a:ext>
            </a:extLst>
          </p:cNvPr>
          <p:cNvSpPr>
            <a:spLocks noGrp="1"/>
          </p:cNvSpPr>
          <p:nvPr>
            <p:ph type="sldNum" sz="quarter" idx="11"/>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fld id="{45C2B354-C39E-BD4B-9AA4-CE31241667CB}" type="slidenum">
              <a:rPr lang="en-US" altLang="zh-CN" sz="1400">
                <a:solidFill>
                  <a:srgbClr val="FFFFFF"/>
                </a:solidFill>
                <a:latin typeface="Franklin Gothic Book" panose="020B0503020102020204" pitchFamily="34" charset="0"/>
                <a:ea typeface="幼圆"/>
              </a:rPr>
              <a:pPr>
                <a:spcBef>
                  <a:spcPct val="0"/>
                </a:spcBef>
                <a:buClrTx/>
                <a:buSzTx/>
                <a:buFontTx/>
                <a:buNone/>
              </a:pPr>
              <a:t>2</a:t>
            </a:fld>
            <a:endParaRPr lang="en-US" altLang="zh-CN" sz="1400">
              <a:solidFill>
                <a:srgbClr val="FFFFFF"/>
              </a:solidFill>
              <a:latin typeface="Franklin Gothic Book" panose="020B0503020102020204" pitchFamily="34" charset="0"/>
              <a:ea typeface="幼圆"/>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42F6F67B-F310-0E2C-E8C0-90F4285D44DF}"/>
              </a:ext>
            </a:extLst>
          </p:cNvPr>
          <p:cNvSpPr>
            <a:spLocks noGrp="1"/>
          </p:cNvSpPr>
          <p:nvPr>
            <p:ph type="title"/>
          </p:nvPr>
        </p:nvSpPr>
        <p:spPr/>
        <p:txBody>
          <a:bodyPr/>
          <a:lstStyle/>
          <a:p>
            <a:r>
              <a:rPr lang="en-US" altLang="en-US">
                <a:ea typeface="幼圆"/>
              </a:rPr>
              <a:t>Business Process Management Systems (BPM)</a:t>
            </a:r>
          </a:p>
        </p:txBody>
      </p:sp>
      <p:sp>
        <p:nvSpPr>
          <p:cNvPr id="26627" name="Content Placeholder 2">
            <a:extLst>
              <a:ext uri="{FF2B5EF4-FFF2-40B4-BE49-F238E27FC236}">
                <a16:creationId xmlns:a16="http://schemas.microsoft.com/office/drawing/2014/main" id="{0DA5AC0C-5D30-C7D9-F9C1-82390AEDFB29}"/>
              </a:ext>
            </a:extLst>
          </p:cNvPr>
          <p:cNvSpPr>
            <a:spLocks noGrp="1"/>
          </p:cNvSpPr>
          <p:nvPr>
            <p:ph sz="quarter" idx="1"/>
          </p:nvPr>
        </p:nvSpPr>
        <p:spPr/>
        <p:txBody>
          <a:bodyPr/>
          <a:lstStyle/>
          <a:p>
            <a:pPr eaLnBrk="1" hangingPunct="1">
              <a:lnSpc>
                <a:spcPct val="80000"/>
              </a:lnSpc>
            </a:pPr>
            <a:r>
              <a:rPr lang="en-US" altLang="en-US"/>
              <a:t>Integrates data, applications, and people through business process</a:t>
            </a:r>
          </a:p>
          <a:p>
            <a:pPr eaLnBrk="1" hangingPunct="1">
              <a:lnSpc>
                <a:spcPct val="80000"/>
              </a:lnSpc>
            </a:pPr>
            <a:r>
              <a:rPr lang="en-US" altLang="en-US"/>
              <a:t>Streamlined</a:t>
            </a:r>
          </a:p>
          <a:p>
            <a:pPr eaLnBrk="1" hangingPunct="1">
              <a:lnSpc>
                <a:spcPct val="80000"/>
              </a:lnSpc>
            </a:pPr>
            <a:r>
              <a:rPr lang="en-US" altLang="en-US"/>
              <a:t>Automates processes</a:t>
            </a:r>
          </a:p>
          <a:p>
            <a:pPr eaLnBrk="1" hangingPunct="1">
              <a:lnSpc>
                <a:spcPct val="80000"/>
              </a:lnSpc>
            </a:pPr>
            <a:r>
              <a:rPr lang="en-US" altLang="en-US"/>
              <a:t>Less administration</a:t>
            </a:r>
          </a:p>
          <a:p>
            <a:pPr eaLnBrk="1" hangingPunct="1">
              <a:lnSpc>
                <a:spcPct val="80000"/>
              </a:lnSpc>
            </a:pPr>
            <a:r>
              <a:rPr lang="en-US" altLang="en-US"/>
              <a:t>Graphical map of processes</a:t>
            </a:r>
          </a:p>
          <a:p>
            <a:pPr eaLnBrk="1" hangingPunct="1">
              <a:lnSpc>
                <a:spcPct val="80000"/>
              </a:lnSpc>
            </a:pPr>
            <a:r>
              <a:rPr lang="en-US" altLang="en-US"/>
              <a:t>Enterprise information portal into business processes</a:t>
            </a:r>
          </a:p>
          <a:p>
            <a:pPr lvl="1" eaLnBrk="1" hangingPunct="1">
              <a:lnSpc>
                <a:spcPct val="80000"/>
              </a:lnSpc>
            </a:pPr>
            <a:r>
              <a:rPr lang="en-US" altLang="en-US" sz="2600"/>
              <a:t>Integrates systems</a:t>
            </a:r>
          </a:p>
          <a:p>
            <a:pPr lvl="1" eaLnBrk="1" hangingPunct="1">
              <a:lnSpc>
                <a:spcPct val="80000"/>
              </a:lnSpc>
            </a:pPr>
            <a:r>
              <a:rPr lang="en-US" altLang="en-US" sz="2600"/>
              <a:t>Provides view of organization’s health and progress</a:t>
            </a:r>
          </a:p>
          <a:p>
            <a:pPr lvl="1" eaLnBrk="1" hangingPunct="1">
              <a:lnSpc>
                <a:spcPct val="80000"/>
              </a:lnSpc>
            </a:pPr>
            <a:r>
              <a:rPr lang="en-US" altLang="en-US" sz="2600"/>
              <a:t>Unifies rules, processes, methods, and workflows</a:t>
            </a:r>
          </a:p>
          <a:p>
            <a:pPr eaLnBrk="1" hangingPunct="1">
              <a:lnSpc>
                <a:spcPct val="80000"/>
              </a:lnSpc>
            </a:pPr>
            <a:r>
              <a:rPr lang="en-US" altLang="en-US"/>
              <a:t>Benefits </a:t>
            </a:r>
          </a:p>
          <a:p>
            <a:pPr lvl="1" eaLnBrk="1" hangingPunct="1">
              <a:lnSpc>
                <a:spcPct val="80000"/>
              </a:lnSpc>
            </a:pPr>
            <a:r>
              <a:rPr lang="en-US" altLang="en-US" sz="2600"/>
              <a:t>Links legacy systems to newer workflows</a:t>
            </a:r>
          </a:p>
          <a:p>
            <a:pPr eaLnBrk="1" hangingPunct="1">
              <a:lnSpc>
                <a:spcPct val="80000"/>
              </a:lnSpc>
            </a:pPr>
            <a:r>
              <a:rPr lang="en-US" altLang="en-US"/>
              <a:t>Issues</a:t>
            </a:r>
          </a:p>
          <a:p>
            <a:pPr lvl="1" eaLnBrk="1" hangingPunct="1">
              <a:lnSpc>
                <a:spcPct val="80000"/>
              </a:lnSpc>
            </a:pPr>
            <a:r>
              <a:rPr lang="en-US" altLang="en-US" sz="2600"/>
              <a:t>Forces review of processes</a:t>
            </a:r>
          </a:p>
          <a:p>
            <a:endParaRPr lang="en-US" altLang="en-US"/>
          </a:p>
        </p:txBody>
      </p:sp>
      <p:sp>
        <p:nvSpPr>
          <p:cNvPr id="26628" name="Slide Number Placeholder 3">
            <a:extLst>
              <a:ext uri="{FF2B5EF4-FFF2-40B4-BE49-F238E27FC236}">
                <a16:creationId xmlns:a16="http://schemas.microsoft.com/office/drawing/2014/main" id="{E27563DA-70B9-A488-F096-F1A7E1442FFD}"/>
              </a:ext>
            </a:extLst>
          </p:cNvPr>
          <p:cNvSpPr>
            <a:spLocks noGrp="1"/>
          </p:cNvSpPr>
          <p:nvPr>
            <p:ph type="sldNum" sz="quarter" idx="11"/>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fld id="{B2A58546-65B0-7B42-AD6E-3EB32E104790}" type="slidenum">
              <a:rPr lang="en-US" altLang="zh-CN" sz="1400">
                <a:solidFill>
                  <a:srgbClr val="FFFFFF"/>
                </a:solidFill>
                <a:latin typeface="Franklin Gothic Book" panose="020B0503020102020204" pitchFamily="34" charset="0"/>
                <a:ea typeface="幼圆"/>
              </a:rPr>
              <a:pPr>
                <a:spcBef>
                  <a:spcPct val="0"/>
                </a:spcBef>
                <a:buClrTx/>
                <a:buSzTx/>
                <a:buFontTx/>
                <a:buNone/>
              </a:pPr>
              <a:t>20</a:t>
            </a:fld>
            <a:endParaRPr lang="en-US" altLang="zh-CN" sz="1400">
              <a:solidFill>
                <a:srgbClr val="FFFFFF"/>
              </a:solidFill>
              <a:latin typeface="Franklin Gothic Book" panose="020B0503020102020204" pitchFamily="34" charset="0"/>
              <a:ea typeface="幼圆"/>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20A55320-100F-E1C0-F310-0C102A3F71BC}"/>
              </a:ext>
            </a:extLst>
          </p:cNvPr>
          <p:cNvSpPr>
            <a:spLocks noGrp="1"/>
          </p:cNvSpPr>
          <p:nvPr>
            <p:ph type="title"/>
          </p:nvPr>
        </p:nvSpPr>
        <p:spPr/>
        <p:txBody>
          <a:bodyPr/>
          <a:lstStyle/>
          <a:p>
            <a:r>
              <a:rPr lang="en-US" altLang="en-US">
                <a:ea typeface="幼圆"/>
              </a:rPr>
              <a:t>Business Activity Monitoring Systems (BAM)</a:t>
            </a:r>
          </a:p>
        </p:txBody>
      </p:sp>
      <p:sp>
        <p:nvSpPr>
          <p:cNvPr id="27651" name="Content Placeholder 2">
            <a:extLst>
              <a:ext uri="{FF2B5EF4-FFF2-40B4-BE49-F238E27FC236}">
                <a16:creationId xmlns:a16="http://schemas.microsoft.com/office/drawing/2014/main" id="{43871C7F-3ECB-C226-5C8F-DE91CBF7C0C5}"/>
              </a:ext>
            </a:extLst>
          </p:cNvPr>
          <p:cNvSpPr>
            <a:spLocks noGrp="1"/>
          </p:cNvSpPr>
          <p:nvPr>
            <p:ph sz="quarter" idx="1"/>
          </p:nvPr>
        </p:nvSpPr>
        <p:spPr/>
        <p:txBody>
          <a:bodyPr/>
          <a:lstStyle/>
          <a:p>
            <a:pPr eaLnBrk="1" hangingPunct="1">
              <a:lnSpc>
                <a:spcPct val="80000"/>
              </a:lnSpc>
            </a:pPr>
            <a:r>
              <a:rPr lang="en-US" altLang="en-US" sz="2800"/>
              <a:t>Real time systems monitoring specific facility</a:t>
            </a:r>
          </a:p>
          <a:p>
            <a:pPr eaLnBrk="1" hangingPunct="1">
              <a:lnSpc>
                <a:spcPct val="80000"/>
              </a:lnSpc>
            </a:pPr>
            <a:r>
              <a:rPr lang="en-US" altLang="en-US" sz="2800"/>
              <a:t>Detects opportunities, problems, and threats</a:t>
            </a:r>
          </a:p>
          <a:p>
            <a:pPr lvl="1" eaLnBrk="1" hangingPunct="1">
              <a:lnSpc>
                <a:spcPct val="80000"/>
              </a:lnSpc>
            </a:pPr>
            <a:r>
              <a:rPr lang="en-US" altLang="en-US" sz="2800"/>
              <a:t>Modeling function for solutions</a:t>
            </a:r>
          </a:p>
          <a:p>
            <a:pPr lvl="1" eaLnBrk="1" hangingPunct="1">
              <a:lnSpc>
                <a:spcPct val="80000"/>
              </a:lnSpc>
            </a:pPr>
            <a:r>
              <a:rPr lang="en-US" altLang="en-US" sz="2800"/>
              <a:t>Collaboration</a:t>
            </a:r>
          </a:p>
          <a:p>
            <a:pPr lvl="1" eaLnBrk="1" hangingPunct="1">
              <a:lnSpc>
                <a:spcPct val="80000"/>
              </a:lnSpc>
            </a:pPr>
            <a:r>
              <a:rPr lang="en-US" altLang="en-US" sz="2800"/>
              <a:t>Fast response</a:t>
            </a:r>
          </a:p>
          <a:p>
            <a:pPr eaLnBrk="1" hangingPunct="1">
              <a:lnSpc>
                <a:spcPct val="80000"/>
              </a:lnSpc>
            </a:pPr>
            <a:r>
              <a:rPr lang="en-US" altLang="en-US" sz="2800"/>
              <a:t>Benefits </a:t>
            </a:r>
          </a:p>
          <a:p>
            <a:pPr lvl="1" eaLnBrk="1" hangingPunct="1">
              <a:lnSpc>
                <a:spcPct val="80000"/>
              </a:lnSpc>
            </a:pPr>
            <a:r>
              <a:rPr lang="en-US" altLang="en-US" sz="2800"/>
              <a:t>Recognizing and responding to events</a:t>
            </a:r>
          </a:p>
          <a:p>
            <a:pPr lvl="1" eaLnBrk="1" hangingPunct="1">
              <a:lnSpc>
                <a:spcPct val="80000"/>
              </a:lnSpc>
            </a:pPr>
            <a:r>
              <a:rPr lang="en-US" altLang="en-US" sz="2800"/>
              <a:t>Allows for quick resolution</a:t>
            </a:r>
          </a:p>
          <a:p>
            <a:pPr eaLnBrk="1" hangingPunct="1">
              <a:lnSpc>
                <a:spcPct val="80000"/>
              </a:lnSpc>
            </a:pPr>
            <a:r>
              <a:rPr lang="en-US" altLang="en-US" sz="2800"/>
              <a:t>Issues</a:t>
            </a:r>
          </a:p>
          <a:p>
            <a:pPr lvl="1" eaLnBrk="1" hangingPunct="1">
              <a:lnSpc>
                <a:spcPct val="80000"/>
              </a:lnSpc>
            </a:pPr>
            <a:r>
              <a:rPr lang="en-US" altLang="en-US" sz="2800"/>
              <a:t>Senior management support</a:t>
            </a:r>
          </a:p>
          <a:p>
            <a:pPr lvl="1" eaLnBrk="1" hangingPunct="1">
              <a:lnSpc>
                <a:spcPct val="80000"/>
              </a:lnSpc>
            </a:pPr>
            <a:r>
              <a:rPr lang="en-US" altLang="en-US" sz="2800"/>
              <a:t>Change in business processes</a:t>
            </a:r>
          </a:p>
          <a:p>
            <a:pPr lvl="1" eaLnBrk="1" hangingPunct="1">
              <a:lnSpc>
                <a:spcPct val="80000"/>
              </a:lnSpc>
            </a:pPr>
            <a:r>
              <a:rPr lang="en-US" altLang="en-US" sz="2800"/>
              <a:t>Requires identification of Critical Success Factors (CSFs) and proper analytical techniques</a:t>
            </a:r>
          </a:p>
          <a:p>
            <a:endParaRPr lang="en-US" altLang="en-US" sz="2800"/>
          </a:p>
        </p:txBody>
      </p:sp>
      <p:sp>
        <p:nvSpPr>
          <p:cNvPr id="27652" name="Slide Number Placeholder 3">
            <a:extLst>
              <a:ext uri="{FF2B5EF4-FFF2-40B4-BE49-F238E27FC236}">
                <a16:creationId xmlns:a16="http://schemas.microsoft.com/office/drawing/2014/main" id="{B74A2087-4894-33B8-7B71-C791C8A31F82}"/>
              </a:ext>
            </a:extLst>
          </p:cNvPr>
          <p:cNvSpPr>
            <a:spLocks noGrp="1"/>
          </p:cNvSpPr>
          <p:nvPr>
            <p:ph type="sldNum" sz="quarter" idx="11"/>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fld id="{D85BB364-D926-834C-BF3B-EA62E1AB868B}" type="slidenum">
              <a:rPr lang="en-US" altLang="zh-CN" sz="1400">
                <a:solidFill>
                  <a:srgbClr val="FFFFFF"/>
                </a:solidFill>
                <a:latin typeface="Franklin Gothic Book" panose="020B0503020102020204" pitchFamily="34" charset="0"/>
                <a:ea typeface="幼圆"/>
              </a:rPr>
              <a:pPr>
                <a:spcBef>
                  <a:spcPct val="0"/>
                </a:spcBef>
                <a:buClrTx/>
                <a:buSzTx/>
                <a:buFontTx/>
                <a:buNone/>
              </a:pPr>
              <a:t>21</a:t>
            </a:fld>
            <a:endParaRPr lang="en-US" altLang="zh-CN" sz="1400">
              <a:solidFill>
                <a:srgbClr val="FFFFFF"/>
              </a:solidFill>
              <a:latin typeface="Franklin Gothic Book" panose="020B0503020102020204" pitchFamily="34" charset="0"/>
              <a:ea typeface="幼圆"/>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1CB552D8-B98A-3D11-8624-85B0AE878CFA}"/>
              </a:ext>
            </a:extLst>
          </p:cNvPr>
          <p:cNvSpPr>
            <a:spLocks noGrp="1"/>
          </p:cNvSpPr>
          <p:nvPr>
            <p:ph type="title"/>
          </p:nvPr>
        </p:nvSpPr>
        <p:spPr/>
        <p:txBody>
          <a:bodyPr/>
          <a:lstStyle/>
          <a:p>
            <a:r>
              <a:rPr lang="en-US" altLang="en-US">
                <a:ea typeface="幼圆"/>
              </a:rPr>
              <a:t>Frontline Decision Support Systems</a:t>
            </a:r>
          </a:p>
        </p:txBody>
      </p:sp>
      <p:sp>
        <p:nvSpPr>
          <p:cNvPr id="28675" name="Content Placeholder 2">
            <a:extLst>
              <a:ext uri="{FF2B5EF4-FFF2-40B4-BE49-F238E27FC236}">
                <a16:creationId xmlns:a16="http://schemas.microsoft.com/office/drawing/2014/main" id="{8C2A34FA-6B63-F8C5-8F7E-43CC4AB4D506}"/>
              </a:ext>
            </a:extLst>
          </p:cNvPr>
          <p:cNvSpPr>
            <a:spLocks noGrp="1"/>
          </p:cNvSpPr>
          <p:nvPr>
            <p:ph sz="quarter" idx="1"/>
          </p:nvPr>
        </p:nvSpPr>
        <p:spPr/>
        <p:txBody>
          <a:bodyPr/>
          <a:lstStyle/>
          <a:p>
            <a:pPr eaLnBrk="1" hangingPunct="1">
              <a:lnSpc>
                <a:spcPct val="90000"/>
              </a:lnSpc>
            </a:pPr>
            <a:r>
              <a:rPr lang="en-US" altLang="en-US" sz="2800"/>
              <a:t>Frontline decision-making</a:t>
            </a:r>
          </a:p>
          <a:p>
            <a:pPr lvl="1" eaLnBrk="1" hangingPunct="1">
              <a:lnSpc>
                <a:spcPct val="90000"/>
              </a:lnSpc>
            </a:pPr>
            <a:r>
              <a:rPr lang="en-US" altLang="en-US" sz="2800"/>
              <a:t>Automate decision processes and push them down the organization or out to partners</a:t>
            </a:r>
          </a:p>
          <a:p>
            <a:pPr lvl="2" eaLnBrk="1" hangingPunct="1">
              <a:lnSpc>
                <a:spcPct val="90000"/>
              </a:lnSpc>
            </a:pPr>
            <a:r>
              <a:rPr lang="en-US" altLang="en-US" sz="2800"/>
              <a:t>Empowers employees</a:t>
            </a:r>
          </a:p>
          <a:p>
            <a:pPr lvl="1" eaLnBrk="1" hangingPunct="1">
              <a:lnSpc>
                <a:spcPct val="90000"/>
              </a:lnSpc>
            </a:pPr>
            <a:r>
              <a:rPr lang="en-US" altLang="en-US" sz="2800"/>
              <a:t>Incorporates decision-making into daily work </a:t>
            </a:r>
          </a:p>
          <a:p>
            <a:pPr lvl="2" eaLnBrk="1" hangingPunct="1">
              <a:lnSpc>
                <a:spcPct val="90000"/>
              </a:lnSpc>
            </a:pPr>
            <a:r>
              <a:rPr lang="en-US" altLang="en-US" sz="2800"/>
              <a:t>Provides right questions to ask</a:t>
            </a:r>
          </a:p>
          <a:p>
            <a:pPr lvl="2" eaLnBrk="1" hangingPunct="1">
              <a:lnSpc>
                <a:spcPct val="90000"/>
              </a:lnSpc>
            </a:pPr>
            <a:r>
              <a:rPr lang="en-US" altLang="en-US" sz="2800"/>
              <a:t>Locates needed data</a:t>
            </a:r>
          </a:p>
          <a:p>
            <a:pPr lvl="2" eaLnBrk="1" hangingPunct="1">
              <a:lnSpc>
                <a:spcPct val="90000"/>
              </a:lnSpc>
            </a:pPr>
            <a:r>
              <a:rPr lang="en-US" altLang="en-US" sz="2800"/>
              <a:t>Provides metrics for use with data</a:t>
            </a:r>
          </a:p>
          <a:p>
            <a:endParaRPr lang="en-US" altLang="en-US" sz="2800"/>
          </a:p>
        </p:txBody>
      </p:sp>
      <p:sp>
        <p:nvSpPr>
          <p:cNvPr id="28676" name="Slide Number Placeholder 3">
            <a:extLst>
              <a:ext uri="{FF2B5EF4-FFF2-40B4-BE49-F238E27FC236}">
                <a16:creationId xmlns:a16="http://schemas.microsoft.com/office/drawing/2014/main" id="{07EC1C05-347F-DDDC-27F2-553619B723E0}"/>
              </a:ext>
            </a:extLst>
          </p:cNvPr>
          <p:cNvSpPr>
            <a:spLocks noGrp="1"/>
          </p:cNvSpPr>
          <p:nvPr>
            <p:ph type="sldNum" sz="quarter" idx="11"/>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fld id="{4AB23263-15C6-8545-9C51-1BED93E82232}" type="slidenum">
              <a:rPr lang="en-US" altLang="zh-CN" sz="1400">
                <a:solidFill>
                  <a:srgbClr val="FFFFFF"/>
                </a:solidFill>
                <a:latin typeface="Franklin Gothic Book" panose="020B0503020102020204" pitchFamily="34" charset="0"/>
                <a:ea typeface="幼圆"/>
              </a:rPr>
              <a:pPr>
                <a:spcBef>
                  <a:spcPct val="0"/>
                </a:spcBef>
                <a:buClrTx/>
                <a:buSzTx/>
                <a:buFontTx/>
                <a:buNone/>
              </a:pPr>
              <a:t>22</a:t>
            </a:fld>
            <a:endParaRPr lang="en-US" altLang="zh-CN" sz="1400">
              <a:solidFill>
                <a:srgbClr val="FFFFFF"/>
              </a:solidFill>
              <a:latin typeface="Franklin Gothic Book" panose="020B0503020102020204" pitchFamily="34" charset="0"/>
              <a:ea typeface="幼圆"/>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D5B9A637-F641-A9A0-DBC4-29216665BBB8}"/>
              </a:ext>
            </a:extLst>
          </p:cNvPr>
          <p:cNvSpPr>
            <a:spLocks noGrp="1"/>
          </p:cNvSpPr>
          <p:nvPr>
            <p:ph type="title"/>
          </p:nvPr>
        </p:nvSpPr>
        <p:spPr/>
        <p:txBody>
          <a:bodyPr/>
          <a:lstStyle/>
          <a:p>
            <a:r>
              <a:rPr lang="en-US" altLang="en-US">
                <a:ea typeface="幼圆"/>
              </a:rPr>
              <a:t>Business Process</a:t>
            </a:r>
          </a:p>
        </p:txBody>
      </p:sp>
      <p:sp>
        <p:nvSpPr>
          <p:cNvPr id="29699" name="Content Placeholder 2">
            <a:extLst>
              <a:ext uri="{FF2B5EF4-FFF2-40B4-BE49-F238E27FC236}">
                <a16:creationId xmlns:a16="http://schemas.microsoft.com/office/drawing/2014/main" id="{38BC2A70-8B8C-89E8-A8D2-5C08E6EC0CCC}"/>
              </a:ext>
            </a:extLst>
          </p:cNvPr>
          <p:cNvSpPr>
            <a:spLocks noGrp="1"/>
          </p:cNvSpPr>
          <p:nvPr>
            <p:ph sz="quarter" idx="1"/>
          </p:nvPr>
        </p:nvSpPr>
        <p:spPr/>
        <p:txBody>
          <a:bodyPr/>
          <a:lstStyle/>
          <a:p>
            <a:r>
              <a:rPr lang="en-US" altLang="en-US" sz="2800"/>
              <a:t>Business processes are simply a set of activities that transform a set of inputs into a set of outputs (goods or services) for another person or process using people and tools. </a:t>
            </a:r>
          </a:p>
          <a:p>
            <a:endParaRPr lang="en-US" altLang="en-US" sz="2800"/>
          </a:p>
        </p:txBody>
      </p:sp>
      <p:sp>
        <p:nvSpPr>
          <p:cNvPr id="29700" name="Slide Number Placeholder 3">
            <a:extLst>
              <a:ext uri="{FF2B5EF4-FFF2-40B4-BE49-F238E27FC236}">
                <a16:creationId xmlns:a16="http://schemas.microsoft.com/office/drawing/2014/main" id="{329D5925-E41E-A505-9630-AFFDE4C02792}"/>
              </a:ext>
            </a:extLst>
          </p:cNvPr>
          <p:cNvSpPr>
            <a:spLocks noGrp="1"/>
          </p:cNvSpPr>
          <p:nvPr>
            <p:ph type="sldNum" sz="quarter" idx="11"/>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fld id="{09677271-2FF8-C440-996F-D61F022045EF}" type="slidenum">
              <a:rPr lang="en-US" altLang="zh-CN" sz="1400">
                <a:solidFill>
                  <a:srgbClr val="FFFFFF"/>
                </a:solidFill>
                <a:latin typeface="Franklin Gothic Book" panose="020B0503020102020204" pitchFamily="34" charset="0"/>
                <a:ea typeface="幼圆"/>
              </a:rPr>
              <a:pPr>
                <a:spcBef>
                  <a:spcPct val="0"/>
                </a:spcBef>
                <a:buClrTx/>
                <a:buSzTx/>
                <a:buFontTx/>
                <a:buNone/>
              </a:pPr>
              <a:t>23</a:t>
            </a:fld>
            <a:endParaRPr lang="en-US" altLang="zh-CN" sz="1400">
              <a:solidFill>
                <a:srgbClr val="FFFFFF"/>
              </a:solidFill>
              <a:latin typeface="Franklin Gothic Book" panose="020B0503020102020204" pitchFamily="34" charset="0"/>
              <a:ea typeface="幼圆"/>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DBBDBF38-1260-600A-3D30-1A0BDC3DAF1B}"/>
              </a:ext>
            </a:extLst>
          </p:cNvPr>
          <p:cNvSpPr>
            <a:spLocks noGrp="1"/>
          </p:cNvSpPr>
          <p:nvPr>
            <p:ph type="title"/>
          </p:nvPr>
        </p:nvSpPr>
        <p:spPr/>
        <p:txBody>
          <a:bodyPr/>
          <a:lstStyle/>
          <a:p>
            <a:r>
              <a:rPr lang="en-US" altLang="en-US">
                <a:ea typeface="幼圆"/>
              </a:rPr>
              <a:t>BPR</a:t>
            </a:r>
          </a:p>
        </p:txBody>
      </p:sp>
      <p:sp>
        <p:nvSpPr>
          <p:cNvPr id="30723" name="Content Placeholder 2">
            <a:extLst>
              <a:ext uri="{FF2B5EF4-FFF2-40B4-BE49-F238E27FC236}">
                <a16:creationId xmlns:a16="http://schemas.microsoft.com/office/drawing/2014/main" id="{A86CC35B-1554-478F-05AA-896F22AE2F4B}"/>
              </a:ext>
            </a:extLst>
          </p:cNvPr>
          <p:cNvSpPr>
            <a:spLocks noGrp="1"/>
          </p:cNvSpPr>
          <p:nvPr>
            <p:ph sz="quarter" idx="1"/>
          </p:nvPr>
        </p:nvSpPr>
        <p:spPr/>
        <p:txBody>
          <a:bodyPr/>
          <a:lstStyle/>
          <a:p>
            <a:r>
              <a:rPr lang="en-US" altLang="en-US" sz="2800"/>
              <a:t>BPR is the redesign of business processes and the associated systems and organizational structures to achieve a dramatic improvement in business performance </a:t>
            </a:r>
          </a:p>
          <a:p>
            <a:r>
              <a:rPr lang="en-US" altLang="en-US" sz="2800"/>
              <a:t>Why BPR?</a:t>
            </a:r>
          </a:p>
          <a:p>
            <a:pPr lvl="1"/>
            <a:r>
              <a:rPr lang="en-US" altLang="en-US" sz="2800"/>
              <a:t>The business reasons:</a:t>
            </a:r>
          </a:p>
          <a:p>
            <a:pPr lvl="2"/>
            <a:r>
              <a:rPr lang="en-US" altLang="en-US" sz="2800"/>
              <a:t>Poor financial performance</a:t>
            </a:r>
          </a:p>
          <a:p>
            <a:pPr lvl="2"/>
            <a:r>
              <a:rPr lang="en-US" altLang="en-US" sz="2800"/>
              <a:t>External competition</a:t>
            </a:r>
          </a:p>
          <a:p>
            <a:pPr lvl="2"/>
            <a:r>
              <a:rPr lang="en-US" altLang="en-US" sz="2800"/>
              <a:t>Erosion of market share or </a:t>
            </a:r>
          </a:p>
          <a:p>
            <a:pPr lvl="2"/>
            <a:r>
              <a:rPr lang="en-US" altLang="en-US" sz="2800"/>
              <a:t>Emerging market opportunities. </a:t>
            </a:r>
          </a:p>
          <a:p>
            <a:pPr lvl="1"/>
            <a:endParaRPr lang="en-US" altLang="en-US" sz="2800"/>
          </a:p>
          <a:p>
            <a:endParaRPr lang="en-US" altLang="en-US" sz="2800"/>
          </a:p>
        </p:txBody>
      </p:sp>
      <p:sp>
        <p:nvSpPr>
          <p:cNvPr id="30724" name="Slide Number Placeholder 3">
            <a:extLst>
              <a:ext uri="{FF2B5EF4-FFF2-40B4-BE49-F238E27FC236}">
                <a16:creationId xmlns:a16="http://schemas.microsoft.com/office/drawing/2014/main" id="{B726A897-B7B8-9E96-73B8-0BAF30471D02}"/>
              </a:ext>
            </a:extLst>
          </p:cNvPr>
          <p:cNvSpPr>
            <a:spLocks noGrp="1"/>
          </p:cNvSpPr>
          <p:nvPr>
            <p:ph type="sldNum" sz="quarter" idx="11"/>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fld id="{ACB1ABA7-1076-B542-8FBE-057FA82EBBC7}" type="slidenum">
              <a:rPr lang="en-US" altLang="zh-CN" sz="1400">
                <a:solidFill>
                  <a:srgbClr val="FFFFFF"/>
                </a:solidFill>
                <a:latin typeface="Franklin Gothic Book" panose="020B0503020102020204" pitchFamily="34" charset="0"/>
                <a:ea typeface="幼圆"/>
              </a:rPr>
              <a:pPr>
                <a:spcBef>
                  <a:spcPct val="0"/>
                </a:spcBef>
                <a:buClrTx/>
                <a:buSzTx/>
                <a:buFontTx/>
                <a:buNone/>
              </a:pPr>
              <a:t>24</a:t>
            </a:fld>
            <a:endParaRPr lang="en-US" altLang="zh-CN" sz="1400">
              <a:solidFill>
                <a:srgbClr val="FFFFFF"/>
              </a:solidFill>
              <a:latin typeface="Franklin Gothic Book" panose="020B0503020102020204" pitchFamily="34" charset="0"/>
              <a:ea typeface="幼圆"/>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6616825C-74DA-07A0-1C18-0CEF55FE48B0}"/>
              </a:ext>
            </a:extLst>
          </p:cNvPr>
          <p:cNvSpPr>
            <a:spLocks noGrp="1"/>
          </p:cNvSpPr>
          <p:nvPr>
            <p:ph type="title"/>
          </p:nvPr>
        </p:nvSpPr>
        <p:spPr/>
        <p:txBody>
          <a:bodyPr/>
          <a:lstStyle/>
          <a:p>
            <a:r>
              <a:rPr lang="en-US" altLang="en-US">
                <a:ea typeface="幼圆"/>
              </a:rPr>
              <a:t>BPR</a:t>
            </a:r>
          </a:p>
        </p:txBody>
      </p:sp>
      <p:sp>
        <p:nvSpPr>
          <p:cNvPr id="31747" name="Content Placeholder 2">
            <a:extLst>
              <a:ext uri="{FF2B5EF4-FFF2-40B4-BE49-F238E27FC236}">
                <a16:creationId xmlns:a16="http://schemas.microsoft.com/office/drawing/2014/main" id="{5EDEBC1D-51E9-38DE-791B-E6CF643AE351}"/>
              </a:ext>
            </a:extLst>
          </p:cNvPr>
          <p:cNvSpPr>
            <a:spLocks noGrp="1"/>
          </p:cNvSpPr>
          <p:nvPr>
            <p:ph sz="quarter" idx="1"/>
          </p:nvPr>
        </p:nvSpPr>
        <p:spPr/>
        <p:txBody>
          <a:bodyPr/>
          <a:lstStyle/>
          <a:p>
            <a:r>
              <a:rPr lang="en-US" altLang="en-US" sz="2800"/>
              <a:t>It is the examination and change of five components of the business: </a:t>
            </a:r>
          </a:p>
          <a:p>
            <a:pPr lvl="1"/>
            <a:r>
              <a:rPr lang="en-US" altLang="en-US" sz="2800"/>
              <a:t>Strategy </a:t>
            </a:r>
          </a:p>
          <a:p>
            <a:pPr lvl="1"/>
            <a:r>
              <a:rPr lang="en-US" altLang="en-US" sz="2800"/>
              <a:t>Processes </a:t>
            </a:r>
          </a:p>
          <a:p>
            <a:pPr lvl="1"/>
            <a:r>
              <a:rPr lang="en-US" altLang="en-US" sz="2800"/>
              <a:t>Technology </a:t>
            </a:r>
          </a:p>
          <a:p>
            <a:pPr lvl="1"/>
            <a:r>
              <a:rPr lang="en-US" altLang="en-US" sz="2800"/>
              <a:t>Organization </a:t>
            </a:r>
          </a:p>
          <a:p>
            <a:pPr lvl="1"/>
            <a:r>
              <a:rPr lang="en-US" altLang="en-US" sz="2800"/>
              <a:t>Culture </a:t>
            </a:r>
          </a:p>
          <a:p>
            <a:endParaRPr lang="en-US" altLang="en-US" sz="2800"/>
          </a:p>
        </p:txBody>
      </p:sp>
      <p:sp>
        <p:nvSpPr>
          <p:cNvPr id="31748" name="Slide Number Placeholder 3">
            <a:extLst>
              <a:ext uri="{FF2B5EF4-FFF2-40B4-BE49-F238E27FC236}">
                <a16:creationId xmlns:a16="http://schemas.microsoft.com/office/drawing/2014/main" id="{3B2C2DDD-8231-C1AB-1EB8-3BC84A7577C9}"/>
              </a:ext>
            </a:extLst>
          </p:cNvPr>
          <p:cNvSpPr>
            <a:spLocks noGrp="1"/>
          </p:cNvSpPr>
          <p:nvPr>
            <p:ph type="sldNum" sz="quarter" idx="11"/>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fld id="{AFE3AEE9-A4C5-E54A-9D07-D65E39952FB5}" type="slidenum">
              <a:rPr lang="en-US" altLang="zh-CN" sz="1400">
                <a:solidFill>
                  <a:srgbClr val="FFFFFF"/>
                </a:solidFill>
                <a:latin typeface="Franklin Gothic Book" panose="020B0503020102020204" pitchFamily="34" charset="0"/>
                <a:ea typeface="幼圆"/>
              </a:rPr>
              <a:pPr>
                <a:spcBef>
                  <a:spcPct val="0"/>
                </a:spcBef>
                <a:buClrTx/>
                <a:buSzTx/>
                <a:buFontTx/>
                <a:buNone/>
              </a:pPr>
              <a:t>25</a:t>
            </a:fld>
            <a:endParaRPr lang="en-US" altLang="zh-CN" sz="1400">
              <a:solidFill>
                <a:srgbClr val="FFFFFF"/>
              </a:solidFill>
              <a:latin typeface="Franklin Gothic Book" panose="020B0503020102020204" pitchFamily="34" charset="0"/>
              <a:ea typeface="幼圆"/>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209FDFA5-5142-150E-A7BF-5BCF0F5B3018}"/>
              </a:ext>
            </a:extLst>
          </p:cNvPr>
          <p:cNvSpPr>
            <a:spLocks noGrp="1"/>
          </p:cNvSpPr>
          <p:nvPr>
            <p:ph type="title"/>
          </p:nvPr>
        </p:nvSpPr>
        <p:spPr/>
        <p:txBody>
          <a:bodyPr/>
          <a:lstStyle/>
          <a:p>
            <a:r>
              <a:rPr lang="en-US" altLang="en-US">
                <a:ea typeface="幼圆"/>
              </a:rPr>
              <a:t>Check out Process</a:t>
            </a:r>
          </a:p>
        </p:txBody>
      </p:sp>
      <p:sp>
        <p:nvSpPr>
          <p:cNvPr id="32771" name="Content Placeholder 2">
            <a:extLst>
              <a:ext uri="{FF2B5EF4-FFF2-40B4-BE49-F238E27FC236}">
                <a16:creationId xmlns:a16="http://schemas.microsoft.com/office/drawing/2014/main" id="{FF55B531-6D79-A216-FB81-10E4CB0106FE}"/>
              </a:ext>
            </a:extLst>
          </p:cNvPr>
          <p:cNvSpPr>
            <a:spLocks noGrp="1"/>
          </p:cNvSpPr>
          <p:nvPr>
            <p:ph sz="quarter" idx="1"/>
          </p:nvPr>
        </p:nvSpPr>
        <p:spPr/>
        <p:txBody>
          <a:bodyPr/>
          <a:lstStyle/>
          <a:p>
            <a:r>
              <a:rPr lang="en-US" altLang="en-US" sz="2800"/>
              <a:t>Purpose of the process is to pay for and bag your groceries. </a:t>
            </a:r>
          </a:p>
          <a:p>
            <a:r>
              <a:rPr lang="en-US" altLang="en-US" sz="2800"/>
              <a:t>The process begins with you stepping into line, and ends with you receiving your receipt and leaving the store. </a:t>
            </a:r>
          </a:p>
          <a:p>
            <a:r>
              <a:rPr lang="en-US" altLang="en-US" sz="2800"/>
              <a:t>You are the customer (you have the money and you have come to buy food), and the store is the supplier. </a:t>
            </a:r>
          </a:p>
          <a:p>
            <a:endParaRPr lang="en-US" altLang="en-US" sz="2800"/>
          </a:p>
        </p:txBody>
      </p:sp>
      <p:sp>
        <p:nvSpPr>
          <p:cNvPr id="32772" name="Slide Number Placeholder 3">
            <a:extLst>
              <a:ext uri="{FF2B5EF4-FFF2-40B4-BE49-F238E27FC236}">
                <a16:creationId xmlns:a16="http://schemas.microsoft.com/office/drawing/2014/main" id="{E6C37C11-B3C3-9B95-6E14-78F1750701F3}"/>
              </a:ext>
            </a:extLst>
          </p:cNvPr>
          <p:cNvSpPr>
            <a:spLocks noGrp="1"/>
          </p:cNvSpPr>
          <p:nvPr>
            <p:ph type="sldNum" sz="quarter" idx="11"/>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fld id="{E0822EAC-2398-A544-8C55-624760B6EB0E}" type="slidenum">
              <a:rPr lang="en-US" altLang="zh-CN" sz="1400">
                <a:solidFill>
                  <a:srgbClr val="FFFFFF"/>
                </a:solidFill>
                <a:latin typeface="Franklin Gothic Book" panose="020B0503020102020204" pitchFamily="34" charset="0"/>
                <a:ea typeface="幼圆"/>
              </a:rPr>
              <a:pPr>
                <a:spcBef>
                  <a:spcPct val="0"/>
                </a:spcBef>
                <a:buClrTx/>
                <a:buSzTx/>
                <a:buFontTx/>
                <a:buNone/>
              </a:pPr>
              <a:t>26</a:t>
            </a:fld>
            <a:endParaRPr lang="en-US" altLang="zh-CN" sz="1400">
              <a:solidFill>
                <a:srgbClr val="FFFFFF"/>
              </a:solidFill>
              <a:latin typeface="Franklin Gothic Book" panose="020B0503020102020204" pitchFamily="34" charset="0"/>
              <a:ea typeface="幼圆"/>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1F8C14B3-0934-BBA9-A9D7-37F500175C3F}"/>
              </a:ext>
            </a:extLst>
          </p:cNvPr>
          <p:cNvSpPr>
            <a:spLocks noGrp="1"/>
          </p:cNvSpPr>
          <p:nvPr>
            <p:ph type="title"/>
          </p:nvPr>
        </p:nvSpPr>
        <p:spPr>
          <a:xfrm>
            <a:off x="914400" y="-457200"/>
            <a:ext cx="7772400" cy="1143000"/>
          </a:xfrm>
        </p:spPr>
        <p:txBody>
          <a:bodyPr/>
          <a:lstStyle/>
          <a:p>
            <a:r>
              <a:rPr lang="en-US" altLang="en-US">
                <a:ea typeface="幼圆"/>
              </a:rPr>
              <a:t>Reengineering Business Processes</a:t>
            </a:r>
          </a:p>
        </p:txBody>
      </p:sp>
      <p:sp>
        <p:nvSpPr>
          <p:cNvPr id="33795" name="Slide Number Placeholder 3">
            <a:extLst>
              <a:ext uri="{FF2B5EF4-FFF2-40B4-BE49-F238E27FC236}">
                <a16:creationId xmlns:a16="http://schemas.microsoft.com/office/drawing/2014/main" id="{AD8B1535-C982-47C4-DB39-44EA98218814}"/>
              </a:ext>
            </a:extLst>
          </p:cNvPr>
          <p:cNvSpPr>
            <a:spLocks noGrp="1"/>
          </p:cNvSpPr>
          <p:nvPr>
            <p:ph type="sldNum" sz="quarter" idx="11"/>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fld id="{3343645A-D31C-1749-B617-94269579051D}" type="slidenum">
              <a:rPr lang="en-US" altLang="zh-CN" sz="1400">
                <a:solidFill>
                  <a:srgbClr val="FFFFFF"/>
                </a:solidFill>
                <a:latin typeface="Franklin Gothic Book" panose="020B0503020102020204" pitchFamily="34" charset="0"/>
                <a:ea typeface="幼圆"/>
              </a:rPr>
              <a:pPr>
                <a:spcBef>
                  <a:spcPct val="0"/>
                </a:spcBef>
                <a:buClrTx/>
                <a:buSzTx/>
                <a:buFontTx/>
                <a:buNone/>
              </a:pPr>
              <a:t>27</a:t>
            </a:fld>
            <a:endParaRPr lang="en-US" altLang="zh-CN" sz="1400">
              <a:solidFill>
                <a:srgbClr val="FFFFFF"/>
              </a:solidFill>
              <a:latin typeface="Franklin Gothic Book" panose="020B0503020102020204" pitchFamily="34" charset="0"/>
              <a:ea typeface="幼圆"/>
            </a:endParaRPr>
          </a:p>
        </p:txBody>
      </p:sp>
      <p:sp>
        <p:nvSpPr>
          <p:cNvPr id="5" name="Text Box 3">
            <a:extLst>
              <a:ext uri="{FF2B5EF4-FFF2-40B4-BE49-F238E27FC236}">
                <a16:creationId xmlns:a16="http://schemas.microsoft.com/office/drawing/2014/main" id="{097C22E7-4336-7690-65BF-B168DD6BD6EA}"/>
              </a:ext>
            </a:extLst>
          </p:cNvPr>
          <p:cNvSpPr txBox="1">
            <a:spLocks noChangeArrowheads="1"/>
          </p:cNvSpPr>
          <p:nvPr/>
        </p:nvSpPr>
        <p:spPr bwMode="auto">
          <a:xfrm>
            <a:off x="1239838" y="1565275"/>
            <a:ext cx="1627187"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r>
              <a:rPr lang="en-US" altLang="en-US" sz="1600" b="1">
                <a:latin typeface="Times New Roman" panose="02020603050405020304" pitchFamily="18" charset="0"/>
              </a:rPr>
              <a:t>Level of Change</a:t>
            </a:r>
          </a:p>
        </p:txBody>
      </p:sp>
      <p:sp>
        <p:nvSpPr>
          <p:cNvPr id="6" name="Text Box 4">
            <a:extLst>
              <a:ext uri="{FF2B5EF4-FFF2-40B4-BE49-F238E27FC236}">
                <a16:creationId xmlns:a16="http://schemas.microsoft.com/office/drawing/2014/main" id="{4194C585-D4B3-9E12-82A1-08E419E261DC}"/>
              </a:ext>
            </a:extLst>
          </p:cNvPr>
          <p:cNvSpPr txBox="1">
            <a:spLocks noChangeArrowheads="1"/>
          </p:cNvSpPr>
          <p:nvPr/>
        </p:nvSpPr>
        <p:spPr bwMode="auto">
          <a:xfrm>
            <a:off x="1239838" y="1914525"/>
            <a:ext cx="865187" cy="57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r>
              <a:rPr lang="en-US" altLang="en-US" sz="1600" b="1">
                <a:latin typeface="Times New Roman" panose="02020603050405020304" pitchFamily="18" charset="0"/>
              </a:rPr>
              <a:t>Process</a:t>
            </a:r>
          </a:p>
          <a:p>
            <a:pPr>
              <a:spcBef>
                <a:spcPct val="0"/>
              </a:spcBef>
              <a:buClrTx/>
              <a:buSzTx/>
              <a:buFontTx/>
              <a:buNone/>
            </a:pPr>
            <a:r>
              <a:rPr lang="en-US" altLang="en-US" sz="1600" b="1">
                <a:latin typeface="Times New Roman" panose="02020603050405020304" pitchFamily="18" charset="0"/>
              </a:rPr>
              <a:t>Change</a:t>
            </a:r>
          </a:p>
        </p:txBody>
      </p:sp>
      <p:sp>
        <p:nvSpPr>
          <p:cNvPr id="7" name="Text Box 5">
            <a:extLst>
              <a:ext uri="{FF2B5EF4-FFF2-40B4-BE49-F238E27FC236}">
                <a16:creationId xmlns:a16="http://schemas.microsoft.com/office/drawing/2014/main" id="{6ADDF810-2C99-2BF9-3DFA-422D0B5BBBAD}"/>
              </a:ext>
            </a:extLst>
          </p:cNvPr>
          <p:cNvSpPr txBox="1">
            <a:spLocks noChangeArrowheads="1"/>
          </p:cNvSpPr>
          <p:nvPr/>
        </p:nvSpPr>
        <p:spPr bwMode="auto">
          <a:xfrm>
            <a:off x="1219200" y="5902325"/>
            <a:ext cx="1703388"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r>
              <a:rPr lang="en-US" altLang="en-US" sz="1600" b="1">
                <a:latin typeface="Times New Roman" panose="02020603050405020304" pitchFamily="18" charset="0"/>
              </a:rPr>
              <a:t>Primary Enabler</a:t>
            </a:r>
          </a:p>
        </p:txBody>
      </p:sp>
      <p:sp>
        <p:nvSpPr>
          <p:cNvPr id="8" name="Rectangle 6">
            <a:extLst>
              <a:ext uri="{FF2B5EF4-FFF2-40B4-BE49-F238E27FC236}">
                <a16:creationId xmlns:a16="http://schemas.microsoft.com/office/drawing/2014/main" id="{9DEB5548-E4EB-3359-A442-776EECC461EC}"/>
              </a:ext>
            </a:extLst>
          </p:cNvPr>
          <p:cNvSpPr>
            <a:spLocks noChangeArrowheads="1"/>
          </p:cNvSpPr>
          <p:nvPr/>
        </p:nvSpPr>
        <p:spPr bwMode="auto">
          <a:xfrm>
            <a:off x="1219200" y="3616325"/>
            <a:ext cx="1530350"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r>
              <a:rPr lang="en-US" altLang="en-US" sz="1600" b="1">
                <a:latin typeface="Times New Roman" panose="02020603050405020304" pitchFamily="18" charset="0"/>
              </a:rPr>
              <a:t>Time Required</a:t>
            </a:r>
          </a:p>
        </p:txBody>
      </p:sp>
      <p:sp>
        <p:nvSpPr>
          <p:cNvPr id="9" name="Rectangle 7">
            <a:extLst>
              <a:ext uri="{FF2B5EF4-FFF2-40B4-BE49-F238E27FC236}">
                <a16:creationId xmlns:a16="http://schemas.microsoft.com/office/drawing/2014/main" id="{2767D48A-921E-3094-94F2-8C60E2D65D9C}"/>
              </a:ext>
            </a:extLst>
          </p:cNvPr>
          <p:cNvSpPr>
            <a:spLocks noChangeArrowheads="1"/>
          </p:cNvSpPr>
          <p:nvPr/>
        </p:nvSpPr>
        <p:spPr bwMode="auto">
          <a:xfrm>
            <a:off x="1239838" y="5387975"/>
            <a:ext cx="107315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r>
              <a:rPr lang="en-US" altLang="en-US" sz="1600" b="1">
                <a:latin typeface="Times New Roman" panose="02020603050405020304" pitchFamily="18" charset="0"/>
              </a:rPr>
              <a:t>Path to</a:t>
            </a:r>
          </a:p>
          <a:p>
            <a:pPr>
              <a:spcBef>
                <a:spcPct val="0"/>
              </a:spcBef>
              <a:buClrTx/>
              <a:buSzTx/>
              <a:buFontTx/>
              <a:buNone/>
            </a:pPr>
            <a:r>
              <a:rPr lang="en-US" altLang="en-US" sz="1600" b="1">
                <a:latin typeface="Times New Roman" panose="02020603050405020304" pitchFamily="18" charset="0"/>
              </a:rPr>
              <a:t>Execution</a:t>
            </a:r>
          </a:p>
        </p:txBody>
      </p:sp>
      <p:sp>
        <p:nvSpPr>
          <p:cNvPr id="10" name="Rectangle 8">
            <a:extLst>
              <a:ext uri="{FF2B5EF4-FFF2-40B4-BE49-F238E27FC236}">
                <a16:creationId xmlns:a16="http://schemas.microsoft.com/office/drawing/2014/main" id="{AF04C700-37B5-2325-6928-2D7777244CC0}"/>
              </a:ext>
            </a:extLst>
          </p:cNvPr>
          <p:cNvSpPr>
            <a:spLocks noChangeArrowheads="1"/>
          </p:cNvSpPr>
          <p:nvPr/>
        </p:nvSpPr>
        <p:spPr bwMode="auto">
          <a:xfrm>
            <a:off x="1239838" y="6373813"/>
            <a:ext cx="588962" cy="33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r>
              <a:rPr lang="en-US" altLang="en-US" sz="1600" b="1">
                <a:latin typeface="Times New Roman" panose="02020603050405020304" pitchFamily="18" charset="0"/>
              </a:rPr>
              <a:t>Risk</a:t>
            </a:r>
          </a:p>
        </p:txBody>
      </p:sp>
      <p:grpSp>
        <p:nvGrpSpPr>
          <p:cNvPr id="11" name="Group 9">
            <a:extLst>
              <a:ext uri="{FF2B5EF4-FFF2-40B4-BE49-F238E27FC236}">
                <a16:creationId xmlns:a16="http://schemas.microsoft.com/office/drawing/2014/main" id="{054C9AE9-2E6F-1B6C-AF7B-726BEAD27BB7}"/>
              </a:ext>
            </a:extLst>
          </p:cNvPr>
          <p:cNvGrpSpPr>
            <a:grpSpLocks/>
          </p:cNvGrpSpPr>
          <p:nvPr/>
        </p:nvGrpSpPr>
        <p:grpSpPr bwMode="auto">
          <a:xfrm>
            <a:off x="3505200" y="685800"/>
            <a:ext cx="4225925" cy="639763"/>
            <a:chOff x="2541" y="555"/>
            <a:chExt cx="2662" cy="402"/>
          </a:xfrm>
        </p:grpSpPr>
        <p:sp>
          <p:nvSpPr>
            <p:cNvPr id="33856" name="Text Box 10">
              <a:extLst>
                <a:ext uri="{FF2B5EF4-FFF2-40B4-BE49-F238E27FC236}">
                  <a16:creationId xmlns:a16="http://schemas.microsoft.com/office/drawing/2014/main" id="{ABED8441-59A7-A9D4-3F05-2136C02A8E4E}"/>
                </a:ext>
              </a:extLst>
            </p:cNvPr>
            <p:cNvSpPr txBox="1">
              <a:spLocks noChangeArrowheads="1"/>
            </p:cNvSpPr>
            <p:nvPr/>
          </p:nvSpPr>
          <p:spPr bwMode="auto">
            <a:xfrm>
              <a:off x="2541" y="555"/>
              <a:ext cx="978"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870" tIns="50935" rIns="101870" bIns="50935">
              <a:spAutoFit/>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lgn="ctr">
                <a:spcBef>
                  <a:spcPct val="0"/>
                </a:spcBef>
                <a:buClrTx/>
                <a:buSzTx/>
                <a:buFontTx/>
                <a:buNone/>
              </a:pPr>
              <a:r>
                <a:rPr lang="en-US" altLang="en-US" sz="1800" b="1">
                  <a:latin typeface="Times New Roman" panose="02020603050405020304" pitchFamily="18" charset="0"/>
                </a:rPr>
                <a:t>Business</a:t>
              </a:r>
            </a:p>
            <a:p>
              <a:pPr algn="ctr">
                <a:spcBef>
                  <a:spcPct val="0"/>
                </a:spcBef>
                <a:buClrTx/>
                <a:buSzTx/>
                <a:buFontTx/>
                <a:buNone/>
              </a:pPr>
              <a:r>
                <a:rPr lang="en-US" altLang="en-US" sz="1800" b="1">
                  <a:latin typeface="Times New Roman" panose="02020603050405020304" pitchFamily="18" charset="0"/>
                </a:rPr>
                <a:t>Improvement</a:t>
              </a:r>
              <a:endParaRPr lang="en-US" altLang="en-US" sz="2800" b="1">
                <a:latin typeface="Times New Roman" panose="02020603050405020304" pitchFamily="18" charset="0"/>
              </a:endParaRPr>
            </a:p>
          </p:txBody>
        </p:sp>
        <p:sp>
          <p:nvSpPr>
            <p:cNvPr id="33857" name="Text Box 11">
              <a:extLst>
                <a:ext uri="{FF2B5EF4-FFF2-40B4-BE49-F238E27FC236}">
                  <a16:creationId xmlns:a16="http://schemas.microsoft.com/office/drawing/2014/main" id="{A4E00FA0-11F9-1A6A-0BFF-0E5A6B4DDCB0}"/>
                </a:ext>
              </a:extLst>
            </p:cNvPr>
            <p:cNvSpPr txBox="1">
              <a:spLocks noChangeArrowheads="1"/>
            </p:cNvSpPr>
            <p:nvPr/>
          </p:nvSpPr>
          <p:spPr bwMode="auto">
            <a:xfrm>
              <a:off x="4176" y="555"/>
              <a:ext cx="1027"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870" tIns="50935" rIns="101870" bIns="50935">
              <a:spAutoFit/>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lgn="ctr">
                <a:spcBef>
                  <a:spcPct val="0"/>
                </a:spcBef>
                <a:buClrTx/>
                <a:buSzTx/>
                <a:buFontTx/>
                <a:buNone/>
              </a:pPr>
              <a:r>
                <a:rPr lang="en-US" altLang="en-US" sz="1800" b="1">
                  <a:latin typeface="Times New Roman" panose="02020603050405020304" pitchFamily="18" charset="0"/>
                </a:rPr>
                <a:t>Business</a:t>
              </a:r>
            </a:p>
            <a:p>
              <a:pPr algn="ctr">
                <a:spcBef>
                  <a:spcPct val="0"/>
                </a:spcBef>
                <a:buClrTx/>
                <a:buSzTx/>
                <a:buFontTx/>
                <a:buNone/>
              </a:pPr>
              <a:r>
                <a:rPr lang="en-US" altLang="en-US" sz="1800" b="1">
                  <a:latin typeface="Times New Roman" panose="02020603050405020304" pitchFamily="18" charset="0"/>
                </a:rPr>
                <a:t>Reengineering</a:t>
              </a:r>
              <a:endParaRPr lang="en-US" altLang="en-US" sz="2800" b="1">
                <a:latin typeface="Times New Roman" panose="02020603050405020304" pitchFamily="18" charset="0"/>
              </a:endParaRPr>
            </a:p>
          </p:txBody>
        </p:sp>
      </p:grpSp>
      <p:grpSp>
        <p:nvGrpSpPr>
          <p:cNvPr id="14" name="Group 12">
            <a:extLst>
              <a:ext uri="{FF2B5EF4-FFF2-40B4-BE49-F238E27FC236}">
                <a16:creationId xmlns:a16="http://schemas.microsoft.com/office/drawing/2014/main" id="{119CF326-1D3B-7A00-02AB-09193C0B3BE0}"/>
              </a:ext>
            </a:extLst>
          </p:cNvPr>
          <p:cNvGrpSpPr>
            <a:grpSpLocks/>
          </p:cNvGrpSpPr>
          <p:nvPr/>
        </p:nvGrpSpPr>
        <p:grpSpPr bwMode="auto">
          <a:xfrm>
            <a:off x="3089275" y="1531938"/>
            <a:ext cx="3346450" cy="349250"/>
            <a:chOff x="2280" y="952"/>
            <a:chExt cx="2107" cy="220"/>
          </a:xfrm>
        </p:grpSpPr>
        <p:sp>
          <p:nvSpPr>
            <p:cNvPr id="33854" name="Text Box 13">
              <a:extLst>
                <a:ext uri="{FF2B5EF4-FFF2-40B4-BE49-F238E27FC236}">
                  <a16:creationId xmlns:a16="http://schemas.microsoft.com/office/drawing/2014/main" id="{4F69FE41-C4F3-6FFE-A5E4-2C6D7248CA88}"/>
                </a:ext>
              </a:extLst>
            </p:cNvPr>
            <p:cNvSpPr txBox="1">
              <a:spLocks noChangeArrowheads="1"/>
            </p:cNvSpPr>
            <p:nvPr/>
          </p:nvSpPr>
          <p:spPr bwMode="auto">
            <a:xfrm>
              <a:off x="2280" y="952"/>
              <a:ext cx="785"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870" tIns="50935" rIns="101870" bIns="50935">
              <a:spAutoFit/>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r>
                <a:rPr lang="en-US" altLang="en-US" sz="1600" b="1" i="1">
                  <a:solidFill>
                    <a:srgbClr val="FF0000"/>
                  </a:solidFill>
                  <a:latin typeface="Times New Roman" panose="02020603050405020304" pitchFamily="18" charset="0"/>
                </a:rPr>
                <a:t>Incremental</a:t>
              </a:r>
            </a:p>
          </p:txBody>
        </p:sp>
        <p:sp>
          <p:nvSpPr>
            <p:cNvPr id="33855" name="Text Box 14">
              <a:extLst>
                <a:ext uri="{FF2B5EF4-FFF2-40B4-BE49-F238E27FC236}">
                  <a16:creationId xmlns:a16="http://schemas.microsoft.com/office/drawing/2014/main" id="{28BB28EF-45D7-48B4-E4AE-F939B9867285}"/>
                </a:ext>
              </a:extLst>
            </p:cNvPr>
            <p:cNvSpPr txBox="1">
              <a:spLocks noChangeArrowheads="1"/>
            </p:cNvSpPr>
            <p:nvPr/>
          </p:nvSpPr>
          <p:spPr bwMode="auto">
            <a:xfrm>
              <a:off x="3848" y="952"/>
              <a:ext cx="539"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870" tIns="50935" rIns="101870" bIns="50935">
              <a:spAutoFit/>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r>
                <a:rPr lang="en-US" altLang="en-US" sz="1600" b="1" i="1">
                  <a:solidFill>
                    <a:srgbClr val="FF0000"/>
                  </a:solidFill>
                  <a:latin typeface="Times New Roman" panose="02020603050405020304" pitchFamily="18" charset="0"/>
                </a:rPr>
                <a:t>Radical</a:t>
              </a:r>
            </a:p>
          </p:txBody>
        </p:sp>
      </p:grpSp>
      <p:grpSp>
        <p:nvGrpSpPr>
          <p:cNvPr id="17" name="Group 15">
            <a:extLst>
              <a:ext uri="{FF2B5EF4-FFF2-40B4-BE49-F238E27FC236}">
                <a16:creationId xmlns:a16="http://schemas.microsoft.com/office/drawing/2014/main" id="{72AEDAB7-45BD-9E4F-0D89-C65867B91D20}"/>
              </a:ext>
            </a:extLst>
          </p:cNvPr>
          <p:cNvGrpSpPr>
            <a:grpSpLocks/>
          </p:cNvGrpSpPr>
          <p:nvPr/>
        </p:nvGrpSpPr>
        <p:grpSpPr bwMode="auto">
          <a:xfrm>
            <a:off x="3144838" y="814388"/>
            <a:ext cx="2438400" cy="5715000"/>
            <a:chOff x="2304" y="480"/>
            <a:chExt cx="1536" cy="3600"/>
          </a:xfrm>
        </p:grpSpPr>
        <p:sp>
          <p:nvSpPr>
            <p:cNvPr id="33852" name="Line 16">
              <a:extLst>
                <a:ext uri="{FF2B5EF4-FFF2-40B4-BE49-F238E27FC236}">
                  <a16:creationId xmlns:a16="http://schemas.microsoft.com/office/drawing/2014/main" id="{D5F74AB2-EADF-7F45-1592-CBEBF3BA51BA}"/>
                </a:ext>
              </a:extLst>
            </p:cNvPr>
            <p:cNvSpPr>
              <a:spLocks noChangeShapeType="1"/>
            </p:cNvSpPr>
            <p:nvPr/>
          </p:nvSpPr>
          <p:spPr bwMode="auto">
            <a:xfrm>
              <a:off x="2304" y="480"/>
              <a:ext cx="0" cy="3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KE"/>
            </a:p>
          </p:txBody>
        </p:sp>
        <p:sp>
          <p:nvSpPr>
            <p:cNvPr id="33853" name="Line 17">
              <a:extLst>
                <a:ext uri="{FF2B5EF4-FFF2-40B4-BE49-F238E27FC236}">
                  <a16:creationId xmlns:a16="http://schemas.microsoft.com/office/drawing/2014/main" id="{68F8CC8B-5CB0-D7AA-4B46-2D43307AE69C}"/>
                </a:ext>
              </a:extLst>
            </p:cNvPr>
            <p:cNvSpPr>
              <a:spLocks noChangeShapeType="1"/>
            </p:cNvSpPr>
            <p:nvPr/>
          </p:nvSpPr>
          <p:spPr bwMode="auto">
            <a:xfrm>
              <a:off x="3840" y="480"/>
              <a:ext cx="0" cy="3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KE"/>
            </a:p>
          </p:txBody>
        </p:sp>
      </p:grpSp>
      <p:grpSp>
        <p:nvGrpSpPr>
          <p:cNvPr id="20" name="Group 18">
            <a:extLst>
              <a:ext uri="{FF2B5EF4-FFF2-40B4-BE49-F238E27FC236}">
                <a16:creationId xmlns:a16="http://schemas.microsoft.com/office/drawing/2014/main" id="{9B94618E-B9AD-1BCD-3352-A56F8D986A3E}"/>
              </a:ext>
            </a:extLst>
          </p:cNvPr>
          <p:cNvGrpSpPr>
            <a:grpSpLocks/>
          </p:cNvGrpSpPr>
          <p:nvPr/>
        </p:nvGrpSpPr>
        <p:grpSpPr bwMode="auto">
          <a:xfrm>
            <a:off x="3106738" y="1912938"/>
            <a:ext cx="3657600" cy="595312"/>
            <a:chOff x="2280" y="1172"/>
            <a:chExt cx="2303" cy="375"/>
          </a:xfrm>
        </p:grpSpPr>
        <p:sp>
          <p:nvSpPr>
            <p:cNvPr id="33850" name="Text Box 19">
              <a:extLst>
                <a:ext uri="{FF2B5EF4-FFF2-40B4-BE49-F238E27FC236}">
                  <a16:creationId xmlns:a16="http://schemas.microsoft.com/office/drawing/2014/main" id="{E1776D02-A054-E06B-F20D-64CB92FCB2FF}"/>
                </a:ext>
              </a:extLst>
            </p:cNvPr>
            <p:cNvSpPr txBox="1">
              <a:spLocks noChangeArrowheads="1"/>
            </p:cNvSpPr>
            <p:nvPr/>
          </p:nvSpPr>
          <p:spPr bwMode="auto">
            <a:xfrm>
              <a:off x="2280" y="1172"/>
              <a:ext cx="1114" cy="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870" tIns="50935" rIns="101870" bIns="50935">
              <a:spAutoFit/>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r>
                <a:rPr lang="en-US" altLang="en-US" sz="1600" b="1" i="1">
                  <a:solidFill>
                    <a:srgbClr val="FF0000"/>
                  </a:solidFill>
                  <a:latin typeface="Times New Roman" panose="02020603050405020304" pitchFamily="18" charset="0"/>
                </a:rPr>
                <a:t>Improved New</a:t>
              </a:r>
            </a:p>
            <a:p>
              <a:pPr>
                <a:spcBef>
                  <a:spcPct val="0"/>
                </a:spcBef>
                <a:buClrTx/>
                <a:buSzTx/>
                <a:buFontTx/>
                <a:buNone/>
              </a:pPr>
              <a:r>
                <a:rPr lang="en-US" altLang="en-US" sz="1600" b="1" i="1">
                  <a:solidFill>
                    <a:srgbClr val="FF0000"/>
                  </a:solidFill>
                  <a:latin typeface="Times New Roman" panose="02020603050405020304" pitchFamily="18" charset="0"/>
                </a:rPr>
                <a:t>Version of Process</a:t>
              </a:r>
            </a:p>
          </p:txBody>
        </p:sp>
        <p:sp>
          <p:nvSpPr>
            <p:cNvPr id="33851" name="Text Box 20">
              <a:extLst>
                <a:ext uri="{FF2B5EF4-FFF2-40B4-BE49-F238E27FC236}">
                  <a16:creationId xmlns:a16="http://schemas.microsoft.com/office/drawing/2014/main" id="{EED341CC-B5DD-9525-F7EE-0C585F9053C6}"/>
                </a:ext>
              </a:extLst>
            </p:cNvPr>
            <p:cNvSpPr txBox="1">
              <a:spLocks noChangeArrowheads="1"/>
            </p:cNvSpPr>
            <p:nvPr/>
          </p:nvSpPr>
          <p:spPr bwMode="auto">
            <a:xfrm>
              <a:off x="3848" y="1172"/>
              <a:ext cx="735" cy="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870" tIns="50935" rIns="101870" bIns="50935">
              <a:spAutoFit/>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r>
                <a:rPr lang="en-US" altLang="en-US" sz="1600" b="1" i="1">
                  <a:solidFill>
                    <a:srgbClr val="FF0000"/>
                  </a:solidFill>
                  <a:latin typeface="Times New Roman" panose="02020603050405020304" pitchFamily="18" charset="0"/>
                </a:rPr>
                <a:t>Brand New</a:t>
              </a:r>
            </a:p>
            <a:p>
              <a:pPr>
                <a:spcBef>
                  <a:spcPct val="0"/>
                </a:spcBef>
                <a:buClrTx/>
                <a:buSzTx/>
                <a:buFontTx/>
                <a:buNone/>
              </a:pPr>
              <a:r>
                <a:rPr lang="en-US" altLang="en-US" sz="1600" b="1" i="1">
                  <a:solidFill>
                    <a:srgbClr val="FF0000"/>
                  </a:solidFill>
                  <a:latin typeface="Times New Roman" panose="02020603050405020304" pitchFamily="18" charset="0"/>
                </a:rPr>
                <a:t>Process</a:t>
              </a:r>
            </a:p>
          </p:txBody>
        </p:sp>
      </p:grpSp>
      <p:grpSp>
        <p:nvGrpSpPr>
          <p:cNvPr id="23" name="Group 21">
            <a:extLst>
              <a:ext uri="{FF2B5EF4-FFF2-40B4-BE49-F238E27FC236}">
                <a16:creationId xmlns:a16="http://schemas.microsoft.com/office/drawing/2014/main" id="{D18E9755-4EEA-23D5-BD20-E7A3F3653FF1}"/>
              </a:ext>
            </a:extLst>
          </p:cNvPr>
          <p:cNvGrpSpPr>
            <a:grpSpLocks/>
          </p:cNvGrpSpPr>
          <p:nvPr/>
        </p:nvGrpSpPr>
        <p:grpSpPr bwMode="auto">
          <a:xfrm>
            <a:off x="3106738" y="6348413"/>
            <a:ext cx="3128962" cy="349250"/>
            <a:chOff x="2280" y="3966"/>
            <a:chExt cx="1971" cy="221"/>
          </a:xfrm>
        </p:grpSpPr>
        <p:sp>
          <p:nvSpPr>
            <p:cNvPr id="33848" name="Text Box 22">
              <a:extLst>
                <a:ext uri="{FF2B5EF4-FFF2-40B4-BE49-F238E27FC236}">
                  <a16:creationId xmlns:a16="http://schemas.microsoft.com/office/drawing/2014/main" id="{1778B752-0232-705C-CAAF-AA1D5A344B91}"/>
                </a:ext>
              </a:extLst>
            </p:cNvPr>
            <p:cNvSpPr txBox="1">
              <a:spLocks noChangeArrowheads="1"/>
            </p:cNvSpPr>
            <p:nvPr/>
          </p:nvSpPr>
          <p:spPr bwMode="auto">
            <a:xfrm>
              <a:off x="3848" y="3966"/>
              <a:ext cx="403"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870" tIns="50935" rIns="101870" bIns="50935">
              <a:spAutoFit/>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r>
                <a:rPr lang="en-US" altLang="en-US" sz="1600" b="1" i="1">
                  <a:solidFill>
                    <a:srgbClr val="FF0000"/>
                  </a:solidFill>
                  <a:latin typeface="Times New Roman" panose="02020603050405020304" pitchFamily="18" charset="0"/>
                </a:rPr>
                <a:t>High</a:t>
              </a:r>
            </a:p>
          </p:txBody>
        </p:sp>
        <p:sp>
          <p:nvSpPr>
            <p:cNvPr id="33849" name="Text Box 23">
              <a:extLst>
                <a:ext uri="{FF2B5EF4-FFF2-40B4-BE49-F238E27FC236}">
                  <a16:creationId xmlns:a16="http://schemas.microsoft.com/office/drawing/2014/main" id="{21F7097B-0375-5FD8-141E-6445D894D159}"/>
                </a:ext>
              </a:extLst>
            </p:cNvPr>
            <p:cNvSpPr txBox="1">
              <a:spLocks noChangeArrowheads="1"/>
            </p:cNvSpPr>
            <p:nvPr/>
          </p:nvSpPr>
          <p:spPr bwMode="auto">
            <a:xfrm>
              <a:off x="2280" y="3966"/>
              <a:ext cx="641"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870" tIns="50935" rIns="101870" bIns="50935">
              <a:spAutoFit/>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r>
                <a:rPr lang="en-US" altLang="en-US" sz="1600" b="1" i="1">
                  <a:solidFill>
                    <a:srgbClr val="FF0000"/>
                  </a:solidFill>
                  <a:latin typeface="Times New Roman" panose="02020603050405020304" pitchFamily="18" charset="0"/>
                </a:rPr>
                <a:t>Moderate</a:t>
              </a:r>
            </a:p>
          </p:txBody>
        </p:sp>
      </p:grpSp>
      <p:grpSp>
        <p:nvGrpSpPr>
          <p:cNvPr id="26" name="Group 24">
            <a:extLst>
              <a:ext uri="{FF2B5EF4-FFF2-40B4-BE49-F238E27FC236}">
                <a16:creationId xmlns:a16="http://schemas.microsoft.com/office/drawing/2014/main" id="{9BEDB56F-2FDD-6DD7-E239-417E2E0374DA}"/>
              </a:ext>
            </a:extLst>
          </p:cNvPr>
          <p:cNvGrpSpPr>
            <a:grpSpLocks/>
          </p:cNvGrpSpPr>
          <p:nvPr/>
        </p:nvGrpSpPr>
        <p:grpSpPr bwMode="auto">
          <a:xfrm>
            <a:off x="3159125" y="5902325"/>
            <a:ext cx="4760913" cy="349250"/>
            <a:chOff x="2280" y="3751"/>
            <a:chExt cx="3000" cy="220"/>
          </a:xfrm>
        </p:grpSpPr>
        <p:sp>
          <p:nvSpPr>
            <p:cNvPr id="33846" name="Text Box 25">
              <a:extLst>
                <a:ext uri="{FF2B5EF4-FFF2-40B4-BE49-F238E27FC236}">
                  <a16:creationId xmlns:a16="http://schemas.microsoft.com/office/drawing/2014/main" id="{6043B5A7-79DE-1518-1347-D337F1B68AA1}"/>
                </a:ext>
              </a:extLst>
            </p:cNvPr>
            <p:cNvSpPr txBox="1">
              <a:spLocks noChangeArrowheads="1"/>
            </p:cNvSpPr>
            <p:nvPr/>
          </p:nvSpPr>
          <p:spPr bwMode="auto">
            <a:xfrm>
              <a:off x="3849" y="3751"/>
              <a:ext cx="1431"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870" tIns="50935" rIns="101870" bIns="50935">
              <a:spAutoFit/>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r>
                <a:rPr lang="en-US" altLang="en-US" sz="1600" b="1" i="1">
                  <a:solidFill>
                    <a:srgbClr val="FF0000"/>
                  </a:solidFill>
                  <a:latin typeface="Times New Roman" panose="02020603050405020304" pitchFamily="18" charset="0"/>
                </a:rPr>
                <a:t>Information Technology</a:t>
              </a:r>
            </a:p>
          </p:txBody>
        </p:sp>
        <p:sp>
          <p:nvSpPr>
            <p:cNvPr id="33847" name="Text Box 26">
              <a:extLst>
                <a:ext uri="{FF2B5EF4-FFF2-40B4-BE49-F238E27FC236}">
                  <a16:creationId xmlns:a16="http://schemas.microsoft.com/office/drawing/2014/main" id="{17A40579-B57C-8F34-A6E7-453FCAE1F02F}"/>
                </a:ext>
              </a:extLst>
            </p:cNvPr>
            <p:cNvSpPr txBox="1">
              <a:spLocks noChangeArrowheads="1"/>
            </p:cNvSpPr>
            <p:nvPr/>
          </p:nvSpPr>
          <p:spPr bwMode="auto">
            <a:xfrm>
              <a:off x="2280" y="3751"/>
              <a:ext cx="1099"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870" tIns="50935" rIns="101870" bIns="50935">
              <a:spAutoFit/>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r>
                <a:rPr lang="en-US" altLang="en-US" sz="1600" b="1" i="1">
                  <a:solidFill>
                    <a:srgbClr val="FF0000"/>
                  </a:solidFill>
                  <a:latin typeface="Times New Roman" panose="02020603050405020304" pitchFamily="18" charset="0"/>
                </a:rPr>
                <a:t>Statistical Control</a:t>
              </a:r>
            </a:p>
          </p:txBody>
        </p:sp>
      </p:grpSp>
      <p:grpSp>
        <p:nvGrpSpPr>
          <p:cNvPr id="29" name="Group 27">
            <a:extLst>
              <a:ext uri="{FF2B5EF4-FFF2-40B4-BE49-F238E27FC236}">
                <a16:creationId xmlns:a16="http://schemas.microsoft.com/office/drawing/2014/main" id="{416C0329-2A4C-2FA4-9456-91402DABAD21}"/>
              </a:ext>
            </a:extLst>
          </p:cNvPr>
          <p:cNvGrpSpPr>
            <a:grpSpLocks/>
          </p:cNvGrpSpPr>
          <p:nvPr/>
        </p:nvGrpSpPr>
        <p:grpSpPr bwMode="auto">
          <a:xfrm>
            <a:off x="3089275" y="2540000"/>
            <a:ext cx="3671888" cy="349250"/>
            <a:chOff x="2280" y="1604"/>
            <a:chExt cx="2313" cy="220"/>
          </a:xfrm>
        </p:grpSpPr>
        <p:sp>
          <p:nvSpPr>
            <p:cNvPr id="33844" name="Text Box 28">
              <a:extLst>
                <a:ext uri="{FF2B5EF4-FFF2-40B4-BE49-F238E27FC236}">
                  <a16:creationId xmlns:a16="http://schemas.microsoft.com/office/drawing/2014/main" id="{96207122-38CE-3F79-B5A0-E24C82AC35C6}"/>
                </a:ext>
              </a:extLst>
            </p:cNvPr>
            <p:cNvSpPr txBox="1">
              <a:spLocks noChangeArrowheads="1"/>
            </p:cNvSpPr>
            <p:nvPr/>
          </p:nvSpPr>
          <p:spPr bwMode="auto">
            <a:xfrm>
              <a:off x="3848" y="1604"/>
              <a:ext cx="745"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870" tIns="50935" rIns="101870" bIns="50935">
              <a:spAutoFit/>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r>
                <a:rPr lang="en-US" altLang="en-US" sz="1600" b="1" i="1">
                  <a:solidFill>
                    <a:srgbClr val="FF0000"/>
                  </a:solidFill>
                  <a:latin typeface="Times New Roman" panose="02020603050405020304" pitchFamily="18" charset="0"/>
                </a:rPr>
                <a:t>Clean Slate</a:t>
              </a:r>
            </a:p>
          </p:txBody>
        </p:sp>
        <p:sp>
          <p:nvSpPr>
            <p:cNvPr id="33845" name="Text Box 29">
              <a:extLst>
                <a:ext uri="{FF2B5EF4-FFF2-40B4-BE49-F238E27FC236}">
                  <a16:creationId xmlns:a16="http://schemas.microsoft.com/office/drawing/2014/main" id="{04556CA5-37AA-6CCF-5C47-E82F3EA7E8D7}"/>
                </a:ext>
              </a:extLst>
            </p:cNvPr>
            <p:cNvSpPr txBox="1">
              <a:spLocks noChangeArrowheads="1"/>
            </p:cNvSpPr>
            <p:nvPr/>
          </p:nvSpPr>
          <p:spPr bwMode="auto">
            <a:xfrm>
              <a:off x="2280" y="1604"/>
              <a:ext cx="1126"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870" tIns="50935" rIns="101870" bIns="50935">
              <a:spAutoFit/>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r>
                <a:rPr lang="en-US" altLang="en-US" sz="1600" b="1" i="1">
                  <a:solidFill>
                    <a:srgbClr val="FF0000"/>
                  </a:solidFill>
                  <a:latin typeface="Times New Roman" panose="02020603050405020304" pitchFamily="18" charset="0"/>
                </a:rPr>
                <a:t>Existing Processes</a:t>
              </a:r>
            </a:p>
          </p:txBody>
        </p:sp>
      </p:grpSp>
      <p:grpSp>
        <p:nvGrpSpPr>
          <p:cNvPr id="32" name="Group 30">
            <a:extLst>
              <a:ext uri="{FF2B5EF4-FFF2-40B4-BE49-F238E27FC236}">
                <a16:creationId xmlns:a16="http://schemas.microsoft.com/office/drawing/2014/main" id="{BE59FEB6-3CB1-1DDD-ED55-748371E52C09}"/>
              </a:ext>
            </a:extLst>
          </p:cNvPr>
          <p:cNvGrpSpPr>
            <a:grpSpLocks/>
          </p:cNvGrpSpPr>
          <p:nvPr/>
        </p:nvGrpSpPr>
        <p:grpSpPr bwMode="auto">
          <a:xfrm>
            <a:off x="3106738" y="4022725"/>
            <a:ext cx="3870325" cy="596900"/>
            <a:chOff x="2280" y="2501"/>
            <a:chExt cx="2438" cy="377"/>
          </a:xfrm>
        </p:grpSpPr>
        <p:sp>
          <p:nvSpPr>
            <p:cNvPr id="33842" name="Text Box 31">
              <a:extLst>
                <a:ext uri="{FF2B5EF4-FFF2-40B4-BE49-F238E27FC236}">
                  <a16:creationId xmlns:a16="http://schemas.microsoft.com/office/drawing/2014/main" id="{9DEA476E-04BE-24C1-FF11-22916118CBDE}"/>
                </a:ext>
              </a:extLst>
            </p:cNvPr>
            <p:cNvSpPr txBox="1">
              <a:spLocks noChangeArrowheads="1"/>
            </p:cNvSpPr>
            <p:nvPr/>
          </p:nvSpPr>
          <p:spPr bwMode="auto">
            <a:xfrm>
              <a:off x="3848" y="2501"/>
              <a:ext cx="870" cy="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870" tIns="50935" rIns="101870" bIns="50935">
              <a:spAutoFit/>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r>
                <a:rPr lang="en-US" altLang="en-US" sz="1600" b="1" i="1">
                  <a:solidFill>
                    <a:srgbClr val="FF0000"/>
                  </a:solidFill>
                  <a:latin typeface="Times New Roman" panose="02020603050405020304" pitchFamily="18" charset="0"/>
                </a:rPr>
                <a:t>Broad, Cross-</a:t>
              </a:r>
            </a:p>
            <a:p>
              <a:pPr>
                <a:spcBef>
                  <a:spcPct val="0"/>
                </a:spcBef>
                <a:buClrTx/>
                <a:buSzTx/>
                <a:buFontTx/>
                <a:buNone/>
              </a:pPr>
              <a:r>
                <a:rPr lang="en-US" altLang="en-US" sz="1600" b="1" i="1">
                  <a:solidFill>
                    <a:srgbClr val="FF0000"/>
                  </a:solidFill>
                  <a:latin typeface="Times New Roman" panose="02020603050405020304" pitchFamily="18" charset="0"/>
                </a:rPr>
                <a:t>Functional</a:t>
              </a:r>
            </a:p>
          </p:txBody>
        </p:sp>
        <p:sp>
          <p:nvSpPr>
            <p:cNvPr id="33843" name="Text Box 32">
              <a:extLst>
                <a:ext uri="{FF2B5EF4-FFF2-40B4-BE49-F238E27FC236}">
                  <a16:creationId xmlns:a16="http://schemas.microsoft.com/office/drawing/2014/main" id="{089A07B0-0C1F-3692-5191-463F3884CB88}"/>
                </a:ext>
              </a:extLst>
            </p:cNvPr>
            <p:cNvSpPr txBox="1">
              <a:spLocks noChangeArrowheads="1"/>
            </p:cNvSpPr>
            <p:nvPr/>
          </p:nvSpPr>
          <p:spPr bwMode="auto">
            <a:xfrm>
              <a:off x="2280" y="2502"/>
              <a:ext cx="959" cy="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870" tIns="50935" rIns="101870" bIns="50935">
              <a:spAutoFit/>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r>
                <a:rPr lang="en-US" altLang="en-US" sz="1600" b="1" i="1">
                  <a:solidFill>
                    <a:srgbClr val="FF0000"/>
                  </a:solidFill>
                  <a:latin typeface="Times New Roman" panose="02020603050405020304" pitchFamily="18" charset="0"/>
                </a:rPr>
                <a:t>Narrow, Within</a:t>
              </a:r>
            </a:p>
            <a:p>
              <a:pPr>
                <a:spcBef>
                  <a:spcPct val="0"/>
                </a:spcBef>
                <a:buClrTx/>
                <a:buSzTx/>
                <a:buFontTx/>
                <a:buNone/>
              </a:pPr>
              <a:r>
                <a:rPr lang="en-US" altLang="en-US" sz="1600" b="1" i="1">
                  <a:solidFill>
                    <a:srgbClr val="FF0000"/>
                  </a:solidFill>
                  <a:latin typeface="Times New Roman" panose="02020603050405020304" pitchFamily="18" charset="0"/>
                </a:rPr>
                <a:t>Functions</a:t>
              </a:r>
            </a:p>
          </p:txBody>
        </p:sp>
      </p:grpSp>
      <p:sp>
        <p:nvSpPr>
          <p:cNvPr id="35" name="Rectangle 33">
            <a:extLst>
              <a:ext uri="{FF2B5EF4-FFF2-40B4-BE49-F238E27FC236}">
                <a16:creationId xmlns:a16="http://schemas.microsoft.com/office/drawing/2014/main" id="{44A476C9-3545-7115-BCAC-A299FC6144A6}"/>
              </a:ext>
            </a:extLst>
          </p:cNvPr>
          <p:cNvSpPr>
            <a:spLocks noChangeArrowheads="1"/>
          </p:cNvSpPr>
          <p:nvPr/>
        </p:nvSpPr>
        <p:spPr bwMode="auto">
          <a:xfrm>
            <a:off x="1233488" y="4160838"/>
            <a:ext cx="1425575" cy="33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r>
              <a:rPr lang="en-US" altLang="en-US" sz="1600" b="1">
                <a:latin typeface="Times New Roman" panose="02020603050405020304" pitchFamily="18" charset="0"/>
              </a:rPr>
              <a:t>Typical Scope</a:t>
            </a:r>
          </a:p>
        </p:txBody>
      </p:sp>
      <p:grpSp>
        <p:nvGrpSpPr>
          <p:cNvPr id="36" name="Group 34">
            <a:extLst>
              <a:ext uri="{FF2B5EF4-FFF2-40B4-BE49-F238E27FC236}">
                <a16:creationId xmlns:a16="http://schemas.microsoft.com/office/drawing/2014/main" id="{B176BA28-2FE8-FD7D-A943-19AFB5B06C5B}"/>
              </a:ext>
            </a:extLst>
          </p:cNvPr>
          <p:cNvGrpSpPr>
            <a:grpSpLocks/>
          </p:cNvGrpSpPr>
          <p:nvPr/>
        </p:nvGrpSpPr>
        <p:grpSpPr bwMode="auto">
          <a:xfrm>
            <a:off x="3089275" y="3616325"/>
            <a:ext cx="3140075" cy="350838"/>
            <a:chOff x="2280" y="2288"/>
            <a:chExt cx="1977" cy="221"/>
          </a:xfrm>
        </p:grpSpPr>
        <p:sp>
          <p:nvSpPr>
            <p:cNvPr id="33840" name="Text Box 35">
              <a:extLst>
                <a:ext uri="{FF2B5EF4-FFF2-40B4-BE49-F238E27FC236}">
                  <a16:creationId xmlns:a16="http://schemas.microsoft.com/office/drawing/2014/main" id="{B2091919-3DDB-5461-2F0A-E3FE0E2BAAE3}"/>
                </a:ext>
              </a:extLst>
            </p:cNvPr>
            <p:cNvSpPr txBox="1">
              <a:spLocks noChangeArrowheads="1"/>
            </p:cNvSpPr>
            <p:nvPr/>
          </p:nvSpPr>
          <p:spPr bwMode="auto">
            <a:xfrm>
              <a:off x="3848" y="2288"/>
              <a:ext cx="409"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870" tIns="50935" rIns="101870" bIns="50935">
              <a:spAutoFit/>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r>
                <a:rPr lang="en-US" altLang="en-US" sz="1600" b="1" i="1">
                  <a:solidFill>
                    <a:srgbClr val="FF0000"/>
                  </a:solidFill>
                  <a:latin typeface="Times New Roman" panose="02020603050405020304" pitchFamily="18" charset="0"/>
                </a:rPr>
                <a:t>Long</a:t>
              </a:r>
            </a:p>
          </p:txBody>
        </p:sp>
        <p:sp>
          <p:nvSpPr>
            <p:cNvPr id="33841" name="Text Box 36">
              <a:extLst>
                <a:ext uri="{FF2B5EF4-FFF2-40B4-BE49-F238E27FC236}">
                  <a16:creationId xmlns:a16="http://schemas.microsoft.com/office/drawing/2014/main" id="{B852E048-F0B4-B1FD-F19B-2551C1520C79}"/>
                </a:ext>
              </a:extLst>
            </p:cNvPr>
            <p:cNvSpPr txBox="1">
              <a:spLocks noChangeArrowheads="1"/>
            </p:cNvSpPr>
            <p:nvPr/>
          </p:nvSpPr>
          <p:spPr bwMode="auto">
            <a:xfrm>
              <a:off x="2280" y="2289"/>
              <a:ext cx="424"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870" tIns="50935" rIns="101870" bIns="50935">
              <a:spAutoFit/>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r>
                <a:rPr lang="en-US" altLang="en-US" sz="1600" b="1" i="1">
                  <a:solidFill>
                    <a:srgbClr val="FF0000"/>
                  </a:solidFill>
                  <a:latin typeface="Times New Roman" panose="02020603050405020304" pitchFamily="18" charset="0"/>
                </a:rPr>
                <a:t>Short</a:t>
              </a:r>
            </a:p>
          </p:txBody>
        </p:sp>
      </p:grpSp>
      <p:grpSp>
        <p:nvGrpSpPr>
          <p:cNvPr id="39" name="Group 37">
            <a:extLst>
              <a:ext uri="{FF2B5EF4-FFF2-40B4-BE49-F238E27FC236}">
                <a16:creationId xmlns:a16="http://schemas.microsoft.com/office/drawing/2014/main" id="{85D4D43C-FEC5-4D36-E0F5-3C58C55D9EBC}"/>
              </a:ext>
            </a:extLst>
          </p:cNvPr>
          <p:cNvGrpSpPr>
            <a:grpSpLocks/>
          </p:cNvGrpSpPr>
          <p:nvPr/>
        </p:nvGrpSpPr>
        <p:grpSpPr bwMode="auto">
          <a:xfrm>
            <a:off x="3106738" y="5522913"/>
            <a:ext cx="4335462" cy="349250"/>
            <a:chOff x="2280" y="3447"/>
            <a:chExt cx="2731" cy="219"/>
          </a:xfrm>
        </p:grpSpPr>
        <p:sp>
          <p:nvSpPr>
            <p:cNvPr id="33838" name="Text Box 38">
              <a:extLst>
                <a:ext uri="{FF2B5EF4-FFF2-40B4-BE49-F238E27FC236}">
                  <a16:creationId xmlns:a16="http://schemas.microsoft.com/office/drawing/2014/main" id="{D4D4E4B0-1357-98ED-A29F-8A54DBEF50E7}"/>
                </a:ext>
              </a:extLst>
            </p:cNvPr>
            <p:cNvSpPr txBox="1">
              <a:spLocks noChangeArrowheads="1"/>
            </p:cNvSpPr>
            <p:nvPr/>
          </p:nvSpPr>
          <p:spPr bwMode="auto">
            <a:xfrm>
              <a:off x="2280" y="3447"/>
              <a:ext cx="583"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870" tIns="50935" rIns="101870" bIns="50935">
              <a:spAutoFit/>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r>
                <a:rPr lang="en-US" altLang="en-US" sz="1600" b="1" i="1">
                  <a:solidFill>
                    <a:srgbClr val="FF0000"/>
                  </a:solidFill>
                  <a:latin typeface="Times New Roman" panose="02020603050405020304" pitchFamily="18" charset="0"/>
                </a:rPr>
                <a:t>Cultural</a:t>
              </a:r>
            </a:p>
          </p:txBody>
        </p:sp>
        <p:sp>
          <p:nvSpPr>
            <p:cNvPr id="33839" name="Text Box 39">
              <a:extLst>
                <a:ext uri="{FF2B5EF4-FFF2-40B4-BE49-F238E27FC236}">
                  <a16:creationId xmlns:a16="http://schemas.microsoft.com/office/drawing/2014/main" id="{C5BF18C9-4BC4-1BC5-FFD5-3163B5A9839D}"/>
                </a:ext>
              </a:extLst>
            </p:cNvPr>
            <p:cNvSpPr txBox="1">
              <a:spLocks noChangeArrowheads="1"/>
            </p:cNvSpPr>
            <p:nvPr/>
          </p:nvSpPr>
          <p:spPr bwMode="auto">
            <a:xfrm>
              <a:off x="3848" y="3447"/>
              <a:ext cx="1163"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870" tIns="50935" rIns="101870" bIns="50935">
              <a:spAutoFit/>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r>
                <a:rPr lang="en-US" altLang="en-US" sz="1600" b="1" i="1">
                  <a:solidFill>
                    <a:srgbClr val="FF0000"/>
                  </a:solidFill>
                  <a:latin typeface="Times New Roman" panose="02020603050405020304" pitchFamily="18" charset="0"/>
                </a:rPr>
                <a:t>Cultural Structural</a:t>
              </a:r>
            </a:p>
          </p:txBody>
        </p:sp>
      </p:grpSp>
      <p:sp>
        <p:nvSpPr>
          <p:cNvPr id="42" name="Rectangle 40">
            <a:extLst>
              <a:ext uri="{FF2B5EF4-FFF2-40B4-BE49-F238E27FC236}">
                <a16:creationId xmlns:a16="http://schemas.microsoft.com/office/drawing/2014/main" id="{E9098EB9-30AA-0D42-6812-C21955972D10}"/>
              </a:ext>
            </a:extLst>
          </p:cNvPr>
          <p:cNvSpPr>
            <a:spLocks noChangeArrowheads="1"/>
          </p:cNvSpPr>
          <p:nvPr/>
        </p:nvSpPr>
        <p:spPr bwMode="auto">
          <a:xfrm>
            <a:off x="1289050" y="4960938"/>
            <a:ext cx="1349375" cy="33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r>
              <a:rPr lang="en-US" altLang="en-US" sz="1600" b="1">
                <a:latin typeface="Times New Roman" panose="02020603050405020304" pitchFamily="18" charset="0"/>
              </a:rPr>
              <a:t>Participation</a:t>
            </a:r>
          </a:p>
        </p:txBody>
      </p:sp>
      <p:grpSp>
        <p:nvGrpSpPr>
          <p:cNvPr id="43" name="Group 41">
            <a:extLst>
              <a:ext uri="{FF2B5EF4-FFF2-40B4-BE49-F238E27FC236}">
                <a16:creationId xmlns:a16="http://schemas.microsoft.com/office/drawing/2014/main" id="{8879C075-9D6A-DAC3-5375-30C19A7DCD49}"/>
              </a:ext>
            </a:extLst>
          </p:cNvPr>
          <p:cNvGrpSpPr>
            <a:grpSpLocks/>
          </p:cNvGrpSpPr>
          <p:nvPr/>
        </p:nvGrpSpPr>
        <p:grpSpPr bwMode="auto">
          <a:xfrm>
            <a:off x="3159125" y="4960938"/>
            <a:ext cx="3529013" cy="349250"/>
            <a:chOff x="2280" y="3154"/>
            <a:chExt cx="2224" cy="220"/>
          </a:xfrm>
        </p:grpSpPr>
        <p:sp>
          <p:nvSpPr>
            <p:cNvPr id="33836" name="Text Box 42">
              <a:extLst>
                <a:ext uri="{FF2B5EF4-FFF2-40B4-BE49-F238E27FC236}">
                  <a16:creationId xmlns:a16="http://schemas.microsoft.com/office/drawing/2014/main" id="{C5E29DA6-42D2-67FF-00A7-1E1E016836E8}"/>
                </a:ext>
              </a:extLst>
            </p:cNvPr>
            <p:cNvSpPr txBox="1">
              <a:spLocks noChangeArrowheads="1"/>
            </p:cNvSpPr>
            <p:nvPr/>
          </p:nvSpPr>
          <p:spPr bwMode="auto">
            <a:xfrm>
              <a:off x="2280" y="3154"/>
              <a:ext cx="698"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870" tIns="50935" rIns="101870" bIns="50935">
              <a:spAutoFit/>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r>
                <a:rPr lang="en-US" altLang="en-US" sz="1600" b="1" i="1">
                  <a:solidFill>
                    <a:srgbClr val="FF0000"/>
                  </a:solidFill>
                  <a:latin typeface="Times New Roman" panose="02020603050405020304" pitchFamily="18" charset="0"/>
                </a:rPr>
                <a:t>Bottom-up</a:t>
              </a:r>
            </a:p>
          </p:txBody>
        </p:sp>
        <p:sp>
          <p:nvSpPr>
            <p:cNvPr id="33837" name="Text Box 43">
              <a:extLst>
                <a:ext uri="{FF2B5EF4-FFF2-40B4-BE49-F238E27FC236}">
                  <a16:creationId xmlns:a16="http://schemas.microsoft.com/office/drawing/2014/main" id="{2E19D2BB-75B2-CEA9-8FCE-BCD4564D9527}"/>
                </a:ext>
              </a:extLst>
            </p:cNvPr>
            <p:cNvSpPr txBox="1">
              <a:spLocks noChangeArrowheads="1"/>
            </p:cNvSpPr>
            <p:nvPr/>
          </p:nvSpPr>
          <p:spPr bwMode="auto">
            <a:xfrm>
              <a:off x="3848" y="3154"/>
              <a:ext cx="656"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870" tIns="50935" rIns="101870" bIns="50935">
              <a:spAutoFit/>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r>
                <a:rPr lang="en-US" altLang="en-US" sz="1600" b="1" i="1">
                  <a:solidFill>
                    <a:srgbClr val="FF0000"/>
                  </a:solidFill>
                  <a:latin typeface="Times New Roman" panose="02020603050405020304" pitchFamily="18" charset="0"/>
                </a:rPr>
                <a:t>Top-down</a:t>
              </a:r>
            </a:p>
          </p:txBody>
        </p:sp>
      </p:grpSp>
      <p:sp>
        <p:nvSpPr>
          <p:cNvPr id="46" name="Rectangle 44">
            <a:extLst>
              <a:ext uri="{FF2B5EF4-FFF2-40B4-BE49-F238E27FC236}">
                <a16:creationId xmlns:a16="http://schemas.microsoft.com/office/drawing/2014/main" id="{F18137B3-A57D-84DF-9208-35610C2FF213}"/>
              </a:ext>
            </a:extLst>
          </p:cNvPr>
          <p:cNvSpPr>
            <a:spLocks noChangeArrowheads="1"/>
          </p:cNvSpPr>
          <p:nvPr/>
        </p:nvSpPr>
        <p:spPr bwMode="auto">
          <a:xfrm>
            <a:off x="1219200" y="4557713"/>
            <a:ext cx="911225" cy="33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r>
              <a:rPr lang="en-US" altLang="en-US" sz="1600" b="1">
                <a:latin typeface="Times New Roman" panose="02020603050405020304" pitchFamily="18" charset="0"/>
              </a:rPr>
              <a:t>Horizon</a:t>
            </a:r>
          </a:p>
        </p:txBody>
      </p:sp>
      <p:grpSp>
        <p:nvGrpSpPr>
          <p:cNvPr id="47" name="Group 45">
            <a:extLst>
              <a:ext uri="{FF2B5EF4-FFF2-40B4-BE49-F238E27FC236}">
                <a16:creationId xmlns:a16="http://schemas.microsoft.com/office/drawing/2014/main" id="{B4699964-46B5-4F56-E94C-8D0D850CE90A}"/>
              </a:ext>
            </a:extLst>
          </p:cNvPr>
          <p:cNvGrpSpPr>
            <a:grpSpLocks/>
          </p:cNvGrpSpPr>
          <p:nvPr/>
        </p:nvGrpSpPr>
        <p:grpSpPr bwMode="auto">
          <a:xfrm>
            <a:off x="3089275" y="4557713"/>
            <a:ext cx="3287713" cy="349250"/>
            <a:chOff x="2280" y="2900"/>
            <a:chExt cx="2071" cy="221"/>
          </a:xfrm>
        </p:grpSpPr>
        <p:sp>
          <p:nvSpPr>
            <p:cNvPr id="33834" name="Text Box 46">
              <a:extLst>
                <a:ext uri="{FF2B5EF4-FFF2-40B4-BE49-F238E27FC236}">
                  <a16:creationId xmlns:a16="http://schemas.microsoft.com/office/drawing/2014/main" id="{D4A74370-F7CD-712E-C489-FDCC37814D78}"/>
                </a:ext>
              </a:extLst>
            </p:cNvPr>
            <p:cNvSpPr txBox="1">
              <a:spLocks noChangeArrowheads="1"/>
            </p:cNvSpPr>
            <p:nvPr/>
          </p:nvSpPr>
          <p:spPr bwMode="auto">
            <a:xfrm>
              <a:off x="2280" y="2900"/>
              <a:ext cx="1028"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870" tIns="50935" rIns="101870" bIns="50935">
              <a:spAutoFit/>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r>
                <a:rPr lang="en-US" altLang="en-US" sz="1600" b="1" i="1">
                  <a:solidFill>
                    <a:srgbClr val="FF0000"/>
                  </a:solidFill>
                  <a:latin typeface="Times New Roman" panose="02020603050405020304" pitchFamily="18" charset="0"/>
                </a:rPr>
                <a:t>Past and Present</a:t>
              </a:r>
            </a:p>
          </p:txBody>
        </p:sp>
        <p:sp>
          <p:nvSpPr>
            <p:cNvPr id="33835" name="Text Box 47">
              <a:extLst>
                <a:ext uri="{FF2B5EF4-FFF2-40B4-BE49-F238E27FC236}">
                  <a16:creationId xmlns:a16="http://schemas.microsoft.com/office/drawing/2014/main" id="{4E437E65-E144-8195-BD43-69E0EE7B90B4}"/>
                </a:ext>
              </a:extLst>
            </p:cNvPr>
            <p:cNvSpPr txBox="1">
              <a:spLocks noChangeArrowheads="1"/>
            </p:cNvSpPr>
            <p:nvPr/>
          </p:nvSpPr>
          <p:spPr bwMode="auto">
            <a:xfrm>
              <a:off x="3848" y="2900"/>
              <a:ext cx="503"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870" tIns="50935" rIns="101870" bIns="50935">
              <a:spAutoFit/>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r>
                <a:rPr lang="en-US" altLang="en-US" sz="1600" b="1" i="1">
                  <a:solidFill>
                    <a:srgbClr val="FF0000"/>
                  </a:solidFill>
                  <a:latin typeface="Times New Roman" panose="02020603050405020304" pitchFamily="18" charset="0"/>
                </a:rPr>
                <a:t>Future</a:t>
              </a:r>
            </a:p>
          </p:txBody>
        </p:sp>
      </p:grpSp>
      <p:grpSp>
        <p:nvGrpSpPr>
          <p:cNvPr id="50" name="Group 48">
            <a:extLst>
              <a:ext uri="{FF2B5EF4-FFF2-40B4-BE49-F238E27FC236}">
                <a16:creationId xmlns:a16="http://schemas.microsoft.com/office/drawing/2014/main" id="{95918F7E-1376-69DE-B388-7E3CCA268D39}"/>
              </a:ext>
            </a:extLst>
          </p:cNvPr>
          <p:cNvGrpSpPr>
            <a:grpSpLocks/>
          </p:cNvGrpSpPr>
          <p:nvPr/>
        </p:nvGrpSpPr>
        <p:grpSpPr bwMode="auto">
          <a:xfrm>
            <a:off x="1338263" y="1500188"/>
            <a:ext cx="6858000" cy="4800600"/>
            <a:chOff x="1166" y="912"/>
            <a:chExt cx="4320" cy="3024"/>
          </a:xfrm>
        </p:grpSpPr>
        <p:sp>
          <p:nvSpPr>
            <p:cNvPr id="33823" name="Line 49">
              <a:extLst>
                <a:ext uri="{FF2B5EF4-FFF2-40B4-BE49-F238E27FC236}">
                  <a16:creationId xmlns:a16="http://schemas.microsoft.com/office/drawing/2014/main" id="{AAC78CAD-7280-73C7-1184-99EBBBCB2C22}"/>
                </a:ext>
              </a:extLst>
            </p:cNvPr>
            <p:cNvSpPr>
              <a:spLocks noChangeShapeType="1"/>
            </p:cNvSpPr>
            <p:nvPr/>
          </p:nvSpPr>
          <p:spPr bwMode="auto">
            <a:xfrm>
              <a:off x="1166" y="912"/>
              <a:ext cx="432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KE"/>
            </a:p>
          </p:txBody>
        </p:sp>
        <p:sp>
          <p:nvSpPr>
            <p:cNvPr id="33824" name="Line 50">
              <a:extLst>
                <a:ext uri="{FF2B5EF4-FFF2-40B4-BE49-F238E27FC236}">
                  <a16:creationId xmlns:a16="http://schemas.microsoft.com/office/drawing/2014/main" id="{D2EB4AE1-27EC-D1C8-3C8B-C388F997B50F}"/>
                </a:ext>
              </a:extLst>
            </p:cNvPr>
            <p:cNvSpPr>
              <a:spLocks noChangeShapeType="1"/>
            </p:cNvSpPr>
            <p:nvPr/>
          </p:nvSpPr>
          <p:spPr bwMode="auto">
            <a:xfrm>
              <a:off x="1166" y="1132"/>
              <a:ext cx="432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KE"/>
            </a:p>
          </p:txBody>
        </p:sp>
        <p:sp>
          <p:nvSpPr>
            <p:cNvPr id="33825" name="Line 51">
              <a:extLst>
                <a:ext uri="{FF2B5EF4-FFF2-40B4-BE49-F238E27FC236}">
                  <a16:creationId xmlns:a16="http://schemas.microsoft.com/office/drawing/2014/main" id="{FC7FE2D5-12A4-A308-76D3-23EF8D6FC96C}"/>
                </a:ext>
              </a:extLst>
            </p:cNvPr>
            <p:cNvSpPr>
              <a:spLocks noChangeShapeType="1"/>
            </p:cNvSpPr>
            <p:nvPr/>
          </p:nvSpPr>
          <p:spPr bwMode="auto">
            <a:xfrm>
              <a:off x="1166" y="1522"/>
              <a:ext cx="432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KE"/>
            </a:p>
          </p:txBody>
        </p:sp>
        <p:sp>
          <p:nvSpPr>
            <p:cNvPr id="33826" name="Line 52">
              <a:extLst>
                <a:ext uri="{FF2B5EF4-FFF2-40B4-BE49-F238E27FC236}">
                  <a16:creationId xmlns:a16="http://schemas.microsoft.com/office/drawing/2014/main" id="{E4F393C8-F077-FB10-D0EC-A11014CCC6DC}"/>
                </a:ext>
              </a:extLst>
            </p:cNvPr>
            <p:cNvSpPr>
              <a:spLocks noChangeShapeType="1"/>
            </p:cNvSpPr>
            <p:nvPr/>
          </p:nvSpPr>
          <p:spPr bwMode="auto">
            <a:xfrm>
              <a:off x="1166" y="2210"/>
              <a:ext cx="432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KE"/>
            </a:p>
          </p:txBody>
        </p:sp>
        <p:sp>
          <p:nvSpPr>
            <p:cNvPr id="33827" name="Line 53">
              <a:extLst>
                <a:ext uri="{FF2B5EF4-FFF2-40B4-BE49-F238E27FC236}">
                  <a16:creationId xmlns:a16="http://schemas.microsoft.com/office/drawing/2014/main" id="{1024207D-571F-3864-4882-8FBEBBFE4AFF}"/>
                </a:ext>
              </a:extLst>
            </p:cNvPr>
            <p:cNvSpPr>
              <a:spLocks noChangeShapeType="1"/>
            </p:cNvSpPr>
            <p:nvPr/>
          </p:nvSpPr>
          <p:spPr bwMode="auto">
            <a:xfrm>
              <a:off x="1166" y="3328"/>
              <a:ext cx="432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KE"/>
            </a:p>
          </p:txBody>
        </p:sp>
        <p:sp>
          <p:nvSpPr>
            <p:cNvPr id="33828" name="Line 54">
              <a:extLst>
                <a:ext uri="{FF2B5EF4-FFF2-40B4-BE49-F238E27FC236}">
                  <a16:creationId xmlns:a16="http://schemas.microsoft.com/office/drawing/2014/main" id="{72171D84-9B6C-8386-877B-87781AECBB3D}"/>
                </a:ext>
              </a:extLst>
            </p:cNvPr>
            <p:cNvSpPr>
              <a:spLocks noChangeShapeType="1"/>
            </p:cNvSpPr>
            <p:nvPr/>
          </p:nvSpPr>
          <p:spPr bwMode="auto">
            <a:xfrm>
              <a:off x="1166" y="1784"/>
              <a:ext cx="432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KE"/>
            </a:p>
          </p:txBody>
        </p:sp>
        <p:sp>
          <p:nvSpPr>
            <p:cNvPr id="33829" name="Line 55">
              <a:extLst>
                <a:ext uri="{FF2B5EF4-FFF2-40B4-BE49-F238E27FC236}">
                  <a16:creationId xmlns:a16="http://schemas.microsoft.com/office/drawing/2014/main" id="{ED6377CF-3D8F-7F2C-F5BA-E0B56DC8A8AD}"/>
                </a:ext>
              </a:extLst>
            </p:cNvPr>
            <p:cNvSpPr>
              <a:spLocks noChangeShapeType="1"/>
            </p:cNvSpPr>
            <p:nvPr/>
          </p:nvSpPr>
          <p:spPr bwMode="auto">
            <a:xfrm>
              <a:off x="1166" y="3690"/>
              <a:ext cx="432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KE"/>
            </a:p>
          </p:txBody>
        </p:sp>
        <p:sp>
          <p:nvSpPr>
            <p:cNvPr id="33830" name="Line 56">
              <a:extLst>
                <a:ext uri="{FF2B5EF4-FFF2-40B4-BE49-F238E27FC236}">
                  <a16:creationId xmlns:a16="http://schemas.microsoft.com/office/drawing/2014/main" id="{93E6B16F-0381-F18A-8FDE-4F68BE5FBBBE}"/>
                </a:ext>
              </a:extLst>
            </p:cNvPr>
            <p:cNvSpPr>
              <a:spLocks noChangeShapeType="1"/>
            </p:cNvSpPr>
            <p:nvPr/>
          </p:nvSpPr>
          <p:spPr bwMode="auto">
            <a:xfrm>
              <a:off x="1166" y="3936"/>
              <a:ext cx="432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KE"/>
            </a:p>
          </p:txBody>
        </p:sp>
        <p:sp>
          <p:nvSpPr>
            <p:cNvPr id="33831" name="Line 57">
              <a:extLst>
                <a:ext uri="{FF2B5EF4-FFF2-40B4-BE49-F238E27FC236}">
                  <a16:creationId xmlns:a16="http://schemas.microsoft.com/office/drawing/2014/main" id="{4A783C8E-8D01-DED3-86C3-ED35858EE045}"/>
                </a:ext>
              </a:extLst>
            </p:cNvPr>
            <p:cNvSpPr>
              <a:spLocks noChangeShapeType="1"/>
            </p:cNvSpPr>
            <p:nvPr/>
          </p:nvSpPr>
          <p:spPr bwMode="auto">
            <a:xfrm>
              <a:off x="1166" y="3076"/>
              <a:ext cx="432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KE"/>
            </a:p>
          </p:txBody>
        </p:sp>
        <p:sp>
          <p:nvSpPr>
            <p:cNvPr id="33832" name="Line 58">
              <a:extLst>
                <a:ext uri="{FF2B5EF4-FFF2-40B4-BE49-F238E27FC236}">
                  <a16:creationId xmlns:a16="http://schemas.microsoft.com/office/drawing/2014/main" id="{367B3F78-E602-BF5D-0A67-5AD99F3AF275}"/>
                </a:ext>
              </a:extLst>
            </p:cNvPr>
            <p:cNvSpPr>
              <a:spLocks noChangeShapeType="1"/>
            </p:cNvSpPr>
            <p:nvPr/>
          </p:nvSpPr>
          <p:spPr bwMode="auto">
            <a:xfrm>
              <a:off x="1166" y="2836"/>
              <a:ext cx="432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KE"/>
            </a:p>
          </p:txBody>
        </p:sp>
        <p:sp>
          <p:nvSpPr>
            <p:cNvPr id="33833" name="Line 59">
              <a:extLst>
                <a:ext uri="{FF2B5EF4-FFF2-40B4-BE49-F238E27FC236}">
                  <a16:creationId xmlns:a16="http://schemas.microsoft.com/office/drawing/2014/main" id="{DF7BCECE-93BD-18ED-8AF8-2E5FBC6995C4}"/>
                </a:ext>
              </a:extLst>
            </p:cNvPr>
            <p:cNvSpPr>
              <a:spLocks noChangeShapeType="1"/>
            </p:cNvSpPr>
            <p:nvPr/>
          </p:nvSpPr>
          <p:spPr bwMode="auto">
            <a:xfrm>
              <a:off x="1166" y="2456"/>
              <a:ext cx="432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KE"/>
            </a:p>
          </p:txBody>
        </p:sp>
      </p:grpSp>
      <p:sp>
        <p:nvSpPr>
          <p:cNvPr id="62" name="Text Box 60">
            <a:extLst>
              <a:ext uri="{FF2B5EF4-FFF2-40B4-BE49-F238E27FC236}">
                <a16:creationId xmlns:a16="http://schemas.microsoft.com/office/drawing/2014/main" id="{1A46CDF9-F3B0-DDA2-89CD-10F1A9E6BA9F}"/>
              </a:ext>
            </a:extLst>
          </p:cNvPr>
          <p:cNvSpPr txBox="1">
            <a:spLocks noChangeArrowheads="1"/>
          </p:cNvSpPr>
          <p:nvPr/>
        </p:nvSpPr>
        <p:spPr bwMode="auto">
          <a:xfrm>
            <a:off x="1233488" y="2998788"/>
            <a:ext cx="1357312"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r>
              <a:rPr lang="en-US" altLang="en-US" sz="1600" b="1">
                <a:latin typeface="Times New Roman" panose="02020603050405020304" pitchFamily="18" charset="0"/>
              </a:rPr>
              <a:t>Frequency of</a:t>
            </a:r>
          </a:p>
          <a:p>
            <a:pPr>
              <a:spcBef>
                <a:spcPct val="0"/>
              </a:spcBef>
              <a:buClrTx/>
              <a:buSzTx/>
              <a:buFontTx/>
              <a:buNone/>
            </a:pPr>
            <a:r>
              <a:rPr lang="en-US" altLang="en-US" sz="1600" b="1">
                <a:latin typeface="Times New Roman" panose="02020603050405020304" pitchFamily="18" charset="0"/>
              </a:rPr>
              <a:t>Change</a:t>
            </a:r>
          </a:p>
        </p:txBody>
      </p:sp>
      <p:grpSp>
        <p:nvGrpSpPr>
          <p:cNvPr id="63" name="Group 61">
            <a:extLst>
              <a:ext uri="{FF2B5EF4-FFF2-40B4-BE49-F238E27FC236}">
                <a16:creationId xmlns:a16="http://schemas.microsoft.com/office/drawing/2014/main" id="{0EC5CE98-5F15-38DA-5384-AB5945D1370B}"/>
              </a:ext>
            </a:extLst>
          </p:cNvPr>
          <p:cNvGrpSpPr>
            <a:grpSpLocks/>
          </p:cNvGrpSpPr>
          <p:nvPr/>
        </p:nvGrpSpPr>
        <p:grpSpPr bwMode="auto">
          <a:xfrm>
            <a:off x="3106738" y="2998788"/>
            <a:ext cx="4244975" cy="595312"/>
            <a:chOff x="2280" y="1857"/>
            <a:chExt cx="2673" cy="375"/>
          </a:xfrm>
        </p:grpSpPr>
        <p:sp>
          <p:nvSpPr>
            <p:cNvPr id="33821" name="Text Box 62">
              <a:extLst>
                <a:ext uri="{FF2B5EF4-FFF2-40B4-BE49-F238E27FC236}">
                  <a16:creationId xmlns:a16="http://schemas.microsoft.com/office/drawing/2014/main" id="{39F4BB27-F1DA-8280-1A78-1462AB417ED7}"/>
                </a:ext>
              </a:extLst>
            </p:cNvPr>
            <p:cNvSpPr txBox="1">
              <a:spLocks noChangeArrowheads="1"/>
            </p:cNvSpPr>
            <p:nvPr/>
          </p:nvSpPr>
          <p:spPr bwMode="auto">
            <a:xfrm>
              <a:off x="2280" y="1857"/>
              <a:ext cx="774" cy="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870" tIns="50935" rIns="101870" bIns="50935">
              <a:spAutoFit/>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r>
                <a:rPr lang="en-US" altLang="en-US" sz="1600" b="1" i="1">
                  <a:solidFill>
                    <a:srgbClr val="FF0000"/>
                  </a:solidFill>
                  <a:latin typeface="Times New Roman" panose="02020603050405020304" pitchFamily="18" charset="0"/>
                </a:rPr>
                <a:t>One-time or</a:t>
              </a:r>
            </a:p>
            <a:p>
              <a:pPr>
                <a:spcBef>
                  <a:spcPct val="0"/>
                </a:spcBef>
                <a:buClrTx/>
                <a:buSzTx/>
                <a:buFontTx/>
                <a:buNone/>
              </a:pPr>
              <a:r>
                <a:rPr lang="en-US" altLang="en-US" sz="1600" b="1" i="1">
                  <a:solidFill>
                    <a:srgbClr val="FF0000"/>
                  </a:solidFill>
                  <a:latin typeface="Times New Roman" panose="02020603050405020304" pitchFamily="18" charset="0"/>
                </a:rPr>
                <a:t>Continuous</a:t>
              </a:r>
            </a:p>
          </p:txBody>
        </p:sp>
        <p:sp>
          <p:nvSpPr>
            <p:cNvPr id="33822" name="Text Box 63">
              <a:extLst>
                <a:ext uri="{FF2B5EF4-FFF2-40B4-BE49-F238E27FC236}">
                  <a16:creationId xmlns:a16="http://schemas.microsoft.com/office/drawing/2014/main" id="{44DF4390-4D7F-570A-F70E-128330A943E2}"/>
                </a:ext>
              </a:extLst>
            </p:cNvPr>
            <p:cNvSpPr txBox="1">
              <a:spLocks noChangeArrowheads="1"/>
            </p:cNvSpPr>
            <p:nvPr/>
          </p:nvSpPr>
          <p:spPr bwMode="auto">
            <a:xfrm>
              <a:off x="3848" y="1857"/>
              <a:ext cx="1105" cy="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870" tIns="50935" rIns="101870" bIns="50935">
              <a:spAutoFit/>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r>
                <a:rPr lang="en-US" altLang="en-US" sz="1600" b="1" i="1">
                  <a:solidFill>
                    <a:srgbClr val="FF0000"/>
                  </a:solidFill>
                  <a:latin typeface="Times New Roman" panose="02020603050405020304" pitchFamily="18" charset="0"/>
                </a:rPr>
                <a:t>Periodic One-time</a:t>
              </a:r>
            </a:p>
            <a:p>
              <a:pPr>
                <a:spcBef>
                  <a:spcPct val="0"/>
                </a:spcBef>
                <a:buClrTx/>
                <a:buSzTx/>
                <a:buFontTx/>
                <a:buNone/>
              </a:pPr>
              <a:r>
                <a:rPr lang="en-US" altLang="en-US" sz="1600" b="1" i="1">
                  <a:solidFill>
                    <a:srgbClr val="FF0000"/>
                  </a:solidFill>
                  <a:latin typeface="Times New Roman" panose="02020603050405020304" pitchFamily="18" charset="0"/>
                </a:rPr>
                <a:t>Change</a:t>
              </a:r>
            </a:p>
          </p:txBody>
        </p:sp>
      </p:grpSp>
      <p:sp>
        <p:nvSpPr>
          <p:cNvPr id="66" name="Text Box 64">
            <a:extLst>
              <a:ext uri="{FF2B5EF4-FFF2-40B4-BE49-F238E27FC236}">
                <a16:creationId xmlns:a16="http://schemas.microsoft.com/office/drawing/2014/main" id="{BA730E7B-05ED-C553-C1A7-AC1A1CF973F2}"/>
              </a:ext>
            </a:extLst>
          </p:cNvPr>
          <p:cNvSpPr txBox="1">
            <a:spLocks noChangeArrowheads="1"/>
          </p:cNvSpPr>
          <p:nvPr/>
        </p:nvSpPr>
        <p:spPr bwMode="auto">
          <a:xfrm>
            <a:off x="1219200" y="2540000"/>
            <a:ext cx="1436688"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r>
              <a:rPr lang="en-US" altLang="en-US" sz="1600" b="1">
                <a:latin typeface="Times New Roman" panose="02020603050405020304" pitchFamily="18" charset="0"/>
              </a:rPr>
              <a:t>Starting Point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up)">
                                      <p:cBhvr>
                                        <p:cTn id="11" dur="500"/>
                                        <p:tgtEl>
                                          <p:spTgt spid="17"/>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wipe(left)">
                                      <p:cBhvr>
                                        <p:cTn id="15" dur="500"/>
                                        <p:tgtEl>
                                          <p:spTgt spid="50"/>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subTnLst>
                                    <p:animClr clrSpc="rgb" dir="cw">
                                      <p:cBhvr override="childStyle">
                                        <p:cTn dur="1" fill="hold" display="0" masterRel="nextClick" afterEffect="1"/>
                                        <p:tgtEl>
                                          <p:spTgt spid="14"/>
                                        </p:tgtEl>
                                        <p:attrNameLst>
                                          <p:attrName>ppt_c</p:attrName>
                                        </p:attrNameLst>
                                      </p:cBhvr>
                                      <p:to>
                                        <a:srgbClr val="003399"/>
                                      </p:to>
                                    </p:animClr>
                                  </p:sub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childTnLst>
                          </p:cTn>
                        </p:par>
                        <p:par>
                          <p:cTn id="29" fill="hold" nodeType="afterGroup">
                            <p:stCondLst>
                              <p:cond delay="500"/>
                            </p:stCondLst>
                            <p:childTnLst>
                              <p:par>
                                <p:cTn id="30" presetID="22" presetClass="entr" presetSubtype="8" fill="hold"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subTnLst>
                                    <p:animClr clrSpc="rgb" dir="cw">
                                      <p:cBhvr override="childStyle">
                                        <p:cTn dur="1" fill="hold" display="0" masterRel="nextClick" afterEffect="1"/>
                                        <p:tgtEl>
                                          <p:spTgt spid="20"/>
                                        </p:tgtEl>
                                        <p:attrNameLst>
                                          <p:attrName>ppt_c</p:attrName>
                                        </p:attrNameLst>
                                      </p:cBhvr>
                                      <p:to>
                                        <a:srgbClr val="003399"/>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wipe(left)">
                                      <p:cBhvr>
                                        <p:cTn id="37" dur="500"/>
                                        <p:tgtEl>
                                          <p:spTgt spid="66"/>
                                        </p:tgtEl>
                                      </p:cBhvr>
                                    </p:animEffect>
                                  </p:childTnLst>
                                </p:cTn>
                              </p:par>
                            </p:childTnLst>
                          </p:cTn>
                        </p:par>
                        <p:par>
                          <p:cTn id="38" fill="hold" nodeType="afterGroup">
                            <p:stCondLst>
                              <p:cond delay="500"/>
                            </p:stCondLst>
                            <p:childTnLst>
                              <p:par>
                                <p:cTn id="39" presetID="22" presetClass="entr" presetSubtype="8" fill="hold" nodeType="after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left)">
                                      <p:cBhvr>
                                        <p:cTn id="41" dur="500"/>
                                        <p:tgtEl>
                                          <p:spTgt spid="29"/>
                                        </p:tgtEl>
                                      </p:cBhvr>
                                    </p:animEffect>
                                  </p:childTnLst>
                                  <p:subTnLst>
                                    <p:animClr clrSpc="rgb" dir="cw">
                                      <p:cBhvr override="childStyle">
                                        <p:cTn dur="1" fill="hold" display="0" masterRel="nextClick" afterEffect="1"/>
                                        <p:tgtEl>
                                          <p:spTgt spid="29"/>
                                        </p:tgtEl>
                                        <p:attrNameLst>
                                          <p:attrName>ppt_c</p:attrName>
                                        </p:attrNameLst>
                                      </p:cBhvr>
                                      <p:to>
                                        <a:srgbClr val="003399"/>
                                      </p:to>
                                    </p:animClr>
                                  </p:sub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62"/>
                                        </p:tgtEl>
                                        <p:attrNameLst>
                                          <p:attrName>style.visibility</p:attrName>
                                        </p:attrNameLst>
                                      </p:cBhvr>
                                      <p:to>
                                        <p:strVal val="visible"/>
                                      </p:to>
                                    </p:set>
                                    <p:animEffect transition="in" filter="wipe(left)">
                                      <p:cBhvr>
                                        <p:cTn id="46" dur="500"/>
                                        <p:tgtEl>
                                          <p:spTgt spid="62"/>
                                        </p:tgtEl>
                                      </p:cBhvr>
                                    </p:animEffect>
                                  </p:childTnLst>
                                </p:cTn>
                              </p:par>
                            </p:childTnLst>
                          </p:cTn>
                        </p:par>
                        <p:par>
                          <p:cTn id="47" fill="hold" nodeType="afterGroup">
                            <p:stCondLst>
                              <p:cond delay="500"/>
                            </p:stCondLst>
                            <p:childTnLst>
                              <p:par>
                                <p:cTn id="48" presetID="22" presetClass="entr" presetSubtype="8" fill="hold" nodeType="afterEffect">
                                  <p:stCondLst>
                                    <p:cond delay="0"/>
                                  </p:stCondLst>
                                  <p:childTnLst>
                                    <p:set>
                                      <p:cBhvr>
                                        <p:cTn id="49" dur="1" fill="hold">
                                          <p:stCondLst>
                                            <p:cond delay="0"/>
                                          </p:stCondLst>
                                        </p:cTn>
                                        <p:tgtEl>
                                          <p:spTgt spid="63"/>
                                        </p:tgtEl>
                                        <p:attrNameLst>
                                          <p:attrName>style.visibility</p:attrName>
                                        </p:attrNameLst>
                                      </p:cBhvr>
                                      <p:to>
                                        <p:strVal val="visible"/>
                                      </p:to>
                                    </p:set>
                                    <p:animEffect transition="in" filter="wipe(left)">
                                      <p:cBhvr>
                                        <p:cTn id="50" dur="500"/>
                                        <p:tgtEl>
                                          <p:spTgt spid="63"/>
                                        </p:tgtEl>
                                      </p:cBhvr>
                                    </p:animEffect>
                                  </p:childTnLst>
                                  <p:subTnLst>
                                    <p:animClr clrSpc="rgb" dir="cw">
                                      <p:cBhvr override="childStyle">
                                        <p:cTn dur="1" fill="hold" display="0" masterRel="nextClick" afterEffect="1"/>
                                        <p:tgtEl>
                                          <p:spTgt spid="63"/>
                                        </p:tgtEl>
                                        <p:attrNameLst>
                                          <p:attrName>ppt_c</p:attrName>
                                        </p:attrNameLst>
                                      </p:cBhvr>
                                      <p:to>
                                        <a:srgbClr val="003399"/>
                                      </p:to>
                                    </p:animClr>
                                  </p:sub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left)">
                                      <p:cBhvr>
                                        <p:cTn id="55" dur="500"/>
                                        <p:tgtEl>
                                          <p:spTgt spid="8"/>
                                        </p:tgtEl>
                                      </p:cBhvr>
                                    </p:animEffect>
                                  </p:childTnLst>
                                </p:cTn>
                              </p:par>
                            </p:childTnLst>
                          </p:cTn>
                        </p:par>
                        <p:par>
                          <p:cTn id="56" fill="hold" nodeType="afterGroup">
                            <p:stCondLst>
                              <p:cond delay="500"/>
                            </p:stCondLst>
                            <p:childTnLst>
                              <p:par>
                                <p:cTn id="57" presetID="22" presetClass="entr" presetSubtype="8" fill="hold"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left)">
                                      <p:cBhvr>
                                        <p:cTn id="59" dur="500"/>
                                        <p:tgtEl>
                                          <p:spTgt spid="36"/>
                                        </p:tgtEl>
                                      </p:cBhvr>
                                    </p:animEffect>
                                  </p:childTnLst>
                                  <p:subTnLst>
                                    <p:animClr clrSpc="rgb" dir="cw">
                                      <p:cBhvr override="childStyle">
                                        <p:cTn dur="1" fill="hold" display="0" masterRel="nextClick" afterEffect="1"/>
                                        <p:tgtEl>
                                          <p:spTgt spid="36"/>
                                        </p:tgtEl>
                                        <p:attrNameLst>
                                          <p:attrName>ppt_c</p:attrName>
                                        </p:attrNameLst>
                                      </p:cBhvr>
                                      <p:to>
                                        <a:srgbClr val="003399"/>
                                      </p:to>
                                    </p:animClr>
                                  </p:sub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wipe(left)">
                                      <p:cBhvr>
                                        <p:cTn id="64" dur="500"/>
                                        <p:tgtEl>
                                          <p:spTgt spid="35"/>
                                        </p:tgtEl>
                                      </p:cBhvr>
                                    </p:animEffect>
                                  </p:childTnLst>
                                </p:cTn>
                              </p:par>
                            </p:childTnLst>
                          </p:cTn>
                        </p:par>
                        <p:par>
                          <p:cTn id="65" fill="hold" nodeType="afterGroup">
                            <p:stCondLst>
                              <p:cond delay="500"/>
                            </p:stCondLst>
                            <p:childTnLst>
                              <p:par>
                                <p:cTn id="66" presetID="22" presetClass="entr" presetSubtype="8" fill="hold" nodeType="afterEffect">
                                  <p:stCondLst>
                                    <p:cond delay="0"/>
                                  </p:stCondLst>
                                  <p:childTnLst>
                                    <p:set>
                                      <p:cBhvr>
                                        <p:cTn id="67" dur="1" fill="hold">
                                          <p:stCondLst>
                                            <p:cond delay="0"/>
                                          </p:stCondLst>
                                        </p:cTn>
                                        <p:tgtEl>
                                          <p:spTgt spid="32"/>
                                        </p:tgtEl>
                                        <p:attrNameLst>
                                          <p:attrName>style.visibility</p:attrName>
                                        </p:attrNameLst>
                                      </p:cBhvr>
                                      <p:to>
                                        <p:strVal val="visible"/>
                                      </p:to>
                                    </p:set>
                                    <p:animEffect transition="in" filter="wipe(left)">
                                      <p:cBhvr>
                                        <p:cTn id="68" dur="500"/>
                                        <p:tgtEl>
                                          <p:spTgt spid="32"/>
                                        </p:tgtEl>
                                      </p:cBhvr>
                                    </p:animEffect>
                                  </p:childTnLst>
                                  <p:subTnLst>
                                    <p:animClr clrSpc="rgb" dir="cw">
                                      <p:cBhvr override="childStyle">
                                        <p:cTn dur="1" fill="hold" display="0" masterRel="nextClick" afterEffect="1"/>
                                        <p:tgtEl>
                                          <p:spTgt spid="32"/>
                                        </p:tgtEl>
                                        <p:attrNameLst>
                                          <p:attrName>ppt_c</p:attrName>
                                        </p:attrNameLst>
                                      </p:cBhvr>
                                      <p:to>
                                        <a:srgbClr val="003399"/>
                                      </p:to>
                                    </p:animClr>
                                  </p:sub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46"/>
                                        </p:tgtEl>
                                        <p:attrNameLst>
                                          <p:attrName>style.visibility</p:attrName>
                                        </p:attrNameLst>
                                      </p:cBhvr>
                                      <p:to>
                                        <p:strVal val="visible"/>
                                      </p:to>
                                    </p:set>
                                    <p:animEffect transition="in" filter="wipe(left)">
                                      <p:cBhvr>
                                        <p:cTn id="73" dur="500"/>
                                        <p:tgtEl>
                                          <p:spTgt spid="46"/>
                                        </p:tgtEl>
                                      </p:cBhvr>
                                    </p:animEffect>
                                  </p:childTnLst>
                                </p:cTn>
                              </p:par>
                            </p:childTnLst>
                          </p:cTn>
                        </p:par>
                        <p:par>
                          <p:cTn id="74" fill="hold" nodeType="afterGroup">
                            <p:stCondLst>
                              <p:cond delay="500"/>
                            </p:stCondLst>
                            <p:childTnLst>
                              <p:par>
                                <p:cTn id="75" presetID="22" presetClass="entr" presetSubtype="8" fill="hold" nodeType="afterEffect">
                                  <p:stCondLst>
                                    <p:cond delay="0"/>
                                  </p:stCondLst>
                                  <p:childTnLst>
                                    <p:set>
                                      <p:cBhvr>
                                        <p:cTn id="76" dur="1" fill="hold">
                                          <p:stCondLst>
                                            <p:cond delay="0"/>
                                          </p:stCondLst>
                                        </p:cTn>
                                        <p:tgtEl>
                                          <p:spTgt spid="47"/>
                                        </p:tgtEl>
                                        <p:attrNameLst>
                                          <p:attrName>style.visibility</p:attrName>
                                        </p:attrNameLst>
                                      </p:cBhvr>
                                      <p:to>
                                        <p:strVal val="visible"/>
                                      </p:to>
                                    </p:set>
                                    <p:animEffect transition="in" filter="wipe(left)">
                                      <p:cBhvr>
                                        <p:cTn id="77" dur="500"/>
                                        <p:tgtEl>
                                          <p:spTgt spid="47"/>
                                        </p:tgtEl>
                                      </p:cBhvr>
                                    </p:animEffect>
                                  </p:childTnLst>
                                  <p:subTnLst>
                                    <p:animClr clrSpc="rgb" dir="cw">
                                      <p:cBhvr override="childStyle">
                                        <p:cTn dur="1" fill="hold" display="0" masterRel="nextClick" afterEffect="1"/>
                                        <p:tgtEl>
                                          <p:spTgt spid="47"/>
                                        </p:tgtEl>
                                        <p:attrNameLst>
                                          <p:attrName>ppt_c</p:attrName>
                                        </p:attrNameLst>
                                      </p:cBhvr>
                                      <p:to>
                                        <a:srgbClr val="003399"/>
                                      </p:to>
                                    </p:animClr>
                                  </p:sub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wipe(left)">
                                      <p:cBhvr>
                                        <p:cTn id="82" dur="500"/>
                                        <p:tgtEl>
                                          <p:spTgt spid="42"/>
                                        </p:tgtEl>
                                      </p:cBhvr>
                                    </p:animEffect>
                                  </p:childTnLst>
                                </p:cTn>
                              </p:par>
                            </p:childTnLst>
                          </p:cTn>
                        </p:par>
                        <p:par>
                          <p:cTn id="83" fill="hold" nodeType="afterGroup">
                            <p:stCondLst>
                              <p:cond delay="500"/>
                            </p:stCondLst>
                            <p:childTnLst>
                              <p:par>
                                <p:cTn id="84" presetID="22" presetClass="entr" presetSubtype="8" fill="hold" nodeType="afterEffect">
                                  <p:stCondLst>
                                    <p:cond delay="0"/>
                                  </p:stCondLst>
                                  <p:childTnLst>
                                    <p:set>
                                      <p:cBhvr>
                                        <p:cTn id="85" dur="1" fill="hold">
                                          <p:stCondLst>
                                            <p:cond delay="0"/>
                                          </p:stCondLst>
                                        </p:cTn>
                                        <p:tgtEl>
                                          <p:spTgt spid="43"/>
                                        </p:tgtEl>
                                        <p:attrNameLst>
                                          <p:attrName>style.visibility</p:attrName>
                                        </p:attrNameLst>
                                      </p:cBhvr>
                                      <p:to>
                                        <p:strVal val="visible"/>
                                      </p:to>
                                    </p:set>
                                    <p:animEffect transition="in" filter="wipe(left)">
                                      <p:cBhvr>
                                        <p:cTn id="86" dur="500"/>
                                        <p:tgtEl>
                                          <p:spTgt spid="43"/>
                                        </p:tgtEl>
                                      </p:cBhvr>
                                    </p:animEffect>
                                  </p:childTnLst>
                                  <p:subTnLst>
                                    <p:animClr clrSpc="rgb" dir="cw">
                                      <p:cBhvr override="childStyle">
                                        <p:cTn dur="1" fill="hold" display="0" masterRel="nextClick" afterEffect="1"/>
                                        <p:tgtEl>
                                          <p:spTgt spid="43"/>
                                        </p:tgtEl>
                                        <p:attrNameLst>
                                          <p:attrName>ppt_c</p:attrName>
                                        </p:attrNameLst>
                                      </p:cBhvr>
                                      <p:to>
                                        <a:srgbClr val="003399"/>
                                      </p:to>
                                    </p:animClr>
                                  </p:sub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nodeType="clickEffect">
                                  <p:stCondLst>
                                    <p:cond delay="0"/>
                                  </p:stCondLst>
                                  <p:childTnLst>
                                    <p:set>
                                      <p:cBhvr>
                                        <p:cTn id="90" dur="1" fill="hold">
                                          <p:stCondLst>
                                            <p:cond delay="0"/>
                                          </p:stCondLst>
                                        </p:cTn>
                                        <p:tgtEl>
                                          <p:spTgt spid="9"/>
                                        </p:tgtEl>
                                        <p:attrNameLst>
                                          <p:attrName>style.visibility</p:attrName>
                                        </p:attrNameLst>
                                      </p:cBhvr>
                                      <p:to>
                                        <p:strVal val="visible"/>
                                      </p:to>
                                    </p:set>
                                    <p:animEffect transition="in" filter="wipe(left)">
                                      <p:cBhvr>
                                        <p:cTn id="91" dur="500"/>
                                        <p:tgtEl>
                                          <p:spTgt spid="9"/>
                                        </p:tgtEl>
                                      </p:cBhvr>
                                    </p:animEffect>
                                  </p:childTnLst>
                                </p:cTn>
                              </p:par>
                            </p:childTnLst>
                          </p:cTn>
                        </p:par>
                        <p:par>
                          <p:cTn id="92" fill="hold" nodeType="afterGroup">
                            <p:stCondLst>
                              <p:cond delay="500"/>
                            </p:stCondLst>
                            <p:childTnLst>
                              <p:par>
                                <p:cTn id="93" presetID="22" presetClass="entr" presetSubtype="8" fill="hold" nodeType="afterEffect">
                                  <p:stCondLst>
                                    <p:cond delay="0"/>
                                  </p:stCondLst>
                                  <p:childTnLst>
                                    <p:set>
                                      <p:cBhvr>
                                        <p:cTn id="94" dur="1" fill="hold">
                                          <p:stCondLst>
                                            <p:cond delay="0"/>
                                          </p:stCondLst>
                                        </p:cTn>
                                        <p:tgtEl>
                                          <p:spTgt spid="39"/>
                                        </p:tgtEl>
                                        <p:attrNameLst>
                                          <p:attrName>style.visibility</p:attrName>
                                        </p:attrNameLst>
                                      </p:cBhvr>
                                      <p:to>
                                        <p:strVal val="visible"/>
                                      </p:to>
                                    </p:set>
                                    <p:animEffect transition="in" filter="wipe(left)">
                                      <p:cBhvr>
                                        <p:cTn id="95" dur="500"/>
                                        <p:tgtEl>
                                          <p:spTgt spid="39"/>
                                        </p:tgtEl>
                                      </p:cBhvr>
                                    </p:animEffect>
                                  </p:childTnLst>
                                  <p:subTnLst>
                                    <p:animClr clrSpc="rgb" dir="cw">
                                      <p:cBhvr override="childStyle">
                                        <p:cTn dur="1" fill="hold" display="0" masterRel="nextClick" afterEffect="1"/>
                                        <p:tgtEl>
                                          <p:spTgt spid="39"/>
                                        </p:tgtEl>
                                        <p:attrNameLst>
                                          <p:attrName>ppt_c</p:attrName>
                                        </p:attrNameLst>
                                      </p:cBhvr>
                                      <p:to>
                                        <a:srgbClr val="003399"/>
                                      </p:to>
                                    </p:animClr>
                                  </p:sub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nodeType="clickEffect">
                                  <p:stCondLst>
                                    <p:cond delay="0"/>
                                  </p:stCondLst>
                                  <p:childTnLst>
                                    <p:set>
                                      <p:cBhvr>
                                        <p:cTn id="99" dur="1" fill="hold">
                                          <p:stCondLst>
                                            <p:cond delay="0"/>
                                          </p:stCondLst>
                                        </p:cTn>
                                        <p:tgtEl>
                                          <p:spTgt spid="7"/>
                                        </p:tgtEl>
                                        <p:attrNameLst>
                                          <p:attrName>style.visibility</p:attrName>
                                        </p:attrNameLst>
                                      </p:cBhvr>
                                      <p:to>
                                        <p:strVal val="visible"/>
                                      </p:to>
                                    </p:set>
                                    <p:animEffect transition="in" filter="wipe(left)">
                                      <p:cBhvr>
                                        <p:cTn id="100" dur="500"/>
                                        <p:tgtEl>
                                          <p:spTgt spid="7"/>
                                        </p:tgtEl>
                                      </p:cBhvr>
                                    </p:animEffect>
                                  </p:childTnLst>
                                </p:cTn>
                              </p:par>
                            </p:childTnLst>
                          </p:cTn>
                        </p:par>
                        <p:par>
                          <p:cTn id="101" fill="hold" nodeType="afterGroup">
                            <p:stCondLst>
                              <p:cond delay="500"/>
                            </p:stCondLst>
                            <p:childTnLst>
                              <p:par>
                                <p:cTn id="102" presetID="22" presetClass="entr" presetSubtype="8" fill="hold" nodeType="afterEffect">
                                  <p:stCondLst>
                                    <p:cond delay="0"/>
                                  </p:stCondLst>
                                  <p:childTnLst>
                                    <p:set>
                                      <p:cBhvr>
                                        <p:cTn id="103" dur="1" fill="hold">
                                          <p:stCondLst>
                                            <p:cond delay="0"/>
                                          </p:stCondLst>
                                        </p:cTn>
                                        <p:tgtEl>
                                          <p:spTgt spid="26"/>
                                        </p:tgtEl>
                                        <p:attrNameLst>
                                          <p:attrName>style.visibility</p:attrName>
                                        </p:attrNameLst>
                                      </p:cBhvr>
                                      <p:to>
                                        <p:strVal val="visible"/>
                                      </p:to>
                                    </p:set>
                                    <p:animEffect transition="in" filter="wipe(left)">
                                      <p:cBhvr>
                                        <p:cTn id="104" dur="500"/>
                                        <p:tgtEl>
                                          <p:spTgt spid="26"/>
                                        </p:tgtEl>
                                      </p:cBhvr>
                                    </p:animEffect>
                                  </p:childTnLst>
                                  <p:subTnLst>
                                    <p:animClr clrSpc="rgb" dir="cw">
                                      <p:cBhvr override="childStyle">
                                        <p:cTn dur="1" fill="hold" display="0" masterRel="nextClick" afterEffect="1"/>
                                        <p:tgtEl>
                                          <p:spTgt spid="26"/>
                                        </p:tgtEl>
                                        <p:attrNameLst>
                                          <p:attrName>ppt_c</p:attrName>
                                        </p:attrNameLst>
                                      </p:cBhvr>
                                      <p:to>
                                        <a:srgbClr val="003399"/>
                                      </p:to>
                                    </p:animClr>
                                  </p:sub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8" fill="hold" nodeType="clickEffect">
                                  <p:stCondLst>
                                    <p:cond delay="0"/>
                                  </p:stCondLst>
                                  <p:childTnLst>
                                    <p:set>
                                      <p:cBhvr>
                                        <p:cTn id="108" dur="1" fill="hold">
                                          <p:stCondLst>
                                            <p:cond delay="0"/>
                                          </p:stCondLst>
                                        </p:cTn>
                                        <p:tgtEl>
                                          <p:spTgt spid="10"/>
                                        </p:tgtEl>
                                        <p:attrNameLst>
                                          <p:attrName>style.visibility</p:attrName>
                                        </p:attrNameLst>
                                      </p:cBhvr>
                                      <p:to>
                                        <p:strVal val="visible"/>
                                      </p:to>
                                    </p:set>
                                    <p:animEffect transition="in" filter="wipe(left)">
                                      <p:cBhvr>
                                        <p:cTn id="109" dur="500"/>
                                        <p:tgtEl>
                                          <p:spTgt spid="10"/>
                                        </p:tgtEl>
                                      </p:cBhvr>
                                    </p:animEffect>
                                  </p:childTnLst>
                                </p:cTn>
                              </p:par>
                            </p:childTnLst>
                          </p:cTn>
                        </p:par>
                        <p:par>
                          <p:cTn id="110" fill="hold" nodeType="afterGroup">
                            <p:stCondLst>
                              <p:cond delay="500"/>
                            </p:stCondLst>
                            <p:childTnLst>
                              <p:par>
                                <p:cTn id="111" presetID="22" presetClass="entr" presetSubtype="8" fill="hold" nodeType="afterEffect">
                                  <p:stCondLst>
                                    <p:cond delay="0"/>
                                  </p:stCondLst>
                                  <p:childTnLst>
                                    <p:set>
                                      <p:cBhvr>
                                        <p:cTn id="112" dur="1" fill="hold">
                                          <p:stCondLst>
                                            <p:cond delay="0"/>
                                          </p:stCondLst>
                                        </p:cTn>
                                        <p:tgtEl>
                                          <p:spTgt spid="23"/>
                                        </p:tgtEl>
                                        <p:attrNameLst>
                                          <p:attrName>style.visibility</p:attrName>
                                        </p:attrNameLst>
                                      </p:cBhvr>
                                      <p:to>
                                        <p:strVal val="visible"/>
                                      </p:to>
                                    </p:set>
                                    <p:animEffect transition="in" filter="wipe(left)">
                                      <p:cBhvr>
                                        <p:cTn id="11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autoUpdateAnimBg="0"/>
      <p:bldP spid="8" grpId="0" autoUpdateAnimBg="0"/>
      <p:bldP spid="9" grpId="0" autoUpdateAnimBg="0"/>
      <p:bldP spid="10" grpId="0" autoUpdateAnimBg="0"/>
      <p:bldP spid="35" grpId="0" autoUpdateAnimBg="0"/>
      <p:bldP spid="42" grpId="0" autoUpdateAnimBg="0"/>
      <p:bldP spid="46" grpId="0" autoUpdateAnimBg="0"/>
      <p:bldP spid="62" grpId="0" autoUpdateAnimBg="0"/>
      <p:bldP spid="66"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A7D69D82-EA0D-D116-8BB9-D59A2AEDD827}"/>
              </a:ext>
            </a:extLst>
          </p:cNvPr>
          <p:cNvSpPr>
            <a:spLocks noGrp="1"/>
          </p:cNvSpPr>
          <p:nvPr>
            <p:ph type="title"/>
          </p:nvPr>
        </p:nvSpPr>
        <p:spPr>
          <a:xfrm>
            <a:off x="381000" y="228600"/>
            <a:ext cx="8534400" cy="609600"/>
          </a:xfrm>
        </p:spPr>
        <p:txBody>
          <a:bodyPr/>
          <a:lstStyle/>
          <a:p>
            <a:r>
              <a:rPr lang="en-US" altLang="en-US">
                <a:ea typeface="幼圆"/>
              </a:rPr>
              <a:t>The Virtual Company Interenterprise IS</a:t>
            </a:r>
          </a:p>
        </p:txBody>
      </p:sp>
      <p:sp>
        <p:nvSpPr>
          <p:cNvPr id="34819" name="Slide Number Placeholder 3">
            <a:extLst>
              <a:ext uri="{FF2B5EF4-FFF2-40B4-BE49-F238E27FC236}">
                <a16:creationId xmlns:a16="http://schemas.microsoft.com/office/drawing/2014/main" id="{F787D9B1-B08A-ED77-462E-3933033A9A4E}"/>
              </a:ext>
            </a:extLst>
          </p:cNvPr>
          <p:cNvSpPr>
            <a:spLocks noGrp="1"/>
          </p:cNvSpPr>
          <p:nvPr>
            <p:ph type="sldNum" sz="quarter" idx="11"/>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fld id="{17F17246-5E96-184D-A498-6ED6A9F37646}" type="slidenum">
              <a:rPr lang="en-US" altLang="zh-CN" sz="1400">
                <a:solidFill>
                  <a:srgbClr val="FFFFFF"/>
                </a:solidFill>
                <a:latin typeface="Franklin Gothic Book" panose="020B0503020102020204" pitchFamily="34" charset="0"/>
                <a:ea typeface="幼圆"/>
              </a:rPr>
              <a:pPr>
                <a:spcBef>
                  <a:spcPct val="0"/>
                </a:spcBef>
                <a:buClrTx/>
                <a:buSzTx/>
                <a:buFontTx/>
                <a:buNone/>
              </a:pPr>
              <a:t>28</a:t>
            </a:fld>
            <a:endParaRPr lang="en-US" altLang="zh-CN" sz="1400">
              <a:solidFill>
                <a:srgbClr val="FFFFFF"/>
              </a:solidFill>
              <a:latin typeface="Franklin Gothic Book" panose="020B0503020102020204" pitchFamily="34" charset="0"/>
              <a:ea typeface="幼圆"/>
            </a:endParaRPr>
          </a:p>
        </p:txBody>
      </p:sp>
      <p:sp>
        <p:nvSpPr>
          <p:cNvPr id="5" name="Rectangle 3">
            <a:extLst>
              <a:ext uri="{FF2B5EF4-FFF2-40B4-BE49-F238E27FC236}">
                <a16:creationId xmlns:a16="http://schemas.microsoft.com/office/drawing/2014/main" id="{DBAD3549-7D81-7CB3-15BE-27F3E60756E3}"/>
              </a:ext>
            </a:extLst>
          </p:cNvPr>
          <p:cNvSpPr>
            <a:spLocks noChangeArrowheads="1"/>
          </p:cNvSpPr>
          <p:nvPr/>
        </p:nvSpPr>
        <p:spPr bwMode="auto">
          <a:xfrm>
            <a:off x="2811463" y="2006600"/>
            <a:ext cx="3733800" cy="4191000"/>
          </a:xfrm>
          <a:prstGeom prst="rect">
            <a:avLst/>
          </a:prstGeom>
          <a:gradFill rotWithShape="0">
            <a:gsLst>
              <a:gs pos="0">
                <a:schemeClr val="accent1"/>
              </a:gs>
              <a:gs pos="100000">
                <a:srgbClr val="FF9933"/>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lgn="ctr">
              <a:spcBef>
                <a:spcPct val="0"/>
              </a:spcBef>
              <a:buClrTx/>
              <a:buSzTx/>
              <a:buFontTx/>
              <a:buNone/>
            </a:pPr>
            <a:endParaRPr lang="en-US" altLang="en-US" sz="2400">
              <a:latin typeface="Times New Roman" panose="02020603050405020304" pitchFamily="18" charset="0"/>
            </a:endParaRPr>
          </a:p>
        </p:txBody>
      </p:sp>
      <p:sp>
        <p:nvSpPr>
          <p:cNvPr id="6" name="Rectangle 4">
            <a:extLst>
              <a:ext uri="{FF2B5EF4-FFF2-40B4-BE49-F238E27FC236}">
                <a16:creationId xmlns:a16="http://schemas.microsoft.com/office/drawing/2014/main" id="{56C50461-97B7-5182-52F8-45B6552A4DEC}"/>
              </a:ext>
            </a:extLst>
          </p:cNvPr>
          <p:cNvSpPr>
            <a:spLocks noChangeArrowheads="1"/>
          </p:cNvSpPr>
          <p:nvPr/>
        </p:nvSpPr>
        <p:spPr bwMode="auto">
          <a:xfrm>
            <a:off x="6773863" y="3759200"/>
            <a:ext cx="609600" cy="685800"/>
          </a:xfrm>
          <a:prstGeom prst="rect">
            <a:avLst/>
          </a:prstGeom>
          <a:gradFill rotWithShape="0">
            <a:gsLst>
              <a:gs pos="0">
                <a:schemeClr val="accent1"/>
              </a:gs>
              <a:gs pos="100000">
                <a:srgbClr val="9999F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endParaRPr lang="en-US" altLang="en-US" sz="1800">
              <a:latin typeface="Arial" panose="020B0604020202020204" pitchFamily="34" charset="0"/>
            </a:endParaRPr>
          </a:p>
        </p:txBody>
      </p:sp>
      <p:sp>
        <p:nvSpPr>
          <p:cNvPr id="7" name="Rectangle 5">
            <a:extLst>
              <a:ext uri="{FF2B5EF4-FFF2-40B4-BE49-F238E27FC236}">
                <a16:creationId xmlns:a16="http://schemas.microsoft.com/office/drawing/2014/main" id="{C9BF7A06-864C-14A9-2378-DA389F8EE720}"/>
              </a:ext>
            </a:extLst>
          </p:cNvPr>
          <p:cNvSpPr>
            <a:spLocks noChangeArrowheads="1"/>
          </p:cNvSpPr>
          <p:nvPr/>
        </p:nvSpPr>
        <p:spPr bwMode="auto">
          <a:xfrm>
            <a:off x="3924300" y="1397000"/>
            <a:ext cx="381000" cy="381000"/>
          </a:xfrm>
          <a:prstGeom prst="rect">
            <a:avLst/>
          </a:prstGeom>
          <a:gradFill rotWithShape="0">
            <a:gsLst>
              <a:gs pos="0">
                <a:schemeClr val="accent1"/>
              </a:gs>
              <a:gs pos="100000">
                <a:srgbClr val="9999F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lgn="ctr">
              <a:spcBef>
                <a:spcPct val="0"/>
              </a:spcBef>
              <a:buClrTx/>
              <a:buSzTx/>
              <a:buFontTx/>
              <a:buNone/>
            </a:pPr>
            <a:endParaRPr lang="en-US" altLang="en-US" sz="2400">
              <a:latin typeface="Times New Roman" panose="02020603050405020304" pitchFamily="18" charset="0"/>
            </a:endParaRPr>
          </a:p>
        </p:txBody>
      </p:sp>
      <p:sp>
        <p:nvSpPr>
          <p:cNvPr id="8" name="Oval 6">
            <a:extLst>
              <a:ext uri="{FF2B5EF4-FFF2-40B4-BE49-F238E27FC236}">
                <a16:creationId xmlns:a16="http://schemas.microsoft.com/office/drawing/2014/main" id="{09229A2D-F2B5-F3F6-BC75-F952EBACA395}"/>
              </a:ext>
            </a:extLst>
          </p:cNvPr>
          <p:cNvSpPr>
            <a:spLocks noChangeArrowheads="1"/>
          </p:cNvSpPr>
          <p:nvPr/>
        </p:nvSpPr>
        <p:spPr bwMode="auto">
          <a:xfrm>
            <a:off x="5173663" y="2387600"/>
            <a:ext cx="609600" cy="609600"/>
          </a:xfrm>
          <a:prstGeom prst="ellipse">
            <a:avLst/>
          </a:prstGeom>
          <a:gradFill rotWithShape="0">
            <a:gsLst>
              <a:gs pos="0">
                <a:schemeClr val="accent1"/>
              </a:gs>
              <a:gs pos="100000">
                <a:srgbClr val="CC0000"/>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endParaRPr lang="en-US" altLang="en-US" sz="1800">
              <a:latin typeface="Arial" panose="020B0604020202020204" pitchFamily="34" charset="0"/>
            </a:endParaRPr>
          </a:p>
        </p:txBody>
      </p:sp>
      <p:sp>
        <p:nvSpPr>
          <p:cNvPr id="9" name="Oval 7">
            <a:extLst>
              <a:ext uri="{FF2B5EF4-FFF2-40B4-BE49-F238E27FC236}">
                <a16:creationId xmlns:a16="http://schemas.microsoft.com/office/drawing/2014/main" id="{D2B66D1F-437D-1349-CCDD-987A0C586EE6}"/>
              </a:ext>
            </a:extLst>
          </p:cNvPr>
          <p:cNvSpPr>
            <a:spLocks noChangeArrowheads="1"/>
          </p:cNvSpPr>
          <p:nvPr/>
        </p:nvSpPr>
        <p:spPr bwMode="auto">
          <a:xfrm>
            <a:off x="5783263" y="2387600"/>
            <a:ext cx="609600" cy="609600"/>
          </a:xfrm>
          <a:prstGeom prst="ellipse">
            <a:avLst/>
          </a:prstGeom>
          <a:gradFill rotWithShape="0">
            <a:gsLst>
              <a:gs pos="0">
                <a:schemeClr val="accent1"/>
              </a:gs>
              <a:gs pos="100000">
                <a:srgbClr val="CC0000"/>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endParaRPr lang="en-US" altLang="en-US" sz="1800">
              <a:latin typeface="Arial" panose="020B0604020202020204" pitchFamily="34" charset="0"/>
            </a:endParaRPr>
          </a:p>
        </p:txBody>
      </p:sp>
      <p:sp>
        <p:nvSpPr>
          <p:cNvPr id="10" name="Oval 8">
            <a:extLst>
              <a:ext uri="{FF2B5EF4-FFF2-40B4-BE49-F238E27FC236}">
                <a16:creationId xmlns:a16="http://schemas.microsoft.com/office/drawing/2014/main" id="{A44BA93C-5233-9185-BDF7-B1ED3211621D}"/>
              </a:ext>
            </a:extLst>
          </p:cNvPr>
          <p:cNvSpPr>
            <a:spLocks noChangeArrowheads="1"/>
          </p:cNvSpPr>
          <p:nvPr/>
        </p:nvSpPr>
        <p:spPr bwMode="auto">
          <a:xfrm>
            <a:off x="3192463" y="2387600"/>
            <a:ext cx="609600" cy="609600"/>
          </a:xfrm>
          <a:prstGeom prst="ellipse">
            <a:avLst/>
          </a:prstGeom>
          <a:gradFill rotWithShape="0">
            <a:gsLst>
              <a:gs pos="0">
                <a:schemeClr val="accent1"/>
              </a:gs>
              <a:gs pos="100000">
                <a:srgbClr val="CC99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endParaRPr lang="en-US" altLang="en-US" sz="1800">
              <a:latin typeface="Arial" panose="020B0604020202020204" pitchFamily="34" charset="0"/>
            </a:endParaRPr>
          </a:p>
        </p:txBody>
      </p:sp>
      <p:sp>
        <p:nvSpPr>
          <p:cNvPr id="11" name="Text Box 9">
            <a:extLst>
              <a:ext uri="{FF2B5EF4-FFF2-40B4-BE49-F238E27FC236}">
                <a16:creationId xmlns:a16="http://schemas.microsoft.com/office/drawing/2014/main" id="{78750C78-FC3D-48F6-11DC-87B9684ACF19}"/>
              </a:ext>
            </a:extLst>
          </p:cNvPr>
          <p:cNvSpPr txBox="1">
            <a:spLocks noChangeArrowheads="1"/>
          </p:cNvSpPr>
          <p:nvPr/>
        </p:nvSpPr>
        <p:spPr bwMode="auto">
          <a:xfrm>
            <a:off x="4945063" y="1177925"/>
            <a:ext cx="2547937"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r>
              <a:rPr lang="en-US" altLang="en-US" sz="2200" b="1">
                <a:latin typeface="Times New Roman" panose="02020603050405020304" pitchFamily="18" charset="0"/>
              </a:rPr>
              <a:t>Boundary of a Firm</a:t>
            </a:r>
            <a:endParaRPr lang="en-US" altLang="en-US" sz="3200" b="1">
              <a:latin typeface="Times New Roman" panose="02020603050405020304" pitchFamily="18" charset="0"/>
            </a:endParaRPr>
          </a:p>
        </p:txBody>
      </p:sp>
      <p:sp>
        <p:nvSpPr>
          <p:cNvPr id="12" name="Line 10">
            <a:extLst>
              <a:ext uri="{FF2B5EF4-FFF2-40B4-BE49-F238E27FC236}">
                <a16:creationId xmlns:a16="http://schemas.microsoft.com/office/drawing/2014/main" id="{1187F90B-410D-B246-5D25-66A28C657E23}"/>
              </a:ext>
            </a:extLst>
          </p:cNvPr>
          <p:cNvSpPr>
            <a:spLocks noChangeShapeType="1"/>
          </p:cNvSpPr>
          <p:nvPr/>
        </p:nvSpPr>
        <p:spPr bwMode="auto">
          <a:xfrm>
            <a:off x="6053138" y="1581150"/>
            <a:ext cx="0" cy="4667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KE"/>
          </a:p>
        </p:txBody>
      </p:sp>
      <p:sp>
        <p:nvSpPr>
          <p:cNvPr id="13" name="Text Box 11">
            <a:extLst>
              <a:ext uri="{FF2B5EF4-FFF2-40B4-BE49-F238E27FC236}">
                <a16:creationId xmlns:a16="http://schemas.microsoft.com/office/drawing/2014/main" id="{BF4A41FB-CE1B-2867-2A81-50B19E58B86B}"/>
              </a:ext>
            </a:extLst>
          </p:cNvPr>
          <p:cNvSpPr txBox="1">
            <a:spLocks noChangeArrowheads="1"/>
          </p:cNvSpPr>
          <p:nvPr/>
        </p:nvSpPr>
        <p:spPr bwMode="auto">
          <a:xfrm>
            <a:off x="7207250" y="2211388"/>
            <a:ext cx="969963" cy="1027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r>
              <a:rPr lang="en-US" altLang="en-US" sz="1300" b="1">
                <a:latin typeface="Times New Roman" panose="02020603050405020304" pitchFamily="18" charset="0"/>
              </a:rPr>
              <a:t>Customer</a:t>
            </a:r>
          </a:p>
          <a:p>
            <a:pPr>
              <a:spcBef>
                <a:spcPct val="0"/>
              </a:spcBef>
              <a:buClrTx/>
              <a:buSzTx/>
              <a:buFontTx/>
              <a:buNone/>
            </a:pPr>
            <a:r>
              <a:rPr lang="en-US" altLang="en-US" sz="1300" b="1">
                <a:latin typeface="Times New Roman" panose="02020603050405020304" pitchFamily="18" charset="0"/>
              </a:rPr>
              <a:t>Response</a:t>
            </a:r>
          </a:p>
          <a:p>
            <a:pPr>
              <a:spcBef>
                <a:spcPct val="0"/>
              </a:spcBef>
              <a:buClrTx/>
              <a:buSzTx/>
              <a:buFontTx/>
              <a:buNone/>
            </a:pPr>
            <a:r>
              <a:rPr lang="en-US" altLang="en-US" sz="1300" b="1">
                <a:latin typeface="Times New Roman" panose="02020603050405020304" pitchFamily="18" charset="0"/>
              </a:rPr>
              <a:t>and Order-</a:t>
            </a:r>
          </a:p>
          <a:p>
            <a:pPr>
              <a:spcBef>
                <a:spcPct val="0"/>
              </a:spcBef>
              <a:buClrTx/>
              <a:buSzTx/>
              <a:buFontTx/>
              <a:buNone/>
            </a:pPr>
            <a:r>
              <a:rPr lang="en-US" altLang="en-US" sz="1300" b="1">
                <a:latin typeface="Times New Roman" panose="02020603050405020304" pitchFamily="18" charset="0"/>
              </a:rPr>
              <a:t>Fulfillment</a:t>
            </a:r>
          </a:p>
          <a:p>
            <a:pPr>
              <a:spcBef>
                <a:spcPct val="0"/>
              </a:spcBef>
              <a:buClrTx/>
              <a:buSzTx/>
              <a:buFontTx/>
              <a:buNone/>
            </a:pPr>
            <a:r>
              <a:rPr lang="en-US" altLang="en-US" sz="1300" b="1">
                <a:latin typeface="Times New Roman" panose="02020603050405020304" pitchFamily="18" charset="0"/>
              </a:rPr>
              <a:t>Teams</a:t>
            </a:r>
            <a:endParaRPr lang="en-US" altLang="en-US" sz="1800" b="1">
              <a:latin typeface="Times New Roman" panose="02020603050405020304" pitchFamily="18" charset="0"/>
            </a:endParaRPr>
          </a:p>
        </p:txBody>
      </p:sp>
      <p:sp>
        <p:nvSpPr>
          <p:cNvPr id="14" name="Line 12">
            <a:extLst>
              <a:ext uri="{FF2B5EF4-FFF2-40B4-BE49-F238E27FC236}">
                <a16:creationId xmlns:a16="http://schemas.microsoft.com/office/drawing/2014/main" id="{233F3EF2-5303-CB57-0F31-E0FB3DACECE0}"/>
              </a:ext>
            </a:extLst>
          </p:cNvPr>
          <p:cNvSpPr>
            <a:spLocks noChangeShapeType="1"/>
          </p:cNvSpPr>
          <p:nvPr/>
        </p:nvSpPr>
        <p:spPr bwMode="auto">
          <a:xfrm flipH="1">
            <a:off x="6392863" y="2692400"/>
            <a:ext cx="838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KE"/>
          </a:p>
        </p:txBody>
      </p:sp>
      <p:sp>
        <p:nvSpPr>
          <p:cNvPr id="15" name="Text Box 13">
            <a:extLst>
              <a:ext uri="{FF2B5EF4-FFF2-40B4-BE49-F238E27FC236}">
                <a16:creationId xmlns:a16="http://schemas.microsoft.com/office/drawing/2014/main" id="{648143F8-751E-5516-AB92-A35314EDB8CD}"/>
              </a:ext>
            </a:extLst>
          </p:cNvPr>
          <p:cNvSpPr txBox="1">
            <a:spLocks noChangeArrowheads="1"/>
          </p:cNvSpPr>
          <p:nvPr/>
        </p:nvSpPr>
        <p:spPr bwMode="auto">
          <a:xfrm>
            <a:off x="7162800" y="5073650"/>
            <a:ext cx="12350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lgn="ctr">
              <a:spcBef>
                <a:spcPct val="0"/>
              </a:spcBef>
              <a:buClrTx/>
              <a:buSzTx/>
              <a:buFontTx/>
              <a:buNone/>
            </a:pPr>
            <a:r>
              <a:rPr lang="en-US" altLang="en-US" sz="1300" b="1">
                <a:latin typeface="Times New Roman" panose="02020603050405020304" pitchFamily="18" charset="0"/>
              </a:rPr>
              <a:t>Manufacturing</a:t>
            </a:r>
          </a:p>
          <a:p>
            <a:pPr algn="ctr">
              <a:spcBef>
                <a:spcPct val="0"/>
              </a:spcBef>
              <a:buClrTx/>
              <a:buSzTx/>
              <a:buFontTx/>
              <a:buNone/>
            </a:pPr>
            <a:r>
              <a:rPr lang="en-US" altLang="en-US" sz="1300" b="1">
                <a:latin typeface="Times New Roman" panose="02020603050405020304" pitchFamily="18" charset="0"/>
              </a:rPr>
              <a:t>Teams</a:t>
            </a:r>
            <a:endParaRPr lang="en-US" altLang="en-US" sz="1800" b="1">
              <a:latin typeface="Times New Roman" panose="02020603050405020304" pitchFamily="18" charset="0"/>
            </a:endParaRPr>
          </a:p>
        </p:txBody>
      </p:sp>
      <p:sp>
        <p:nvSpPr>
          <p:cNvPr id="16" name="Text Box 14">
            <a:extLst>
              <a:ext uri="{FF2B5EF4-FFF2-40B4-BE49-F238E27FC236}">
                <a16:creationId xmlns:a16="http://schemas.microsoft.com/office/drawing/2014/main" id="{CEFB4A2B-2B63-2514-0BF1-5C74F65F0218}"/>
              </a:ext>
            </a:extLst>
          </p:cNvPr>
          <p:cNvSpPr txBox="1">
            <a:spLocks noChangeArrowheads="1"/>
          </p:cNvSpPr>
          <p:nvPr/>
        </p:nvSpPr>
        <p:spPr bwMode="auto">
          <a:xfrm>
            <a:off x="4883150" y="6246813"/>
            <a:ext cx="10287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lgn="ctr">
              <a:spcBef>
                <a:spcPct val="0"/>
              </a:spcBef>
              <a:buClrTx/>
              <a:buSzTx/>
              <a:buFontTx/>
              <a:buNone/>
            </a:pPr>
            <a:r>
              <a:rPr lang="en-US" altLang="en-US" sz="1300" b="1">
                <a:latin typeface="Times New Roman" panose="02020603050405020304" pitchFamily="18" charset="0"/>
              </a:rPr>
              <a:t>Engineering</a:t>
            </a:r>
          </a:p>
          <a:p>
            <a:pPr algn="ctr">
              <a:spcBef>
                <a:spcPct val="0"/>
              </a:spcBef>
              <a:buClrTx/>
              <a:buSzTx/>
              <a:buFontTx/>
              <a:buNone/>
            </a:pPr>
            <a:r>
              <a:rPr lang="en-US" altLang="en-US" sz="1300" b="1">
                <a:latin typeface="Times New Roman" panose="02020603050405020304" pitchFamily="18" charset="0"/>
              </a:rPr>
              <a:t>Teams</a:t>
            </a:r>
            <a:endParaRPr lang="en-US" altLang="en-US" sz="1800" b="1">
              <a:latin typeface="Times New Roman" panose="02020603050405020304" pitchFamily="18" charset="0"/>
            </a:endParaRPr>
          </a:p>
        </p:txBody>
      </p:sp>
      <p:sp>
        <p:nvSpPr>
          <p:cNvPr id="17" name="Line 15">
            <a:extLst>
              <a:ext uri="{FF2B5EF4-FFF2-40B4-BE49-F238E27FC236}">
                <a16:creationId xmlns:a16="http://schemas.microsoft.com/office/drawing/2014/main" id="{C54EB91F-784F-8C2A-137B-CDC30F62BAA0}"/>
              </a:ext>
            </a:extLst>
          </p:cNvPr>
          <p:cNvSpPr>
            <a:spLocks noChangeShapeType="1"/>
          </p:cNvSpPr>
          <p:nvPr/>
        </p:nvSpPr>
        <p:spPr bwMode="auto">
          <a:xfrm flipV="1">
            <a:off x="5402263" y="6045200"/>
            <a:ext cx="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KE"/>
          </a:p>
        </p:txBody>
      </p:sp>
      <p:sp>
        <p:nvSpPr>
          <p:cNvPr id="18" name="Text Box 16">
            <a:extLst>
              <a:ext uri="{FF2B5EF4-FFF2-40B4-BE49-F238E27FC236}">
                <a16:creationId xmlns:a16="http://schemas.microsoft.com/office/drawing/2014/main" id="{F1109A27-09D1-FB77-BBB8-B7ADABE28354}"/>
              </a:ext>
            </a:extLst>
          </p:cNvPr>
          <p:cNvSpPr txBox="1">
            <a:spLocks noChangeArrowheads="1"/>
          </p:cNvSpPr>
          <p:nvPr/>
        </p:nvSpPr>
        <p:spPr bwMode="auto">
          <a:xfrm>
            <a:off x="3262313" y="6246813"/>
            <a:ext cx="137795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lgn="ctr">
              <a:spcBef>
                <a:spcPct val="0"/>
              </a:spcBef>
              <a:buClrTx/>
              <a:buSzTx/>
              <a:buFontTx/>
              <a:buNone/>
            </a:pPr>
            <a:r>
              <a:rPr lang="en-US" altLang="en-US" sz="1300" b="1">
                <a:latin typeface="Times New Roman" panose="02020603050405020304" pitchFamily="18" charset="0"/>
              </a:rPr>
              <a:t>Cross-Functional</a:t>
            </a:r>
          </a:p>
          <a:p>
            <a:pPr algn="ctr">
              <a:spcBef>
                <a:spcPct val="0"/>
              </a:spcBef>
              <a:buClrTx/>
              <a:buSzTx/>
              <a:buFontTx/>
              <a:buNone/>
            </a:pPr>
            <a:r>
              <a:rPr lang="en-US" altLang="en-US" sz="1300" b="1">
                <a:latin typeface="Times New Roman" panose="02020603050405020304" pitchFamily="18" charset="0"/>
              </a:rPr>
              <a:t>Teams</a:t>
            </a:r>
            <a:endParaRPr lang="en-US" altLang="en-US" sz="1800" b="1">
              <a:latin typeface="Times New Roman" panose="02020603050405020304" pitchFamily="18" charset="0"/>
            </a:endParaRPr>
          </a:p>
        </p:txBody>
      </p:sp>
      <p:sp>
        <p:nvSpPr>
          <p:cNvPr id="19" name="Line 17">
            <a:extLst>
              <a:ext uri="{FF2B5EF4-FFF2-40B4-BE49-F238E27FC236}">
                <a16:creationId xmlns:a16="http://schemas.microsoft.com/office/drawing/2014/main" id="{98978211-8819-331D-386B-A3F251F76559}"/>
              </a:ext>
            </a:extLst>
          </p:cNvPr>
          <p:cNvSpPr>
            <a:spLocks noChangeShapeType="1"/>
          </p:cNvSpPr>
          <p:nvPr/>
        </p:nvSpPr>
        <p:spPr bwMode="auto">
          <a:xfrm flipV="1">
            <a:off x="3954463" y="5664200"/>
            <a:ext cx="0" cy="609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KE"/>
          </a:p>
        </p:txBody>
      </p:sp>
      <p:sp>
        <p:nvSpPr>
          <p:cNvPr id="20" name="Line 18">
            <a:extLst>
              <a:ext uri="{FF2B5EF4-FFF2-40B4-BE49-F238E27FC236}">
                <a16:creationId xmlns:a16="http://schemas.microsoft.com/office/drawing/2014/main" id="{2706A096-5D03-1A46-571E-301CDD0480B9}"/>
              </a:ext>
            </a:extLst>
          </p:cNvPr>
          <p:cNvSpPr>
            <a:spLocks noChangeShapeType="1"/>
          </p:cNvSpPr>
          <p:nvPr/>
        </p:nvSpPr>
        <p:spPr bwMode="auto">
          <a:xfrm flipH="1" flipV="1">
            <a:off x="5783263" y="4368800"/>
            <a:ext cx="1981200" cy="685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KE"/>
          </a:p>
        </p:txBody>
      </p:sp>
      <p:sp>
        <p:nvSpPr>
          <p:cNvPr id="21" name="Text Box 19">
            <a:extLst>
              <a:ext uri="{FF2B5EF4-FFF2-40B4-BE49-F238E27FC236}">
                <a16:creationId xmlns:a16="http://schemas.microsoft.com/office/drawing/2014/main" id="{4A395677-F427-1311-65AC-9B79E4B17AD9}"/>
              </a:ext>
            </a:extLst>
          </p:cNvPr>
          <p:cNvSpPr txBox="1">
            <a:spLocks noChangeArrowheads="1"/>
          </p:cNvSpPr>
          <p:nvPr/>
        </p:nvSpPr>
        <p:spPr bwMode="auto">
          <a:xfrm>
            <a:off x="7112000" y="6034088"/>
            <a:ext cx="1306513" cy="65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lgn="ctr">
              <a:spcBef>
                <a:spcPct val="0"/>
              </a:spcBef>
              <a:buClrTx/>
              <a:buSzTx/>
              <a:buFontTx/>
              <a:buNone/>
            </a:pPr>
            <a:r>
              <a:rPr lang="en-US" altLang="en-US" sz="1300" b="1">
                <a:latin typeface="Times New Roman" panose="02020603050405020304" pitchFamily="18" charset="0"/>
              </a:rPr>
              <a:t>Alliance -</a:t>
            </a:r>
          </a:p>
          <a:p>
            <a:pPr algn="ctr">
              <a:spcBef>
                <a:spcPct val="0"/>
              </a:spcBef>
              <a:buClrTx/>
              <a:buSzTx/>
              <a:buFontTx/>
              <a:buNone/>
            </a:pPr>
            <a:r>
              <a:rPr lang="en-US" altLang="en-US" sz="1300" b="1">
                <a:latin typeface="Times New Roman" panose="02020603050405020304" pitchFamily="18" charset="0"/>
              </a:rPr>
              <a:t>Complementary</a:t>
            </a:r>
          </a:p>
          <a:p>
            <a:pPr algn="ctr">
              <a:spcBef>
                <a:spcPct val="0"/>
              </a:spcBef>
              <a:buClrTx/>
              <a:buSzTx/>
              <a:buFontTx/>
              <a:buNone/>
            </a:pPr>
            <a:r>
              <a:rPr lang="en-US" altLang="en-US" sz="1300" b="1">
                <a:latin typeface="Times New Roman" panose="02020603050405020304" pitchFamily="18" charset="0"/>
              </a:rPr>
              <a:t>Services</a:t>
            </a:r>
            <a:endParaRPr lang="en-US" altLang="en-US" sz="1800" b="1">
              <a:latin typeface="Times New Roman" panose="02020603050405020304" pitchFamily="18" charset="0"/>
            </a:endParaRPr>
          </a:p>
        </p:txBody>
      </p:sp>
      <p:sp>
        <p:nvSpPr>
          <p:cNvPr id="22" name="Text Box 20">
            <a:extLst>
              <a:ext uri="{FF2B5EF4-FFF2-40B4-BE49-F238E27FC236}">
                <a16:creationId xmlns:a16="http://schemas.microsoft.com/office/drawing/2014/main" id="{B861554D-B381-E602-2590-7F91FAB78496}"/>
              </a:ext>
            </a:extLst>
          </p:cNvPr>
          <p:cNvSpPr txBox="1">
            <a:spLocks noChangeArrowheads="1"/>
          </p:cNvSpPr>
          <p:nvPr/>
        </p:nvSpPr>
        <p:spPr bwMode="auto">
          <a:xfrm>
            <a:off x="7558088" y="3748088"/>
            <a:ext cx="868362" cy="65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lgn="ctr">
              <a:spcBef>
                <a:spcPct val="0"/>
              </a:spcBef>
              <a:buClrTx/>
              <a:buSzTx/>
              <a:buFontTx/>
              <a:buNone/>
            </a:pPr>
            <a:r>
              <a:rPr lang="en-US" altLang="en-US" sz="1300" b="1">
                <a:latin typeface="Times New Roman" panose="02020603050405020304" pitchFamily="18" charset="0"/>
              </a:rPr>
              <a:t>Alliance -</a:t>
            </a:r>
          </a:p>
          <a:p>
            <a:pPr algn="ctr">
              <a:spcBef>
                <a:spcPct val="0"/>
              </a:spcBef>
              <a:buClrTx/>
              <a:buSzTx/>
              <a:buFontTx/>
              <a:buNone/>
            </a:pPr>
            <a:r>
              <a:rPr lang="en-US" altLang="en-US" sz="1300" b="1">
                <a:latin typeface="Times New Roman" panose="02020603050405020304" pitchFamily="18" charset="0"/>
              </a:rPr>
              <a:t>Major</a:t>
            </a:r>
          </a:p>
          <a:p>
            <a:pPr algn="ctr">
              <a:spcBef>
                <a:spcPct val="0"/>
              </a:spcBef>
              <a:buClrTx/>
              <a:buSzTx/>
              <a:buFontTx/>
              <a:buNone/>
            </a:pPr>
            <a:r>
              <a:rPr lang="en-US" altLang="en-US" sz="1300" b="1">
                <a:latin typeface="Times New Roman" panose="02020603050405020304" pitchFamily="18" charset="0"/>
              </a:rPr>
              <a:t>Customer</a:t>
            </a:r>
            <a:endParaRPr lang="en-US" altLang="en-US" sz="1800" b="1">
              <a:latin typeface="Times New Roman" panose="02020603050405020304" pitchFamily="18" charset="0"/>
            </a:endParaRPr>
          </a:p>
        </p:txBody>
      </p:sp>
      <p:sp>
        <p:nvSpPr>
          <p:cNvPr id="23" name="Text Box 21">
            <a:extLst>
              <a:ext uri="{FF2B5EF4-FFF2-40B4-BE49-F238E27FC236}">
                <a16:creationId xmlns:a16="http://schemas.microsoft.com/office/drawing/2014/main" id="{260C57DE-9B10-2C92-4D84-E33A58923D29}"/>
              </a:ext>
            </a:extLst>
          </p:cNvPr>
          <p:cNvSpPr txBox="1">
            <a:spLocks noChangeArrowheads="1"/>
          </p:cNvSpPr>
          <p:nvPr/>
        </p:nvSpPr>
        <p:spPr bwMode="auto">
          <a:xfrm>
            <a:off x="1447800" y="1462088"/>
            <a:ext cx="844550" cy="65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lgn="ctr">
              <a:spcBef>
                <a:spcPct val="0"/>
              </a:spcBef>
              <a:buClrTx/>
              <a:buSzTx/>
              <a:buFontTx/>
              <a:buNone/>
            </a:pPr>
            <a:r>
              <a:rPr lang="en-US" altLang="en-US" sz="1300" b="1">
                <a:latin typeface="Times New Roman" panose="02020603050405020304" pitchFamily="18" charset="0"/>
              </a:rPr>
              <a:t>Alliance -</a:t>
            </a:r>
          </a:p>
          <a:p>
            <a:pPr algn="ctr">
              <a:spcBef>
                <a:spcPct val="0"/>
              </a:spcBef>
              <a:buClrTx/>
              <a:buSzTx/>
              <a:buFontTx/>
              <a:buNone/>
            </a:pPr>
            <a:r>
              <a:rPr lang="en-US" altLang="en-US" sz="1300" b="1">
                <a:latin typeface="Times New Roman" panose="02020603050405020304" pitchFamily="18" charset="0"/>
              </a:rPr>
              <a:t>Major</a:t>
            </a:r>
          </a:p>
          <a:p>
            <a:pPr algn="ctr">
              <a:spcBef>
                <a:spcPct val="0"/>
              </a:spcBef>
              <a:buClrTx/>
              <a:buSzTx/>
              <a:buFontTx/>
              <a:buNone/>
            </a:pPr>
            <a:r>
              <a:rPr lang="en-US" altLang="en-US" sz="1300" b="1">
                <a:latin typeface="Times New Roman" panose="02020603050405020304" pitchFamily="18" charset="0"/>
              </a:rPr>
              <a:t>Supplier</a:t>
            </a:r>
            <a:endParaRPr lang="en-US" altLang="en-US" sz="1800" b="1">
              <a:latin typeface="Times New Roman" panose="02020603050405020304" pitchFamily="18" charset="0"/>
            </a:endParaRPr>
          </a:p>
        </p:txBody>
      </p:sp>
      <p:sp>
        <p:nvSpPr>
          <p:cNvPr id="24" name="Text Box 22">
            <a:extLst>
              <a:ext uri="{FF2B5EF4-FFF2-40B4-BE49-F238E27FC236}">
                <a16:creationId xmlns:a16="http://schemas.microsoft.com/office/drawing/2014/main" id="{556B17DE-7028-1B8B-65C0-8A7A2A013BE6}"/>
              </a:ext>
            </a:extLst>
          </p:cNvPr>
          <p:cNvSpPr txBox="1">
            <a:spLocks noChangeArrowheads="1"/>
          </p:cNvSpPr>
          <p:nvPr/>
        </p:nvSpPr>
        <p:spPr bwMode="auto">
          <a:xfrm>
            <a:off x="1589088" y="5913438"/>
            <a:ext cx="844550" cy="65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lgn="ctr">
              <a:spcBef>
                <a:spcPct val="0"/>
              </a:spcBef>
              <a:buClrTx/>
              <a:buSzTx/>
              <a:buFontTx/>
              <a:buNone/>
            </a:pPr>
            <a:r>
              <a:rPr lang="en-US" altLang="en-US" sz="1300" b="1">
                <a:latin typeface="Times New Roman" panose="02020603050405020304" pitchFamily="18" charset="0"/>
              </a:rPr>
              <a:t>Alliance -</a:t>
            </a:r>
          </a:p>
          <a:p>
            <a:pPr algn="ctr">
              <a:spcBef>
                <a:spcPct val="0"/>
              </a:spcBef>
              <a:buClrTx/>
              <a:buSzTx/>
              <a:buFontTx/>
              <a:buNone/>
            </a:pPr>
            <a:r>
              <a:rPr lang="en-US" altLang="en-US" sz="1300" b="1">
                <a:latin typeface="Times New Roman" panose="02020603050405020304" pitchFamily="18" charset="0"/>
              </a:rPr>
              <a:t>Small</a:t>
            </a:r>
          </a:p>
          <a:p>
            <a:pPr algn="ctr">
              <a:spcBef>
                <a:spcPct val="0"/>
              </a:spcBef>
              <a:buClrTx/>
              <a:buSzTx/>
              <a:buFontTx/>
              <a:buNone/>
            </a:pPr>
            <a:r>
              <a:rPr lang="en-US" altLang="en-US" sz="1300" b="1">
                <a:latin typeface="Times New Roman" panose="02020603050405020304" pitchFamily="18" charset="0"/>
              </a:rPr>
              <a:t>Suppliers</a:t>
            </a:r>
            <a:endParaRPr lang="en-US" altLang="en-US" sz="1800" b="1">
              <a:latin typeface="Times New Roman" panose="02020603050405020304" pitchFamily="18" charset="0"/>
            </a:endParaRPr>
          </a:p>
        </p:txBody>
      </p:sp>
      <p:sp>
        <p:nvSpPr>
          <p:cNvPr id="25" name="Text Box 23">
            <a:extLst>
              <a:ext uri="{FF2B5EF4-FFF2-40B4-BE49-F238E27FC236}">
                <a16:creationId xmlns:a16="http://schemas.microsoft.com/office/drawing/2014/main" id="{AEC18ECE-21B5-23E9-4A1F-A6C60BA6D076}"/>
              </a:ext>
            </a:extLst>
          </p:cNvPr>
          <p:cNvSpPr txBox="1">
            <a:spLocks noChangeArrowheads="1"/>
          </p:cNvSpPr>
          <p:nvPr/>
        </p:nvSpPr>
        <p:spPr bwMode="auto">
          <a:xfrm>
            <a:off x="3317875" y="990600"/>
            <a:ext cx="12446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lgn="ctr">
              <a:spcBef>
                <a:spcPct val="0"/>
              </a:spcBef>
              <a:buClrTx/>
              <a:buSzTx/>
              <a:buFontTx/>
              <a:buNone/>
            </a:pPr>
            <a:r>
              <a:rPr lang="en-US" altLang="en-US" sz="1300" b="1">
                <a:latin typeface="Times New Roman" panose="02020603050405020304" pitchFamily="18" charset="0"/>
              </a:rPr>
              <a:t>Alliance -</a:t>
            </a:r>
          </a:p>
          <a:p>
            <a:pPr algn="ctr">
              <a:spcBef>
                <a:spcPct val="0"/>
              </a:spcBef>
              <a:buClrTx/>
              <a:buSzTx/>
              <a:buFontTx/>
              <a:buNone/>
            </a:pPr>
            <a:r>
              <a:rPr lang="en-US" altLang="en-US" sz="1300" b="1">
                <a:latin typeface="Times New Roman" panose="02020603050405020304" pitchFamily="18" charset="0"/>
              </a:rPr>
              <a:t>Subcontractors</a:t>
            </a:r>
            <a:endParaRPr lang="en-US" altLang="en-US" sz="1800" b="1">
              <a:latin typeface="Times New Roman" panose="02020603050405020304" pitchFamily="18" charset="0"/>
            </a:endParaRPr>
          </a:p>
        </p:txBody>
      </p:sp>
      <p:sp>
        <p:nvSpPr>
          <p:cNvPr id="26" name="Line 24">
            <a:extLst>
              <a:ext uri="{FF2B5EF4-FFF2-40B4-BE49-F238E27FC236}">
                <a16:creationId xmlns:a16="http://schemas.microsoft.com/office/drawing/2014/main" id="{61A46A61-2D28-1C3E-1EB1-41C001B62F5C}"/>
              </a:ext>
            </a:extLst>
          </p:cNvPr>
          <p:cNvSpPr>
            <a:spLocks noChangeShapeType="1"/>
          </p:cNvSpPr>
          <p:nvPr/>
        </p:nvSpPr>
        <p:spPr bwMode="auto">
          <a:xfrm flipH="1">
            <a:off x="3802063" y="2692400"/>
            <a:ext cx="13716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KE"/>
          </a:p>
        </p:txBody>
      </p:sp>
      <p:sp>
        <p:nvSpPr>
          <p:cNvPr id="27" name="Line 25">
            <a:extLst>
              <a:ext uri="{FF2B5EF4-FFF2-40B4-BE49-F238E27FC236}">
                <a16:creationId xmlns:a16="http://schemas.microsoft.com/office/drawing/2014/main" id="{3A824616-BBF7-1CE9-190A-24CBA65E9D74}"/>
              </a:ext>
            </a:extLst>
          </p:cNvPr>
          <p:cNvSpPr>
            <a:spLocks noChangeShapeType="1"/>
          </p:cNvSpPr>
          <p:nvPr/>
        </p:nvSpPr>
        <p:spPr bwMode="auto">
          <a:xfrm flipH="1">
            <a:off x="5402263" y="2997200"/>
            <a:ext cx="76200" cy="6858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KE"/>
          </a:p>
        </p:txBody>
      </p:sp>
      <p:sp>
        <p:nvSpPr>
          <p:cNvPr id="28" name="Line 26">
            <a:extLst>
              <a:ext uri="{FF2B5EF4-FFF2-40B4-BE49-F238E27FC236}">
                <a16:creationId xmlns:a16="http://schemas.microsoft.com/office/drawing/2014/main" id="{6AC5F439-2667-8867-07D5-3BD18B76FC82}"/>
              </a:ext>
            </a:extLst>
          </p:cNvPr>
          <p:cNvSpPr>
            <a:spLocks noChangeShapeType="1"/>
          </p:cNvSpPr>
          <p:nvPr/>
        </p:nvSpPr>
        <p:spPr bwMode="auto">
          <a:xfrm>
            <a:off x="5402263" y="45974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KE"/>
          </a:p>
        </p:txBody>
      </p:sp>
      <p:sp>
        <p:nvSpPr>
          <p:cNvPr id="29" name="Line 27">
            <a:extLst>
              <a:ext uri="{FF2B5EF4-FFF2-40B4-BE49-F238E27FC236}">
                <a16:creationId xmlns:a16="http://schemas.microsoft.com/office/drawing/2014/main" id="{37450CB3-D083-46EE-14D1-143A7C5D9E3A}"/>
              </a:ext>
            </a:extLst>
          </p:cNvPr>
          <p:cNvSpPr>
            <a:spLocks noChangeShapeType="1"/>
          </p:cNvSpPr>
          <p:nvPr/>
        </p:nvSpPr>
        <p:spPr bwMode="auto">
          <a:xfrm flipH="1">
            <a:off x="4487863" y="4368800"/>
            <a:ext cx="533400" cy="3048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KE"/>
          </a:p>
        </p:txBody>
      </p:sp>
      <p:sp>
        <p:nvSpPr>
          <p:cNvPr id="30" name="Text Box 28">
            <a:extLst>
              <a:ext uri="{FF2B5EF4-FFF2-40B4-BE49-F238E27FC236}">
                <a16:creationId xmlns:a16="http://schemas.microsoft.com/office/drawing/2014/main" id="{2A5B1DCF-3A63-A92B-E883-C6D77AEFD61E}"/>
              </a:ext>
            </a:extLst>
          </p:cNvPr>
          <p:cNvSpPr txBox="1">
            <a:spLocks noChangeArrowheads="1"/>
          </p:cNvSpPr>
          <p:nvPr/>
        </p:nvSpPr>
        <p:spPr bwMode="auto">
          <a:xfrm>
            <a:off x="3351213" y="3395663"/>
            <a:ext cx="1233487"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r>
              <a:rPr lang="en-US" altLang="en-US" sz="2200" b="1" i="1" u="sng">
                <a:solidFill>
                  <a:srgbClr val="F5FD5D"/>
                </a:solidFill>
                <a:latin typeface="Times New Roman" panose="02020603050405020304" pitchFamily="18" charset="0"/>
              </a:rPr>
              <a:t>Intranets</a:t>
            </a:r>
            <a:endParaRPr lang="en-US" altLang="en-US" sz="3200" b="1" i="1" u="sng">
              <a:solidFill>
                <a:srgbClr val="CC0000"/>
              </a:solidFill>
              <a:latin typeface="Times New Roman" panose="02020603050405020304" pitchFamily="18" charset="0"/>
            </a:endParaRPr>
          </a:p>
        </p:txBody>
      </p:sp>
      <p:sp>
        <p:nvSpPr>
          <p:cNvPr id="31" name="Text Box 29">
            <a:extLst>
              <a:ext uri="{FF2B5EF4-FFF2-40B4-BE49-F238E27FC236}">
                <a16:creationId xmlns:a16="http://schemas.microsoft.com/office/drawing/2014/main" id="{F0858995-313B-E44C-E119-A44EE2E79531}"/>
              </a:ext>
            </a:extLst>
          </p:cNvPr>
          <p:cNvSpPr txBox="1">
            <a:spLocks noChangeArrowheads="1"/>
          </p:cNvSpPr>
          <p:nvPr/>
        </p:nvSpPr>
        <p:spPr bwMode="auto">
          <a:xfrm rot="-5400000">
            <a:off x="1065213" y="3811588"/>
            <a:ext cx="1255712" cy="4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r>
              <a:rPr lang="en-US" altLang="en-US" sz="2200" b="1" i="1" u="sng">
                <a:solidFill>
                  <a:srgbClr val="000099"/>
                </a:solidFill>
                <a:latin typeface="Times New Roman" panose="02020603050405020304" pitchFamily="18" charset="0"/>
              </a:rPr>
              <a:t>Extranets</a:t>
            </a:r>
            <a:endParaRPr lang="en-US" altLang="en-US" sz="3200" b="1" i="1" u="sng">
              <a:solidFill>
                <a:srgbClr val="000099"/>
              </a:solidFill>
              <a:latin typeface="Times New Roman" panose="02020603050405020304" pitchFamily="18" charset="0"/>
            </a:endParaRPr>
          </a:p>
        </p:txBody>
      </p:sp>
      <p:sp>
        <p:nvSpPr>
          <p:cNvPr id="32" name="Line 30">
            <a:extLst>
              <a:ext uri="{FF2B5EF4-FFF2-40B4-BE49-F238E27FC236}">
                <a16:creationId xmlns:a16="http://schemas.microsoft.com/office/drawing/2014/main" id="{F2C8DFC9-6E89-E0CD-6B2C-7727FF94BE5A}"/>
              </a:ext>
            </a:extLst>
          </p:cNvPr>
          <p:cNvSpPr>
            <a:spLocks noChangeShapeType="1"/>
          </p:cNvSpPr>
          <p:nvPr/>
        </p:nvSpPr>
        <p:spPr bwMode="auto">
          <a:xfrm flipH="1">
            <a:off x="3695700" y="1587500"/>
            <a:ext cx="228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KE"/>
          </a:p>
        </p:txBody>
      </p:sp>
      <p:sp>
        <p:nvSpPr>
          <p:cNvPr id="33" name="Line 31">
            <a:extLst>
              <a:ext uri="{FF2B5EF4-FFF2-40B4-BE49-F238E27FC236}">
                <a16:creationId xmlns:a16="http://schemas.microsoft.com/office/drawing/2014/main" id="{B30EB5E7-223F-54F2-78E7-A1D93203C8A9}"/>
              </a:ext>
            </a:extLst>
          </p:cNvPr>
          <p:cNvSpPr>
            <a:spLocks noChangeShapeType="1"/>
          </p:cNvSpPr>
          <p:nvPr/>
        </p:nvSpPr>
        <p:spPr bwMode="auto">
          <a:xfrm>
            <a:off x="3497263" y="1778000"/>
            <a:ext cx="0" cy="6096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KE"/>
          </a:p>
        </p:txBody>
      </p:sp>
      <p:sp>
        <p:nvSpPr>
          <p:cNvPr id="34" name="Line 32">
            <a:extLst>
              <a:ext uri="{FF2B5EF4-FFF2-40B4-BE49-F238E27FC236}">
                <a16:creationId xmlns:a16="http://schemas.microsoft.com/office/drawing/2014/main" id="{807FECC9-0C19-3032-A055-979E308C5FC1}"/>
              </a:ext>
            </a:extLst>
          </p:cNvPr>
          <p:cNvSpPr>
            <a:spLocks noChangeShapeType="1"/>
          </p:cNvSpPr>
          <p:nvPr/>
        </p:nvSpPr>
        <p:spPr bwMode="auto">
          <a:xfrm flipH="1">
            <a:off x="2049463" y="1549400"/>
            <a:ext cx="1295400" cy="6858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KE"/>
          </a:p>
        </p:txBody>
      </p:sp>
      <p:sp>
        <p:nvSpPr>
          <p:cNvPr id="35" name="Rectangle 33">
            <a:extLst>
              <a:ext uri="{FF2B5EF4-FFF2-40B4-BE49-F238E27FC236}">
                <a16:creationId xmlns:a16="http://schemas.microsoft.com/office/drawing/2014/main" id="{9DE79BCF-296F-9A9B-E611-FA2E53B65851}"/>
              </a:ext>
            </a:extLst>
          </p:cNvPr>
          <p:cNvSpPr>
            <a:spLocks noChangeArrowheads="1"/>
          </p:cNvSpPr>
          <p:nvPr/>
        </p:nvSpPr>
        <p:spPr bwMode="auto">
          <a:xfrm>
            <a:off x="3314700" y="1397000"/>
            <a:ext cx="381000" cy="381000"/>
          </a:xfrm>
          <a:prstGeom prst="rect">
            <a:avLst/>
          </a:prstGeom>
          <a:gradFill rotWithShape="0">
            <a:gsLst>
              <a:gs pos="0">
                <a:schemeClr val="accent1"/>
              </a:gs>
              <a:gs pos="100000">
                <a:srgbClr val="9999F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lgn="ctr">
              <a:spcBef>
                <a:spcPct val="0"/>
              </a:spcBef>
              <a:buClrTx/>
              <a:buSzTx/>
              <a:buFontTx/>
              <a:buNone/>
            </a:pPr>
            <a:endParaRPr lang="en-US" altLang="en-US" sz="2400">
              <a:latin typeface="Times New Roman" panose="02020603050405020304" pitchFamily="18" charset="0"/>
            </a:endParaRPr>
          </a:p>
        </p:txBody>
      </p:sp>
      <p:sp>
        <p:nvSpPr>
          <p:cNvPr id="36" name="Line 34">
            <a:extLst>
              <a:ext uri="{FF2B5EF4-FFF2-40B4-BE49-F238E27FC236}">
                <a16:creationId xmlns:a16="http://schemas.microsoft.com/office/drawing/2014/main" id="{6D48CFD8-CECF-EAA3-2881-9A7ED2C3B5E0}"/>
              </a:ext>
            </a:extLst>
          </p:cNvPr>
          <p:cNvSpPr>
            <a:spLocks noChangeShapeType="1"/>
          </p:cNvSpPr>
          <p:nvPr/>
        </p:nvSpPr>
        <p:spPr bwMode="auto">
          <a:xfrm>
            <a:off x="2339975" y="2676525"/>
            <a:ext cx="1157288" cy="1920875"/>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KE"/>
          </a:p>
        </p:txBody>
      </p:sp>
      <p:sp>
        <p:nvSpPr>
          <p:cNvPr id="37" name="Rectangle 35">
            <a:extLst>
              <a:ext uri="{FF2B5EF4-FFF2-40B4-BE49-F238E27FC236}">
                <a16:creationId xmlns:a16="http://schemas.microsoft.com/office/drawing/2014/main" id="{E73D7A8E-C5F6-8033-A204-96E8E997307F}"/>
              </a:ext>
            </a:extLst>
          </p:cNvPr>
          <p:cNvSpPr>
            <a:spLocks noChangeArrowheads="1"/>
          </p:cNvSpPr>
          <p:nvPr/>
        </p:nvSpPr>
        <p:spPr bwMode="auto">
          <a:xfrm>
            <a:off x="1668463" y="2235200"/>
            <a:ext cx="685800" cy="838200"/>
          </a:xfrm>
          <a:prstGeom prst="rect">
            <a:avLst/>
          </a:prstGeom>
          <a:gradFill rotWithShape="0">
            <a:gsLst>
              <a:gs pos="0">
                <a:schemeClr val="accent1"/>
              </a:gs>
              <a:gs pos="100000">
                <a:srgbClr val="9999F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endParaRPr lang="en-US" altLang="en-US" sz="1800">
              <a:latin typeface="Arial" panose="020B0604020202020204" pitchFamily="34" charset="0"/>
            </a:endParaRPr>
          </a:p>
        </p:txBody>
      </p:sp>
      <p:sp>
        <p:nvSpPr>
          <p:cNvPr id="38" name="Line 36">
            <a:extLst>
              <a:ext uri="{FF2B5EF4-FFF2-40B4-BE49-F238E27FC236}">
                <a16:creationId xmlns:a16="http://schemas.microsoft.com/office/drawing/2014/main" id="{21DAB4CB-E498-A5B8-2C4E-26E4BCE55F81}"/>
              </a:ext>
            </a:extLst>
          </p:cNvPr>
          <p:cNvSpPr>
            <a:spLocks noChangeShapeType="1"/>
          </p:cNvSpPr>
          <p:nvPr/>
        </p:nvSpPr>
        <p:spPr bwMode="auto">
          <a:xfrm>
            <a:off x="2012950" y="3073400"/>
            <a:ext cx="0" cy="16764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KE"/>
          </a:p>
        </p:txBody>
      </p:sp>
      <p:sp>
        <p:nvSpPr>
          <p:cNvPr id="39" name="Line 37">
            <a:extLst>
              <a:ext uri="{FF2B5EF4-FFF2-40B4-BE49-F238E27FC236}">
                <a16:creationId xmlns:a16="http://schemas.microsoft.com/office/drawing/2014/main" id="{B24DF5DB-ED85-A71C-E252-5E8829FBF37B}"/>
              </a:ext>
            </a:extLst>
          </p:cNvPr>
          <p:cNvSpPr>
            <a:spLocks noChangeShapeType="1"/>
          </p:cNvSpPr>
          <p:nvPr/>
        </p:nvSpPr>
        <p:spPr bwMode="auto">
          <a:xfrm>
            <a:off x="2012950" y="5130800"/>
            <a:ext cx="0" cy="3048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KE"/>
          </a:p>
        </p:txBody>
      </p:sp>
      <p:sp>
        <p:nvSpPr>
          <p:cNvPr id="40" name="Rectangle 38">
            <a:extLst>
              <a:ext uri="{FF2B5EF4-FFF2-40B4-BE49-F238E27FC236}">
                <a16:creationId xmlns:a16="http://schemas.microsoft.com/office/drawing/2014/main" id="{FBB1F6C5-3056-C02F-12EA-42A1A420A2B6}"/>
              </a:ext>
            </a:extLst>
          </p:cNvPr>
          <p:cNvSpPr>
            <a:spLocks noChangeArrowheads="1"/>
          </p:cNvSpPr>
          <p:nvPr/>
        </p:nvSpPr>
        <p:spPr bwMode="auto">
          <a:xfrm>
            <a:off x="1820863" y="4749800"/>
            <a:ext cx="381000" cy="381000"/>
          </a:xfrm>
          <a:prstGeom prst="rect">
            <a:avLst/>
          </a:prstGeom>
          <a:gradFill rotWithShape="0">
            <a:gsLst>
              <a:gs pos="0">
                <a:schemeClr val="accent1"/>
              </a:gs>
              <a:gs pos="100000">
                <a:srgbClr val="9999F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endParaRPr lang="en-US" altLang="en-US" sz="1800">
              <a:latin typeface="Arial" panose="020B0604020202020204" pitchFamily="34" charset="0"/>
            </a:endParaRPr>
          </a:p>
        </p:txBody>
      </p:sp>
      <p:sp>
        <p:nvSpPr>
          <p:cNvPr id="41" name="Rectangle 39">
            <a:extLst>
              <a:ext uri="{FF2B5EF4-FFF2-40B4-BE49-F238E27FC236}">
                <a16:creationId xmlns:a16="http://schemas.microsoft.com/office/drawing/2014/main" id="{D612EEC6-0490-DE71-AA32-19920EB1665A}"/>
              </a:ext>
            </a:extLst>
          </p:cNvPr>
          <p:cNvSpPr>
            <a:spLocks noChangeArrowheads="1"/>
          </p:cNvSpPr>
          <p:nvPr/>
        </p:nvSpPr>
        <p:spPr bwMode="auto">
          <a:xfrm>
            <a:off x="1820863" y="5435600"/>
            <a:ext cx="381000" cy="381000"/>
          </a:xfrm>
          <a:prstGeom prst="rect">
            <a:avLst/>
          </a:prstGeom>
          <a:gradFill rotWithShape="0">
            <a:gsLst>
              <a:gs pos="0">
                <a:schemeClr val="accent1"/>
              </a:gs>
              <a:gs pos="100000">
                <a:srgbClr val="9999F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endParaRPr lang="en-US" altLang="en-US" sz="1800">
              <a:latin typeface="Arial" panose="020B0604020202020204" pitchFamily="34" charset="0"/>
            </a:endParaRPr>
          </a:p>
        </p:txBody>
      </p:sp>
      <p:sp>
        <p:nvSpPr>
          <p:cNvPr id="42" name="Line 40">
            <a:extLst>
              <a:ext uri="{FF2B5EF4-FFF2-40B4-BE49-F238E27FC236}">
                <a16:creationId xmlns:a16="http://schemas.microsoft.com/office/drawing/2014/main" id="{C93705CD-290B-CBD5-1AC7-0EEA50A6E8E3}"/>
              </a:ext>
            </a:extLst>
          </p:cNvPr>
          <p:cNvSpPr>
            <a:spLocks noChangeShapeType="1"/>
          </p:cNvSpPr>
          <p:nvPr/>
        </p:nvSpPr>
        <p:spPr bwMode="auto">
          <a:xfrm flipV="1">
            <a:off x="2201863" y="4826000"/>
            <a:ext cx="1143000" cy="762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KE"/>
          </a:p>
        </p:txBody>
      </p:sp>
      <p:sp>
        <p:nvSpPr>
          <p:cNvPr id="43" name="Line 41">
            <a:extLst>
              <a:ext uri="{FF2B5EF4-FFF2-40B4-BE49-F238E27FC236}">
                <a16:creationId xmlns:a16="http://schemas.microsoft.com/office/drawing/2014/main" id="{96A73670-00E3-CD00-9C81-572CBF8130C4}"/>
              </a:ext>
            </a:extLst>
          </p:cNvPr>
          <p:cNvSpPr>
            <a:spLocks noChangeShapeType="1"/>
          </p:cNvSpPr>
          <p:nvPr/>
        </p:nvSpPr>
        <p:spPr bwMode="auto">
          <a:xfrm flipH="1">
            <a:off x="5859463" y="4102100"/>
            <a:ext cx="9144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KE"/>
          </a:p>
        </p:txBody>
      </p:sp>
      <p:sp>
        <p:nvSpPr>
          <p:cNvPr id="44" name="Line 42">
            <a:extLst>
              <a:ext uri="{FF2B5EF4-FFF2-40B4-BE49-F238E27FC236}">
                <a16:creationId xmlns:a16="http://schemas.microsoft.com/office/drawing/2014/main" id="{8B0A3980-E6BA-856B-EFAF-3D6281D02E2D}"/>
              </a:ext>
            </a:extLst>
          </p:cNvPr>
          <p:cNvSpPr>
            <a:spLocks noChangeShapeType="1"/>
          </p:cNvSpPr>
          <p:nvPr/>
        </p:nvSpPr>
        <p:spPr bwMode="auto">
          <a:xfrm>
            <a:off x="7078663" y="4445000"/>
            <a:ext cx="0" cy="13716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KE"/>
          </a:p>
        </p:txBody>
      </p:sp>
      <p:sp>
        <p:nvSpPr>
          <p:cNvPr id="45" name="Line 43">
            <a:extLst>
              <a:ext uri="{FF2B5EF4-FFF2-40B4-BE49-F238E27FC236}">
                <a16:creationId xmlns:a16="http://schemas.microsoft.com/office/drawing/2014/main" id="{84862CC6-D954-4B16-0FE1-8B5B17F6D0DF}"/>
              </a:ext>
            </a:extLst>
          </p:cNvPr>
          <p:cNvSpPr>
            <a:spLocks noChangeShapeType="1"/>
          </p:cNvSpPr>
          <p:nvPr/>
        </p:nvSpPr>
        <p:spPr bwMode="auto">
          <a:xfrm flipH="1" flipV="1">
            <a:off x="5826125" y="5697538"/>
            <a:ext cx="1066800" cy="314325"/>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KE"/>
          </a:p>
        </p:txBody>
      </p:sp>
      <p:sp>
        <p:nvSpPr>
          <p:cNvPr id="46" name="Rectangle 44">
            <a:extLst>
              <a:ext uri="{FF2B5EF4-FFF2-40B4-BE49-F238E27FC236}">
                <a16:creationId xmlns:a16="http://schemas.microsoft.com/office/drawing/2014/main" id="{C98A8EEE-1638-266E-B23F-10B5735D9A34}"/>
              </a:ext>
            </a:extLst>
          </p:cNvPr>
          <p:cNvSpPr>
            <a:spLocks noChangeArrowheads="1"/>
          </p:cNvSpPr>
          <p:nvPr/>
        </p:nvSpPr>
        <p:spPr bwMode="auto">
          <a:xfrm>
            <a:off x="6888163" y="5816600"/>
            <a:ext cx="381000" cy="381000"/>
          </a:xfrm>
          <a:prstGeom prst="rect">
            <a:avLst/>
          </a:prstGeom>
          <a:gradFill rotWithShape="0">
            <a:gsLst>
              <a:gs pos="0">
                <a:schemeClr val="accent1"/>
              </a:gs>
              <a:gs pos="100000">
                <a:srgbClr val="9999F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endParaRPr lang="en-US" altLang="en-US" sz="1800">
              <a:latin typeface="Arial" panose="020B0604020202020204" pitchFamily="34" charset="0"/>
            </a:endParaRPr>
          </a:p>
        </p:txBody>
      </p:sp>
      <p:sp>
        <p:nvSpPr>
          <p:cNvPr id="47" name="Line 45">
            <a:extLst>
              <a:ext uri="{FF2B5EF4-FFF2-40B4-BE49-F238E27FC236}">
                <a16:creationId xmlns:a16="http://schemas.microsoft.com/office/drawing/2014/main" id="{9E1F62A7-BD09-E50C-66A0-6E7BD2FEBFF5}"/>
              </a:ext>
            </a:extLst>
          </p:cNvPr>
          <p:cNvSpPr>
            <a:spLocks noChangeShapeType="1"/>
          </p:cNvSpPr>
          <p:nvPr/>
        </p:nvSpPr>
        <p:spPr bwMode="auto">
          <a:xfrm flipH="1" flipV="1">
            <a:off x="4554538" y="5459413"/>
            <a:ext cx="385762" cy="85725"/>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KE"/>
          </a:p>
        </p:txBody>
      </p:sp>
      <p:grpSp>
        <p:nvGrpSpPr>
          <p:cNvPr id="48" name="Group 46">
            <a:extLst>
              <a:ext uri="{FF2B5EF4-FFF2-40B4-BE49-F238E27FC236}">
                <a16:creationId xmlns:a16="http://schemas.microsoft.com/office/drawing/2014/main" id="{A3CCBC65-EBD3-1715-8419-34CDAB7591E2}"/>
              </a:ext>
            </a:extLst>
          </p:cNvPr>
          <p:cNvGrpSpPr>
            <a:grpSpLocks/>
          </p:cNvGrpSpPr>
          <p:nvPr/>
        </p:nvGrpSpPr>
        <p:grpSpPr bwMode="auto">
          <a:xfrm>
            <a:off x="3344863" y="4521200"/>
            <a:ext cx="1219200" cy="1219200"/>
            <a:chOff x="2352" y="2784"/>
            <a:chExt cx="768" cy="768"/>
          </a:xfrm>
        </p:grpSpPr>
        <p:sp>
          <p:nvSpPr>
            <p:cNvPr id="34867" name="Oval 47">
              <a:extLst>
                <a:ext uri="{FF2B5EF4-FFF2-40B4-BE49-F238E27FC236}">
                  <a16:creationId xmlns:a16="http://schemas.microsoft.com/office/drawing/2014/main" id="{18A95E0F-C48A-C63F-74AC-A16CF3999F78}"/>
                </a:ext>
              </a:extLst>
            </p:cNvPr>
            <p:cNvSpPr>
              <a:spLocks noChangeArrowheads="1"/>
            </p:cNvSpPr>
            <p:nvPr/>
          </p:nvSpPr>
          <p:spPr bwMode="auto">
            <a:xfrm>
              <a:off x="2352" y="3168"/>
              <a:ext cx="384" cy="384"/>
            </a:xfrm>
            <a:prstGeom prst="ellipse">
              <a:avLst/>
            </a:prstGeom>
            <a:gradFill rotWithShape="0">
              <a:gsLst>
                <a:gs pos="0">
                  <a:schemeClr val="accent1"/>
                </a:gs>
                <a:gs pos="100000">
                  <a:srgbClr val="FFCC00"/>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endParaRPr lang="en-US" altLang="en-US" sz="1800">
                <a:latin typeface="Arial" panose="020B0604020202020204" pitchFamily="34" charset="0"/>
              </a:endParaRPr>
            </a:p>
          </p:txBody>
        </p:sp>
        <p:sp>
          <p:nvSpPr>
            <p:cNvPr id="34868" name="Oval 48">
              <a:extLst>
                <a:ext uri="{FF2B5EF4-FFF2-40B4-BE49-F238E27FC236}">
                  <a16:creationId xmlns:a16="http://schemas.microsoft.com/office/drawing/2014/main" id="{8E1F87DF-7D79-7A20-C5F2-246ABAA3F676}"/>
                </a:ext>
              </a:extLst>
            </p:cNvPr>
            <p:cNvSpPr>
              <a:spLocks noChangeArrowheads="1"/>
            </p:cNvSpPr>
            <p:nvPr/>
          </p:nvSpPr>
          <p:spPr bwMode="auto">
            <a:xfrm>
              <a:off x="2736" y="2784"/>
              <a:ext cx="384" cy="384"/>
            </a:xfrm>
            <a:prstGeom prst="ellipse">
              <a:avLst/>
            </a:prstGeom>
            <a:gradFill rotWithShape="0">
              <a:gsLst>
                <a:gs pos="0">
                  <a:schemeClr val="accent1"/>
                </a:gs>
                <a:gs pos="100000">
                  <a:srgbClr val="CC99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endParaRPr lang="en-US" altLang="en-US" sz="1800">
                <a:latin typeface="Arial" panose="020B0604020202020204" pitchFamily="34" charset="0"/>
              </a:endParaRPr>
            </a:p>
          </p:txBody>
        </p:sp>
        <p:sp>
          <p:nvSpPr>
            <p:cNvPr id="34869" name="Oval 49">
              <a:extLst>
                <a:ext uri="{FF2B5EF4-FFF2-40B4-BE49-F238E27FC236}">
                  <a16:creationId xmlns:a16="http://schemas.microsoft.com/office/drawing/2014/main" id="{FDB96955-FB36-0D6C-B304-D2DA5C9028C3}"/>
                </a:ext>
              </a:extLst>
            </p:cNvPr>
            <p:cNvSpPr>
              <a:spLocks noChangeArrowheads="1"/>
            </p:cNvSpPr>
            <p:nvPr/>
          </p:nvSpPr>
          <p:spPr bwMode="auto">
            <a:xfrm>
              <a:off x="2352" y="2784"/>
              <a:ext cx="384" cy="384"/>
            </a:xfrm>
            <a:prstGeom prst="ellipse">
              <a:avLst/>
            </a:prstGeom>
            <a:gradFill rotWithShape="0">
              <a:gsLst>
                <a:gs pos="0">
                  <a:schemeClr val="accent1"/>
                </a:gs>
                <a:gs pos="100000">
                  <a:srgbClr val="00CC00"/>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endParaRPr lang="en-US" altLang="en-US" sz="1800">
                <a:latin typeface="Arial" panose="020B0604020202020204" pitchFamily="34" charset="0"/>
              </a:endParaRPr>
            </a:p>
          </p:txBody>
        </p:sp>
        <p:sp>
          <p:nvSpPr>
            <p:cNvPr id="34870" name="Oval 50">
              <a:extLst>
                <a:ext uri="{FF2B5EF4-FFF2-40B4-BE49-F238E27FC236}">
                  <a16:creationId xmlns:a16="http://schemas.microsoft.com/office/drawing/2014/main" id="{140C0125-B35C-4129-C208-85A0F61CF3F2}"/>
                </a:ext>
              </a:extLst>
            </p:cNvPr>
            <p:cNvSpPr>
              <a:spLocks noChangeArrowheads="1"/>
            </p:cNvSpPr>
            <p:nvPr/>
          </p:nvSpPr>
          <p:spPr bwMode="auto">
            <a:xfrm>
              <a:off x="2736" y="3168"/>
              <a:ext cx="384" cy="384"/>
            </a:xfrm>
            <a:prstGeom prst="ellipse">
              <a:avLst/>
            </a:prstGeom>
            <a:gradFill rotWithShape="0">
              <a:gsLst>
                <a:gs pos="0">
                  <a:schemeClr val="accent1"/>
                </a:gs>
                <a:gs pos="100000">
                  <a:srgbClr val="CC0000"/>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endParaRPr lang="en-US" altLang="en-US" sz="1800">
                <a:latin typeface="Arial" panose="020B0604020202020204" pitchFamily="34" charset="0"/>
              </a:endParaRPr>
            </a:p>
          </p:txBody>
        </p:sp>
      </p:grpSp>
      <p:sp>
        <p:nvSpPr>
          <p:cNvPr id="53" name="Oval 51">
            <a:extLst>
              <a:ext uri="{FF2B5EF4-FFF2-40B4-BE49-F238E27FC236}">
                <a16:creationId xmlns:a16="http://schemas.microsoft.com/office/drawing/2014/main" id="{CF77D1AC-F1CF-0AFA-1883-2EF12E728511}"/>
              </a:ext>
            </a:extLst>
          </p:cNvPr>
          <p:cNvSpPr>
            <a:spLocks noChangeArrowheads="1"/>
          </p:cNvSpPr>
          <p:nvPr/>
        </p:nvSpPr>
        <p:spPr bwMode="auto">
          <a:xfrm>
            <a:off x="4938713" y="5130800"/>
            <a:ext cx="914400" cy="914400"/>
          </a:xfrm>
          <a:prstGeom prst="ellipse">
            <a:avLst/>
          </a:prstGeom>
          <a:gradFill rotWithShape="0">
            <a:gsLst>
              <a:gs pos="0">
                <a:schemeClr val="accent1"/>
              </a:gs>
              <a:gs pos="100000">
                <a:srgbClr val="00CC00"/>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endParaRPr lang="en-US" altLang="en-US" sz="1800">
              <a:latin typeface="Arial" panose="020B0604020202020204" pitchFamily="34" charset="0"/>
            </a:endParaRPr>
          </a:p>
        </p:txBody>
      </p:sp>
      <p:sp>
        <p:nvSpPr>
          <p:cNvPr id="54" name="Line 52">
            <a:extLst>
              <a:ext uri="{FF2B5EF4-FFF2-40B4-BE49-F238E27FC236}">
                <a16:creationId xmlns:a16="http://schemas.microsoft.com/office/drawing/2014/main" id="{C25488DA-6B7D-79CA-5C97-62DC841A51CB}"/>
              </a:ext>
            </a:extLst>
          </p:cNvPr>
          <p:cNvSpPr>
            <a:spLocks noChangeShapeType="1"/>
          </p:cNvSpPr>
          <p:nvPr/>
        </p:nvSpPr>
        <p:spPr bwMode="auto">
          <a:xfrm>
            <a:off x="2354263" y="2665413"/>
            <a:ext cx="8382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KE"/>
          </a:p>
        </p:txBody>
      </p:sp>
      <p:sp>
        <p:nvSpPr>
          <p:cNvPr id="55" name="Oval 53">
            <a:extLst>
              <a:ext uri="{FF2B5EF4-FFF2-40B4-BE49-F238E27FC236}">
                <a16:creationId xmlns:a16="http://schemas.microsoft.com/office/drawing/2014/main" id="{33ADF0B7-462C-0783-0457-4B4E8F451492}"/>
              </a:ext>
            </a:extLst>
          </p:cNvPr>
          <p:cNvSpPr>
            <a:spLocks noChangeArrowheads="1"/>
          </p:cNvSpPr>
          <p:nvPr/>
        </p:nvSpPr>
        <p:spPr bwMode="auto">
          <a:xfrm>
            <a:off x="4938713" y="3683000"/>
            <a:ext cx="914400" cy="914400"/>
          </a:xfrm>
          <a:prstGeom prst="ellipse">
            <a:avLst/>
          </a:prstGeom>
          <a:gradFill rotWithShape="0">
            <a:gsLst>
              <a:gs pos="0">
                <a:schemeClr val="accent1"/>
              </a:gs>
              <a:gs pos="100000">
                <a:srgbClr val="FFCC00"/>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endParaRPr lang="en-US" altLang="en-US"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2" presetClass="entr" presetSubtype="8"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par>
                          <p:cTn id="13" fill="hold" nodeType="afterGroup">
                            <p:stCondLst>
                              <p:cond delay="1000"/>
                            </p:stCondLst>
                            <p:childTnLst>
                              <p:par>
                                <p:cTn id="14" presetID="22" presetClass="entr" presetSubtype="1"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up)">
                                      <p:cBhvr>
                                        <p:cTn id="16" dur="500"/>
                                        <p:tgtEl>
                                          <p:spTgt spid="1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3" presetClass="entr" presetSubtype="16"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childTnLst>
                                </p:cTn>
                              </p:par>
                            </p:childTnLst>
                          </p:cTn>
                        </p:par>
                        <p:par>
                          <p:cTn id="23" fill="hold" nodeType="afterGroup">
                            <p:stCondLst>
                              <p:cond delay="500"/>
                            </p:stCondLst>
                            <p:childTnLst>
                              <p:par>
                                <p:cTn id="24" presetID="23" presetClass="entr" presetSubtype="16"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childTnLst>
                                </p:cTn>
                              </p:par>
                            </p:childTnLst>
                          </p:cTn>
                        </p:par>
                        <p:par>
                          <p:cTn id="28" fill="hold" nodeType="afterGroup">
                            <p:stCondLst>
                              <p:cond delay="1000"/>
                            </p:stCondLst>
                            <p:childTnLst>
                              <p:par>
                                <p:cTn id="29" presetID="23" presetClass="entr" presetSubtype="16"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childTnLst>
                                </p:cTn>
                              </p:par>
                            </p:childTnLst>
                          </p:cTn>
                        </p:par>
                        <p:par>
                          <p:cTn id="33" fill="hold" nodeType="afterGroup">
                            <p:stCondLst>
                              <p:cond delay="1500"/>
                            </p:stCondLst>
                            <p:childTnLst>
                              <p:par>
                                <p:cTn id="34" presetID="22" presetClass="entr" presetSubtype="1"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500"/>
                                        <p:tgtEl>
                                          <p:spTgt spid="13"/>
                                        </p:tgtEl>
                                      </p:cBhvr>
                                    </p:animEffect>
                                  </p:childTnLst>
                                </p:cTn>
                              </p:par>
                            </p:childTnLst>
                          </p:cTn>
                        </p:par>
                        <p:par>
                          <p:cTn id="37" fill="hold" nodeType="afterGroup">
                            <p:stCondLst>
                              <p:cond delay="2000"/>
                            </p:stCondLst>
                            <p:childTnLst>
                              <p:par>
                                <p:cTn id="38" presetID="22" presetClass="entr" presetSubtype="2"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right)">
                                      <p:cBhvr>
                                        <p:cTn id="40" dur="500"/>
                                        <p:tgtEl>
                                          <p:spTgt spid="1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3" presetClass="entr" presetSubtype="16" fill="hold" nodeType="clickEffect">
                                  <p:stCondLst>
                                    <p:cond delay="0"/>
                                  </p:stCondLst>
                                  <p:childTnLst>
                                    <p:set>
                                      <p:cBhvr>
                                        <p:cTn id="44" dur="1" fill="hold">
                                          <p:stCondLst>
                                            <p:cond delay="0"/>
                                          </p:stCondLst>
                                        </p:cTn>
                                        <p:tgtEl>
                                          <p:spTgt spid="55"/>
                                        </p:tgtEl>
                                        <p:attrNameLst>
                                          <p:attrName>style.visibility</p:attrName>
                                        </p:attrNameLst>
                                      </p:cBhvr>
                                      <p:to>
                                        <p:strVal val="visible"/>
                                      </p:to>
                                    </p:set>
                                    <p:anim calcmode="lin" valueType="num">
                                      <p:cBhvr>
                                        <p:cTn id="45" dur="500" fill="hold"/>
                                        <p:tgtEl>
                                          <p:spTgt spid="55"/>
                                        </p:tgtEl>
                                        <p:attrNameLst>
                                          <p:attrName>ppt_w</p:attrName>
                                        </p:attrNameLst>
                                      </p:cBhvr>
                                      <p:tavLst>
                                        <p:tav tm="0">
                                          <p:val>
                                            <p:fltVal val="0"/>
                                          </p:val>
                                        </p:tav>
                                        <p:tav tm="100000">
                                          <p:val>
                                            <p:strVal val="#ppt_w"/>
                                          </p:val>
                                        </p:tav>
                                      </p:tavLst>
                                    </p:anim>
                                    <p:anim calcmode="lin" valueType="num">
                                      <p:cBhvr>
                                        <p:cTn id="46" dur="500" fill="hold"/>
                                        <p:tgtEl>
                                          <p:spTgt spid="55"/>
                                        </p:tgtEl>
                                        <p:attrNameLst>
                                          <p:attrName>ppt_h</p:attrName>
                                        </p:attrNameLst>
                                      </p:cBhvr>
                                      <p:tavLst>
                                        <p:tav tm="0">
                                          <p:val>
                                            <p:fltVal val="0"/>
                                          </p:val>
                                        </p:tav>
                                        <p:tav tm="100000">
                                          <p:val>
                                            <p:strVal val="#ppt_h"/>
                                          </p:val>
                                        </p:tav>
                                      </p:tavLst>
                                    </p:anim>
                                  </p:childTnLst>
                                </p:cTn>
                              </p:par>
                            </p:childTnLst>
                          </p:cTn>
                        </p:par>
                        <p:par>
                          <p:cTn id="47" fill="hold" nodeType="afterGroup">
                            <p:stCondLst>
                              <p:cond delay="500"/>
                            </p:stCondLst>
                            <p:childTnLst>
                              <p:par>
                                <p:cTn id="48" presetID="22" presetClass="entr" presetSubtype="1" fill="hold"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up)">
                                      <p:cBhvr>
                                        <p:cTn id="50" dur="500"/>
                                        <p:tgtEl>
                                          <p:spTgt spid="15"/>
                                        </p:tgtEl>
                                      </p:cBhvr>
                                    </p:animEffect>
                                  </p:childTnLst>
                                </p:cTn>
                              </p:par>
                            </p:childTnLst>
                          </p:cTn>
                        </p:par>
                        <p:par>
                          <p:cTn id="51" fill="hold" nodeType="afterGroup">
                            <p:stCondLst>
                              <p:cond delay="1000"/>
                            </p:stCondLst>
                            <p:childTnLst>
                              <p:par>
                                <p:cTn id="52" presetID="22" presetClass="entr" presetSubtype="2" fill="hold" nodeType="after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ipe(right)">
                                      <p:cBhvr>
                                        <p:cTn id="54" dur="500"/>
                                        <p:tgtEl>
                                          <p:spTgt spid="20"/>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3" presetClass="entr" presetSubtype="16" fill="hold" nodeType="clickEffect">
                                  <p:stCondLst>
                                    <p:cond delay="0"/>
                                  </p:stCondLst>
                                  <p:childTnLst>
                                    <p:set>
                                      <p:cBhvr>
                                        <p:cTn id="58" dur="1" fill="hold">
                                          <p:stCondLst>
                                            <p:cond delay="0"/>
                                          </p:stCondLst>
                                        </p:cTn>
                                        <p:tgtEl>
                                          <p:spTgt spid="53"/>
                                        </p:tgtEl>
                                        <p:attrNameLst>
                                          <p:attrName>style.visibility</p:attrName>
                                        </p:attrNameLst>
                                      </p:cBhvr>
                                      <p:to>
                                        <p:strVal val="visible"/>
                                      </p:to>
                                    </p:set>
                                    <p:anim calcmode="lin" valueType="num">
                                      <p:cBhvr>
                                        <p:cTn id="59" dur="500" fill="hold"/>
                                        <p:tgtEl>
                                          <p:spTgt spid="53"/>
                                        </p:tgtEl>
                                        <p:attrNameLst>
                                          <p:attrName>ppt_w</p:attrName>
                                        </p:attrNameLst>
                                      </p:cBhvr>
                                      <p:tavLst>
                                        <p:tav tm="0">
                                          <p:val>
                                            <p:fltVal val="0"/>
                                          </p:val>
                                        </p:tav>
                                        <p:tav tm="100000">
                                          <p:val>
                                            <p:strVal val="#ppt_w"/>
                                          </p:val>
                                        </p:tav>
                                      </p:tavLst>
                                    </p:anim>
                                    <p:anim calcmode="lin" valueType="num">
                                      <p:cBhvr>
                                        <p:cTn id="60" dur="500" fill="hold"/>
                                        <p:tgtEl>
                                          <p:spTgt spid="53"/>
                                        </p:tgtEl>
                                        <p:attrNameLst>
                                          <p:attrName>ppt_h</p:attrName>
                                        </p:attrNameLst>
                                      </p:cBhvr>
                                      <p:tavLst>
                                        <p:tav tm="0">
                                          <p:val>
                                            <p:fltVal val="0"/>
                                          </p:val>
                                        </p:tav>
                                        <p:tav tm="100000">
                                          <p:val>
                                            <p:strVal val="#ppt_h"/>
                                          </p:val>
                                        </p:tav>
                                      </p:tavLst>
                                    </p:anim>
                                  </p:childTnLst>
                                </p:cTn>
                              </p:par>
                            </p:childTnLst>
                          </p:cTn>
                        </p:par>
                        <p:par>
                          <p:cTn id="61" fill="hold" nodeType="afterGroup">
                            <p:stCondLst>
                              <p:cond delay="500"/>
                            </p:stCondLst>
                            <p:childTnLst>
                              <p:par>
                                <p:cTn id="62" presetID="22" presetClass="entr" presetSubtype="1" fill="hold" nodeType="after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wipe(up)">
                                      <p:cBhvr>
                                        <p:cTn id="64" dur="500"/>
                                        <p:tgtEl>
                                          <p:spTgt spid="16"/>
                                        </p:tgtEl>
                                      </p:cBhvr>
                                    </p:animEffect>
                                  </p:childTnLst>
                                </p:cTn>
                              </p:par>
                            </p:childTnLst>
                          </p:cTn>
                        </p:par>
                        <p:par>
                          <p:cTn id="65" fill="hold" nodeType="afterGroup">
                            <p:stCondLst>
                              <p:cond delay="1000"/>
                            </p:stCondLst>
                            <p:childTnLst>
                              <p:par>
                                <p:cTn id="66" presetID="22" presetClass="entr" presetSubtype="4" fill="hold" nodeType="after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down)">
                                      <p:cBhvr>
                                        <p:cTn id="68" dur="500"/>
                                        <p:tgtEl>
                                          <p:spTgt spid="17"/>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3" presetClass="entr" presetSubtype="16" fill="hold" nodeType="clickEffect">
                                  <p:stCondLst>
                                    <p:cond delay="0"/>
                                  </p:stCondLst>
                                  <p:childTnLst>
                                    <p:set>
                                      <p:cBhvr>
                                        <p:cTn id="72" dur="1" fill="hold">
                                          <p:stCondLst>
                                            <p:cond delay="0"/>
                                          </p:stCondLst>
                                        </p:cTn>
                                        <p:tgtEl>
                                          <p:spTgt spid="48"/>
                                        </p:tgtEl>
                                        <p:attrNameLst>
                                          <p:attrName>style.visibility</p:attrName>
                                        </p:attrNameLst>
                                      </p:cBhvr>
                                      <p:to>
                                        <p:strVal val="visible"/>
                                      </p:to>
                                    </p:set>
                                    <p:anim calcmode="lin" valueType="num">
                                      <p:cBhvr>
                                        <p:cTn id="73" dur="500" fill="hold"/>
                                        <p:tgtEl>
                                          <p:spTgt spid="48"/>
                                        </p:tgtEl>
                                        <p:attrNameLst>
                                          <p:attrName>ppt_w</p:attrName>
                                        </p:attrNameLst>
                                      </p:cBhvr>
                                      <p:tavLst>
                                        <p:tav tm="0">
                                          <p:val>
                                            <p:fltVal val="0"/>
                                          </p:val>
                                        </p:tav>
                                        <p:tav tm="100000">
                                          <p:val>
                                            <p:strVal val="#ppt_w"/>
                                          </p:val>
                                        </p:tav>
                                      </p:tavLst>
                                    </p:anim>
                                    <p:anim calcmode="lin" valueType="num">
                                      <p:cBhvr>
                                        <p:cTn id="74" dur="500" fill="hold"/>
                                        <p:tgtEl>
                                          <p:spTgt spid="48"/>
                                        </p:tgtEl>
                                        <p:attrNameLst>
                                          <p:attrName>ppt_h</p:attrName>
                                        </p:attrNameLst>
                                      </p:cBhvr>
                                      <p:tavLst>
                                        <p:tav tm="0">
                                          <p:val>
                                            <p:fltVal val="0"/>
                                          </p:val>
                                        </p:tav>
                                        <p:tav tm="100000">
                                          <p:val>
                                            <p:strVal val="#ppt_h"/>
                                          </p:val>
                                        </p:tav>
                                      </p:tavLst>
                                    </p:anim>
                                  </p:childTnLst>
                                </p:cTn>
                              </p:par>
                            </p:childTnLst>
                          </p:cTn>
                        </p:par>
                        <p:par>
                          <p:cTn id="75" fill="hold" nodeType="afterGroup">
                            <p:stCondLst>
                              <p:cond delay="500"/>
                            </p:stCondLst>
                            <p:childTnLst>
                              <p:par>
                                <p:cTn id="76" presetID="22" presetClass="entr" presetSubtype="1" fill="hold" nodeType="after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wipe(up)">
                                      <p:cBhvr>
                                        <p:cTn id="78" dur="500"/>
                                        <p:tgtEl>
                                          <p:spTgt spid="18"/>
                                        </p:tgtEl>
                                      </p:cBhvr>
                                    </p:animEffect>
                                  </p:childTnLst>
                                </p:cTn>
                              </p:par>
                            </p:childTnLst>
                          </p:cTn>
                        </p:par>
                        <p:par>
                          <p:cTn id="79" fill="hold" nodeType="afterGroup">
                            <p:stCondLst>
                              <p:cond delay="1000"/>
                            </p:stCondLst>
                            <p:childTnLst>
                              <p:par>
                                <p:cTn id="80" presetID="22" presetClass="entr" presetSubtype="4" fill="hold" nodeType="after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down)">
                                      <p:cBhvr>
                                        <p:cTn id="82" dur="500"/>
                                        <p:tgtEl>
                                          <p:spTgt spid="19"/>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3" presetClass="entr" presetSubtype="16" fill="hold" nodeType="clickEffect">
                                  <p:stCondLst>
                                    <p:cond delay="0"/>
                                  </p:stCondLst>
                                  <p:childTnLst>
                                    <p:set>
                                      <p:cBhvr>
                                        <p:cTn id="86" dur="1" fill="hold">
                                          <p:stCondLst>
                                            <p:cond delay="0"/>
                                          </p:stCondLst>
                                        </p:cTn>
                                        <p:tgtEl>
                                          <p:spTgt spid="30"/>
                                        </p:tgtEl>
                                        <p:attrNameLst>
                                          <p:attrName>style.visibility</p:attrName>
                                        </p:attrNameLst>
                                      </p:cBhvr>
                                      <p:to>
                                        <p:strVal val="visible"/>
                                      </p:to>
                                    </p:set>
                                    <p:anim calcmode="lin" valueType="num">
                                      <p:cBhvr>
                                        <p:cTn id="87" dur="500" fill="hold"/>
                                        <p:tgtEl>
                                          <p:spTgt spid="30"/>
                                        </p:tgtEl>
                                        <p:attrNameLst>
                                          <p:attrName>ppt_w</p:attrName>
                                        </p:attrNameLst>
                                      </p:cBhvr>
                                      <p:tavLst>
                                        <p:tav tm="0">
                                          <p:val>
                                            <p:fltVal val="0"/>
                                          </p:val>
                                        </p:tav>
                                        <p:tav tm="100000">
                                          <p:val>
                                            <p:strVal val="#ppt_w"/>
                                          </p:val>
                                        </p:tav>
                                      </p:tavLst>
                                    </p:anim>
                                    <p:anim calcmode="lin" valueType="num">
                                      <p:cBhvr>
                                        <p:cTn id="88" dur="500" fill="hold"/>
                                        <p:tgtEl>
                                          <p:spTgt spid="30"/>
                                        </p:tgtEl>
                                        <p:attrNameLst>
                                          <p:attrName>ppt_h</p:attrName>
                                        </p:attrNameLst>
                                      </p:cBhvr>
                                      <p:tavLst>
                                        <p:tav tm="0">
                                          <p:val>
                                            <p:fltVal val="0"/>
                                          </p:val>
                                        </p:tav>
                                        <p:tav tm="100000">
                                          <p:val>
                                            <p:strVal val="#ppt_h"/>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4" fill="hold" nodeType="clickEffect">
                                  <p:stCondLst>
                                    <p:cond delay="0"/>
                                  </p:stCondLst>
                                  <p:childTnLst>
                                    <p:set>
                                      <p:cBhvr>
                                        <p:cTn id="92" dur="1" fill="hold">
                                          <p:stCondLst>
                                            <p:cond delay="0"/>
                                          </p:stCondLst>
                                        </p:cTn>
                                        <p:tgtEl>
                                          <p:spTgt spid="27"/>
                                        </p:tgtEl>
                                        <p:attrNameLst>
                                          <p:attrName>style.visibility</p:attrName>
                                        </p:attrNameLst>
                                      </p:cBhvr>
                                      <p:to>
                                        <p:strVal val="visible"/>
                                      </p:to>
                                    </p:set>
                                    <p:animEffect transition="in" filter="wipe(down)">
                                      <p:cBhvr>
                                        <p:cTn id="93" dur="500"/>
                                        <p:tgtEl>
                                          <p:spTgt spid="27"/>
                                        </p:tgtEl>
                                      </p:cBhvr>
                                    </p:animEffect>
                                  </p:childTnLst>
                                </p:cTn>
                              </p:par>
                            </p:childTnLst>
                          </p:cTn>
                        </p:par>
                        <p:par>
                          <p:cTn id="94" fill="hold" nodeType="afterGroup">
                            <p:stCondLst>
                              <p:cond delay="500"/>
                            </p:stCondLst>
                            <p:childTnLst>
                              <p:par>
                                <p:cTn id="95" presetID="22" presetClass="entr" presetSubtype="1" fill="hold" nodeType="after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wipe(up)">
                                      <p:cBhvr>
                                        <p:cTn id="97" dur="500"/>
                                        <p:tgtEl>
                                          <p:spTgt spid="28"/>
                                        </p:tgtEl>
                                      </p:cBhvr>
                                    </p:animEffect>
                                  </p:childTnLst>
                                </p:cTn>
                              </p:par>
                            </p:childTnLst>
                          </p:cTn>
                        </p:par>
                        <p:par>
                          <p:cTn id="98" fill="hold" nodeType="afterGroup">
                            <p:stCondLst>
                              <p:cond delay="1000"/>
                            </p:stCondLst>
                            <p:childTnLst>
                              <p:par>
                                <p:cTn id="99" presetID="22" presetClass="entr" presetSubtype="2" fill="hold" nodeType="afterEffect">
                                  <p:stCondLst>
                                    <p:cond delay="0"/>
                                  </p:stCondLst>
                                  <p:childTnLst>
                                    <p:set>
                                      <p:cBhvr>
                                        <p:cTn id="100" dur="1" fill="hold">
                                          <p:stCondLst>
                                            <p:cond delay="0"/>
                                          </p:stCondLst>
                                        </p:cTn>
                                        <p:tgtEl>
                                          <p:spTgt spid="29"/>
                                        </p:tgtEl>
                                        <p:attrNameLst>
                                          <p:attrName>style.visibility</p:attrName>
                                        </p:attrNameLst>
                                      </p:cBhvr>
                                      <p:to>
                                        <p:strVal val="visible"/>
                                      </p:to>
                                    </p:set>
                                    <p:animEffect transition="in" filter="wipe(right)">
                                      <p:cBhvr>
                                        <p:cTn id="101" dur="500"/>
                                        <p:tgtEl>
                                          <p:spTgt spid="29"/>
                                        </p:tgtEl>
                                      </p:cBhvr>
                                    </p:animEffect>
                                  </p:childTnLst>
                                </p:cTn>
                              </p:par>
                            </p:childTnLst>
                          </p:cTn>
                        </p:par>
                        <p:par>
                          <p:cTn id="102" fill="hold" nodeType="afterGroup">
                            <p:stCondLst>
                              <p:cond delay="1500"/>
                            </p:stCondLst>
                            <p:childTnLst>
                              <p:par>
                                <p:cTn id="103" presetID="22" presetClass="entr" presetSubtype="2" fill="hold" nodeType="afterEffect">
                                  <p:stCondLst>
                                    <p:cond delay="0"/>
                                  </p:stCondLst>
                                  <p:childTnLst>
                                    <p:set>
                                      <p:cBhvr>
                                        <p:cTn id="104" dur="1" fill="hold">
                                          <p:stCondLst>
                                            <p:cond delay="0"/>
                                          </p:stCondLst>
                                        </p:cTn>
                                        <p:tgtEl>
                                          <p:spTgt spid="47"/>
                                        </p:tgtEl>
                                        <p:attrNameLst>
                                          <p:attrName>style.visibility</p:attrName>
                                        </p:attrNameLst>
                                      </p:cBhvr>
                                      <p:to>
                                        <p:strVal val="visible"/>
                                      </p:to>
                                    </p:set>
                                    <p:animEffect transition="in" filter="wipe(right)">
                                      <p:cBhvr>
                                        <p:cTn id="105" dur="500"/>
                                        <p:tgtEl>
                                          <p:spTgt spid="47"/>
                                        </p:tgtEl>
                                      </p:cBhvr>
                                    </p:animEffect>
                                  </p:childTnLst>
                                </p:cTn>
                              </p:par>
                            </p:childTnLst>
                          </p:cTn>
                        </p:par>
                        <p:par>
                          <p:cTn id="106" fill="hold" nodeType="afterGroup">
                            <p:stCondLst>
                              <p:cond delay="2000"/>
                            </p:stCondLst>
                            <p:childTnLst>
                              <p:par>
                                <p:cTn id="107" presetID="22" presetClass="entr" presetSubtype="2" fill="hold" nodeType="afterEffect">
                                  <p:stCondLst>
                                    <p:cond delay="0"/>
                                  </p:stCondLst>
                                  <p:childTnLst>
                                    <p:set>
                                      <p:cBhvr>
                                        <p:cTn id="108" dur="1" fill="hold">
                                          <p:stCondLst>
                                            <p:cond delay="0"/>
                                          </p:stCondLst>
                                        </p:cTn>
                                        <p:tgtEl>
                                          <p:spTgt spid="26"/>
                                        </p:tgtEl>
                                        <p:attrNameLst>
                                          <p:attrName>style.visibility</p:attrName>
                                        </p:attrNameLst>
                                      </p:cBhvr>
                                      <p:to>
                                        <p:strVal val="visible"/>
                                      </p:to>
                                    </p:set>
                                    <p:animEffect transition="in" filter="wipe(right)">
                                      <p:cBhvr>
                                        <p:cTn id="109" dur="500"/>
                                        <p:tgtEl>
                                          <p:spTgt spid="26"/>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4" fill="hold" nodeType="clickEffect">
                                  <p:stCondLst>
                                    <p:cond delay="0"/>
                                  </p:stCondLst>
                                  <p:childTnLst>
                                    <p:set>
                                      <p:cBhvr>
                                        <p:cTn id="113" dur="1" fill="hold">
                                          <p:stCondLst>
                                            <p:cond delay="0"/>
                                          </p:stCondLst>
                                        </p:cTn>
                                        <p:tgtEl>
                                          <p:spTgt spid="31"/>
                                        </p:tgtEl>
                                        <p:attrNameLst>
                                          <p:attrName>style.visibility</p:attrName>
                                        </p:attrNameLst>
                                      </p:cBhvr>
                                      <p:to>
                                        <p:strVal val="visible"/>
                                      </p:to>
                                    </p:set>
                                    <p:animEffect transition="in" filter="wipe(down)">
                                      <p:cBhvr>
                                        <p:cTn id="114" dur="500"/>
                                        <p:tgtEl>
                                          <p:spTgt spid="31"/>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3" presetClass="entr" presetSubtype="16" fill="hold" nodeType="clickEffect">
                                  <p:stCondLst>
                                    <p:cond delay="0"/>
                                  </p:stCondLst>
                                  <p:childTnLst>
                                    <p:set>
                                      <p:cBhvr>
                                        <p:cTn id="118" dur="1" fill="hold">
                                          <p:stCondLst>
                                            <p:cond delay="0"/>
                                          </p:stCondLst>
                                        </p:cTn>
                                        <p:tgtEl>
                                          <p:spTgt spid="6"/>
                                        </p:tgtEl>
                                        <p:attrNameLst>
                                          <p:attrName>style.visibility</p:attrName>
                                        </p:attrNameLst>
                                      </p:cBhvr>
                                      <p:to>
                                        <p:strVal val="visible"/>
                                      </p:to>
                                    </p:set>
                                    <p:anim calcmode="lin" valueType="num">
                                      <p:cBhvr>
                                        <p:cTn id="119" dur="500" fill="hold"/>
                                        <p:tgtEl>
                                          <p:spTgt spid="6"/>
                                        </p:tgtEl>
                                        <p:attrNameLst>
                                          <p:attrName>ppt_w</p:attrName>
                                        </p:attrNameLst>
                                      </p:cBhvr>
                                      <p:tavLst>
                                        <p:tav tm="0">
                                          <p:val>
                                            <p:fltVal val="0"/>
                                          </p:val>
                                        </p:tav>
                                        <p:tav tm="100000">
                                          <p:val>
                                            <p:strVal val="#ppt_w"/>
                                          </p:val>
                                        </p:tav>
                                      </p:tavLst>
                                    </p:anim>
                                    <p:anim calcmode="lin" valueType="num">
                                      <p:cBhvr>
                                        <p:cTn id="120" dur="500" fill="hold"/>
                                        <p:tgtEl>
                                          <p:spTgt spid="6"/>
                                        </p:tgtEl>
                                        <p:attrNameLst>
                                          <p:attrName>ppt_h</p:attrName>
                                        </p:attrNameLst>
                                      </p:cBhvr>
                                      <p:tavLst>
                                        <p:tav tm="0">
                                          <p:val>
                                            <p:fltVal val="0"/>
                                          </p:val>
                                        </p:tav>
                                        <p:tav tm="100000">
                                          <p:val>
                                            <p:strVal val="#ppt_h"/>
                                          </p:val>
                                        </p:tav>
                                      </p:tavLst>
                                    </p:anim>
                                  </p:childTnLst>
                                </p:cTn>
                              </p:par>
                            </p:childTnLst>
                          </p:cTn>
                        </p:par>
                        <p:par>
                          <p:cTn id="121" fill="hold" nodeType="afterGroup">
                            <p:stCondLst>
                              <p:cond delay="500"/>
                            </p:stCondLst>
                            <p:childTnLst>
                              <p:par>
                                <p:cTn id="122" presetID="22" presetClass="entr" presetSubtype="1" fill="hold" nodeType="afterEffect">
                                  <p:stCondLst>
                                    <p:cond delay="0"/>
                                  </p:stCondLst>
                                  <p:childTnLst>
                                    <p:set>
                                      <p:cBhvr>
                                        <p:cTn id="123" dur="1" fill="hold">
                                          <p:stCondLst>
                                            <p:cond delay="0"/>
                                          </p:stCondLst>
                                        </p:cTn>
                                        <p:tgtEl>
                                          <p:spTgt spid="22"/>
                                        </p:tgtEl>
                                        <p:attrNameLst>
                                          <p:attrName>style.visibility</p:attrName>
                                        </p:attrNameLst>
                                      </p:cBhvr>
                                      <p:to>
                                        <p:strVal val="visible"/>
                                      </p:to>
                                    </p:set>
                                    <p:animEffect transition="in" filter="wipe(up)">
                                      <p:cBhvr>
                                        <p:cTn id="124" dur="500"/>
                                        <p:tgtEl>
                                          <p:spTgt spid="22"/>
                                        </p:tgtEl>
                                      </p:cBhvr>
                                    </p:animEffect>
                                  </p:childTnLst>
                                </p:cTn>
                              </p:par>
                            </p:childTnLst>
                          </p:cTn>
                        </p:par>
                        <p:par>
                          <p:cTn id="125" fill="hold" nodeType="afterGroup">
                            <p:stCondLst>
                              <p:cond delay="1000"/>
                            </p:stCondLst>
                            <p:childTnLst>
                              <p:par>
                                <p:cTn id="126" presetID="22" presetClass="entr" presetSubtype="2" fill="hold" nodeType="afterEffect">
                                  <p:stCondLst>
                                    <p:cond delay="0"/>
                                  </p:stCondLst>
                                  <p:childTnLst>
                                    <p:set>
                                      <p:cBhvr>
                                        <p:cTn id="127" dur="1" fill="hold">
                                          <p:stCondLst>
                                            <p:cond delay="0"/>
                                          </p:stCondLst>
                                        </p:cTn>
                                        <p:tgtEl>
                                          <p:spTgt spid="43"/>
                                        </p:tgtEl>
                                        <p:attrNameLst>
                                          <p:attrName>style.visibility</p:attrName>
                                        </p:attrNameLst>
                                      </p:cBhvr>
                                      <p:to>
                                        <p:strVal val="visible"/>
                                      </p:to>
                                    </p:set>
                                    <p:animEffect transition="in" filter="wipe(right)">
                                      <p:cBhvr>
                                        <p:cTn id="128" dur="500"/>
                                        <p:tgtEl>
                                          <p:spTgt spid="43"/>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3" presetClass="entr" presetSubtype="16" fill="hold" nodeType="clickEffect">
                                  <p:stCondLst>
                                    <p:cond delay="0"/>
                                  </p:stCondLst>
                                  <p:childTnLst>
                                    <p:set>
                                      <p:cBhvr>
                                        <p:cTn id="132" dur="1" fill="hold">
                                          <p:stCondLst>
                                            <p:cond delay="0"/>
                                          </p:stCondLst>
                                        </p:cTn>
                                        <p:tgtEl>
                                          <p:spTgt spid="46"/>
                                        </p:tgtEl>
                                        <p:attrNameLst>
                                          <p:attrName>style.visibility</p:attrName>
                                        </p:attrNameLst>
                                      </p:cBhvr>
                                      <p:to>
                                        <p:strVal val="visible"/>
                                      </p:to>
                                    </p:set>
                                    <p:anim calcmode="lin" valueType="num">
                                      <p:cBhvr>
                                        <p:cTn id="133" dur="500" fill="hold"/>
                                        <p:tgtEl>
                                          <p:spTgt spid="46"/>
                                        </p:tgtEl>
                                        <p:attrNameLst>
                                          <p:attrName>ppt_w</p:attrName>
                                        </p:attrNameLst>
                                      </p:cBhvr>
                                      <p:tavLst>
                                        <p:tav tm="0">
                                          <p:val>
                                            <p:fltVal val="0"/>
                                          </p:val>
                                        </p:tav>
                                        <p:tav tm="100000">
                                          <p:val>
                                            <p:strVal val="#ppt_w"/>
                                          </p:val>
                                        </p:tav>
                                      </p:tavLst>
                                    </p:anim>
                                    <p:anim calcmode="lin" valueType="num">
                                      <p:cBhvr>
                                        <p:cTn id="134" dur="500" fill="hold"/>
                                        <p:tgtEl>
                                          <p:spTgt spid="46"/>
                                        </p:tgtEl>
                                        <p:attrNameLst>
                                          <p:attrName>ppt_h</p:attrName>
                                        </p:attrNameLst>
                                      </p:cBhvr>
                                      <p:tavLst>
                                        <p:tav tm="0">
                                          <p:val>
                                            <p:fltVal val="0"/>
                                          </p:val>
                                        </p:tav>
                                        <p:tav tm="100000">
                                          <p:val>
                                            <p:strVal val="#ppt_h"/>
                                          </p:val>
                                        </p:tav>
                                      </p:tavLst>
                                    </p:anim>
                                  </p:childTnLst>
                                </p:cTn>
                              </p:par>
                            </p:childTnLst>
                          </p:cTn>
                        </p:par>
                        <p:par>
                          <p:cTn id="135" fill="hold" nodeType="afterGroup">
                            <p:stCondLst>
                              <p:cond delay="500"/>
                            </p:stCondLst>
                            <p:childTnLst>
                              <p:par>
                                <p:cTn id="136" presetID="22" presetClass="entr" presetSubtype="1" fill="hold" nodeType="afterEffect">
                                  <p:stCondLst>
                                    <p:cond delay="0"/>
                                  </p:stCondLst>
                                  <p:childTnLst>
                                    <p:set>
                                      <p:cBhvr>
                                        <p:cTn id="137" dur="1" fill="hold">
                                          <p:stCondLst>
                                            <p:cond delay="0"/>
                                          </p:stCondLst>
                                        </p:cTn>
                                        <p:tgtEl>
                                          <p:spTgt spid="21"/>
                                        </p:tgtEl>
                                        <p:attrNameLst>
                                          <p:attrName>style.visibility</p:attrName>
                                        </p:attrNameLst>
                                      </p:cBhvr>
                                      <p:to>
                                        <p:strVal val="visible"/>
                                      </p:to>
                                    </p:set>
                                    <p:animEffect transition="in" filter="wipe(up)">
                                      <p:cBhvr>
                                        <p:cTn id="138" dur="500"/>
                                        <p:tgtEl>
                                          <p:spTgt spid="21"/>
                                        </p:tgtEl>
                                      </p:cBhvr>
                                    </p:animEffect>
                                  </p:childTnLst>
                                </p:cTn>
                              </p:par>
                            </p:childTnLst>
                          </p:cTn>
                        </p:par>
                        <p:par>
                          <p:cTn id="139" fill="hold" nodeType="afterGroup">
                            <p:stCondLst>
                              <p:cond delay="1000"/>
                            </p:stCondLst>
                            <p:childTnLst>
                              <p:par>
                                <p:cTn id="140" presetID="22" presetClass="entr" presetSubtype="1" fill="hold" nodeType="afterEffect">
                                  <p:stCondLst>
                                    <p:cond delay="0"/>
                                  </p:stCondLst>
                                  <p:childTnLst>
                                    <p:set>
                                      <p:cBhvr>
                                        <p:cTn id="141" dur="1" fill="hold">
                                          <p:stCondLst>
                                            <p:cond delay="0"/>
                                          </p:stCondLst>
                                        </p:cTn>
                                        <p:tgtEl>
                                          <p:spTgt spid="44"/>
                                        </p:tgtEl>
                                        <p:attrNameLst>
                                          <p:attrName>style.visibility</p:attrName>
                                        </p:attrNameLst>
                                      </p:cBhvr>
                                      <p:to>
                                        <p:strVal val="visible"/>
                                      </p:to>
                                    </p:set>
                                    <p:animEffect transition="in" filter="wipe(up)">
                                      <p:cBhvr>
                                        <p:cTn id="142" dur="500"/>
                                        <p:tgtEl>
                                          <p:spTgt spid="44"/>
                                        </p:tgtEl>
                                      </p:cBhvr>
                                    </p:animEffect>
                                  </p:childTnLst>
                                </p:cTn>
                              </p:par>
                            </p:childTnLst>
                          </p:cTn>
                        </p:par>
                        <p:par>
                          <p:cTn id="143" fill="hold" nodeType="afterGroup">
                            <p:stCondLst>
                              <p:cond delay="1500"/>
                            </p:stCondLst>
                            <p:childTnLst>
                              <p:par>
                                <p:cTn id="144" presetID="22" presetClass="entr" presetSubtype="8" fill="hold" nodeType="afterEffect">
                                  <p:stCondLst>
                                    <p:cond delay="0"/>
                                  </p:stCondLst>
                                  <p:childTnLst>
                                    <p:set>
                                      <p:cBhvr>
                                        <p:cTn id="145" dur="1" fill="hold">
                                          <p:stCondLst>
                                            <p:cond delay="0"/>
                                          </p:stCondLst>
                                        </p:cTn>
                                        <p:tgtEl>
                                          <p:spTgt spid="45"/>
                                        </p:tgtEl>
                                        <p:attrNameLst>
                                          <p:attrName>style.visibility</p:attrName>
                                        </p:attrNameLst>
                                      </p:cBhvr>
                                      <p:to>
                                        <p:strVal val="visible"/>
                                      </p:to>
                                    </p:set>
                                    <p:animEffect transition="in" filter="wipe(left)">
                                      <p:cBhvr>
                                        <p:cTn id="146" dur="500"/>
                                        <p:tgtEl>
                                          <p:spTgt spid="45"/>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3" presetClass="entr" presetSubtype="16" fill="hold" nodeType="clickEffect">
                                  <p:stCondLst>
                                    <p:cond delay="0"/>
                                  </p:stCondLst>
                                  <p:childTnLst>
                                    <p:set>
                                      <p:cBhvr>
                                        <p:cTn id="150" dur="1" fill="hold">
                                          <p:stCondLst>
                                            <p:cond delay="0"/>
                                          </p:stCondLst>
                                        </p:cTn>
                                        <p:tgtEl>
                                          <p:spTgt spid="37"/>
                                        </p:tgtEl>
                                        <p:attrNameLst>
                                          <p:attrName>style.visibility</p:attrName>
                                        </p:attrNameLst>
                                      </p:cBhvr>
                                      <p:to>
                                        <p:strVal val="visible"/>
                                      </p:to>
                                    </p:set>
                                    <p:anim calcmode="lin" valueType="num">
                                      <p:cBhvr>
                                        <p:cTn id="151" dur="500" fill="hold"/>
                                        <p:tgtEl>
                                          <p:spTgt spid="37"/>
                                        </p:tgtEl>
                                        <p:attrNameLst>
                                          <p:attrName>ppt_w</p:attrName>
                                        </p:attrNameLst>
                                      </p:cBhvr>
                                      <p:tavLst>
                                        <p:tav tm="0">
                                          <p:val>
                                            <p:fltVal val="0"/>
                                          </p:val>
                                        </p:tav>
                                        <p:tav tm="100000">
                                          <p:val>
                                            <p:strVal val="#ppt_w"/>
                                          </p:val>
                                        </p:tav>
                                      </p:tavLst>
                                    </p:anim>
                                    <p:anim calcmode="lin" valueType="num">
                                      <p:cBhvr>
                                        <p:cTn id="152" dur="500" fill="hold"/>
                                        <p:tgtEl>
                                          <p:spTgt spid="37"/>
                                        </p:tgtEl>
                                        <p:attrNameLst>
                                          <p:attrName>ppt_h</p:attrName>
                                        </p:attrNameLst>
                                      </p:cBhvr>
                                      <p:tavLst>
                                        <p:tav tm="0">
                                          <p:val>
                                            <p:fltVal val="0"/>
                                          </p:val>
                                        </p:tav>
                                        <p:tav tm="100000">
                                          <p:val>
                                            <p:strVal val="#ppt_h"/>
                                          </p:val>
                                        </p:tav>
                                      </p:tavLst>
                                    </p:anim>
                                  </p:childTnLst>
                                </p:cTn>
                              </p:par>
                            </p:childTnLst>
                          </p:cTn>
                        </p:par>
                        <p:par>
                          <p:cTn id="153" fill="hold" nodeType="afterGroup">
                            <p:stCondLst>
                              <p:cond delay="500"/>
                            </p:stCondLst>
                            <p:childTnLst>
                              <p:par>
                                <p:cTn id="154" presetID="22" presetClass="entr" presetSubtype="1" fill="hold" nodeType="afterEffect">
                                  <p:stCondLst>
                                    <p:cond delay="0"/>
                                  </p:stCondLst>
                                  <p:childTnLst>
                                    <p:set>
                                      <p:cBhvr>
                                        <p:cTn id="155" dur="1" fill="hold">
                                          <p:stCondLst>
                                            <p:cond delay="0"/>
                                          </p:stCondLst>
                                        </p:cTn>
                                        <p:tgtEl>
                                          <p:spTgt spid="23"/>
                                        </p:tgtEl>
                                        <p:attrNameLst>
                                          <p:attrName>style.visibility</p:attrName>
                                        </p:attrNameLst>
                                      </p:cBhvr>
                                      <p:to>
                                        <p:strVal val="visible"/>
                                      </p:to>
                                    </p:set>
                                    <p:animEffect transition="in" filter="wipe(up)">
                                      <p:cBhvr>
                                        <p:cTn id="156" dur="500"/>
                                        <p:tgtEl>
                                          <p:spTgt spid="23"/>
                                        </p:tgtEl>
                                      </p:cBhvr>
                                    </p:animEffect>
                                  </p:childTnLst>
                                </p:cTn>
                              </p:par>
                            </p:childTnLst>
                          </p:cTn>
                        </p:par>
                        <p:par>
                          <p:cTn id="157" fill="hold" nodeType="afterGroup">
                            <p:stCondLst>
                              <p:cond delay="1000"/>
                            </p:stCondLst>
                            <p:childTnLst>
                              <p:par>
                                <p:cTn id="158" presetID="22" presetClass="entr" presetSubtype="4" fill="hold" nodeType="afterEffect">
                                  <p:stCondLst>
                                    <p:cond delay="0"/>
                                  </p:stCondLst>
                                  <p:childTnLst>
                                    <p:set>
                                      <p:cBhvr>
                                        <p:cTn id="159" dur="1" fill="hold">
                                          <p:stCondLst>
                                            <p:cond delay="0"/>
                                          </p:stCondLst>
                                        </p:cTn>
                                        <p:tgtEl>
                                          <p:spTgt spid="36"/>
                                        </p:tgtEl>
                                        <p:attrNameLst>
                                          <p:attrName>style.visibility</p:attrName>
                                        </p:attrNameLst>
                                      </p:cBhvr>
                                      <p:to>
                                        <p:strVal val="visible"/>
                                      </p:to>
                                    </p:set>
                                    <p:animEffect transition="in" filter="wipe(down)">
                                      <p:cBhvr>
                                        <p:cTn id="160" dur="500"/>
                                        <p:tgtEl>
                                          <p:spTgt spid="36"/>
                                        </p:tgtEl>
                                      </p:cBhvr>
                                    </p:animEffect>
                                  </p:childTnLst>
                                </p:cTn>
                              </p:par>
                            </p:childTnLst>
                          </p:cTn>
                        </p:par>
                        <p:par>
                          <p:cTn id="161" fill="hold" nodeType="afterGroup">
                            <p:stCondLst>
                              <p:cond delay="1500"/>
                            </p:stCondLst>
                            <p:childTnLst>
                              <p:par>
                                <p:cTn id="162" presetID="22" presetClass="entr" presetSubtype="2" fill="hold" nodeType="afterEffect">
                                  <p:stCondLst>
                                    <p:cond delay="0"/>
                                  </p:stCondLst>
                                  <p:childTnLst>
                                    <p:set>
                                      <p:cBhvr>
                                        <p:cTn id="163" dur="1" fill="hold">
                                          <p:stCondLst>
                                            <p:cond delay="0"/>
                                          </p:stCondLst>
                                        </p:cTn>
                                        <p:tgtEl>
                                          <p:spTgt spid="54"/>
                                        </p:tgtEl>
                                        <p:attrNameLst>
                                          <p:attrName>style.visibility</p:attrName>
                                        </p:attrNameLst>
                                      </p:cBhvr>
                                      <p:to>
                                        <p:strVal val="visible"/>
                                      </p:to>
                                    </p:set>
                                    <p:animEffect transition="in" filter="wipe(right)">
                                      <p:cBhvr>
                                        <p:cTn id="164" dur="500"/>
                                        <p:tgtEl>
                                          <p:spTgt spid="54"/>
                                        </p:tgtEl>
                                      </p:cBhvr>
                                    </p:animEffec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23" presetClass="entr" presetSubtype="16" fill="hold" nodeType="clickEffect">
                                  <p:stCondLst>
                                    <p:cond delay="0"/>
                                  </p:stCondLst>
                                  <p:childTnLst>
                                    <p:set>
                                      <p:cBhvr>
                                        <p:cTn id="168" dur="1" fill="hold">
                                          <p:stCondLst>
                                            <p:cond delay="0"/>
                                          </p:stCondLst>
                                        </p:cTn>
                                        <p:tgtEl>
                                          <p:spTgt spid="40"/>
                                        </p:tgtEl>
                                        <p:attrNameLst>
                                          <p:attrName>style.visibility</p:attrName>
                                        </p:attrNameLst>
                                      </p:cBhvr>
                                      <p:to>
                                        <p:strVal val="visible"/>
                                      </p:to>
                                    </p:set>
                                    <p:anim calcmode="lin" valueType="num">
                                      <p:cBhvr>
                                        <p:cTn id="169" dur="500" fill="hold"/>
                                        <p:tgtEl>
                                          <p:spTgt spid="40"/>
                                        </p:tgtEl>
                                        <p:attrNameLst>
                                          <p:attrName>ppt_w</p:attrName>
                                        </p:attrNameLst>
                                      </p:cBhvr>
                                      <p:tavLst>
                                        <p:tav tm="0">
                                          <p:val>
                                            <p:fltVal val="0"/>
                                          </p:val>
                                        </p:tav>
                                        <p:tav tm="100000">
                                          <p:val>
                                            <p:strVal val="#ppt_w"/>
                                          </p:val>
                                        </p:tav>
                                      </p:tavLst>
                                    </p:anim>
                                    <p:anim calcmode="lin" valueType="num">
                                      <p:cBhvr>
                                        <p:cTn id="170" dur="500" fill="hold"/>
                                        <p:tgtEl>
                                          <p:spTgt spid="40"/>
                                        </p:tgtEl>
                                        <p:attrNameLst>
                                          <p:attrName>ppt_h</p:attrName>
                                        </p:attrNameLst>
                                      </p:cBhvr>
                                      <p:tavLst>
                                        <p:tav tm="0">
                                          <p:val>
                                            <p:fltVal val="0"/>
                                          </p:val>
                                        </p:tav>
                                        <p:tav tm="100000">
                                          <p:val>
                                            <p:strVal val="#ppt_h"/>
                                          </p:val>
                                        </p:tav>
                                      </p:tavLst>
                                    </p:anim>
                                  </p:childTnLst>
                                </p:cTn>
                              </p:par>
                            </p:childTnLst>
                          </p:cTn>
                        </p:par>
                        <p:par>
                          <p:cTn id="171" fill="hold" nodeType="afterGroup">
                            <p:stCondLst>
                              <p:cond delay="500"/>
                            </p:stCondLst>
                            <p:childTnLst>
                              <p:par>
                                <p:cTn id="172" presetID="23" presetClass="entr" presetSubtype="16" fill="hold" nodeType="afterEffect">
                                  <p:stCondLst>
                                    <p:cond delay="0"/>
                                  </p:stCondLst>
                                  <p:childTnLst>
                                    <p:set>
                                      <p:cBhvr>
                                        <p:cTn id="173" dur="1" fill="hold">
                                          <p:stCondLst>
                                            <p:cond delay="0"/>
                                          </p:stCondLst>
                                        </p:cTn>
                                        <p:tgtEl>
                                          <p:spTgt spid="41"/>
                                        </p:tgtEl>
                                        <p:attrNameLst>
                                          <p:attrName>style.visibility</p:attrName>
                                        </p:attrNameLst>
                                      </p:cBhvr>
                                      <p:to>
                                        <p:strVal val="visible"/>
                                      </p:to>
                                    </p:set>
                                    <p:anim calcmode="lin" valueType="num">
                                      <p:cBhvr>
                                        <p:cTn id="174" dur="500" fill="hold"/>
                                        <p:tgtEl>
                                          <p:spTgt spid="41"/>
                                        </p:tgtEl>
                                        <p:attrNameLst>
                                          <p:attrName>ppt_w</p:attrName>
                                        </p:attrNameLst>
                                      </p:cBhvr>
                                      <p:tavLst>
                                        <p:tav tm="0">
                                          <p:val>
                                            <p:fltVal val="0"/>
                                          </p:val>
                                        </p:tav>
                                        <p:tav tm="100000">
                                          <p:val>
                                            <p:strVal val="#ppt_w"/>
                                          </p:val>
                                        </p:tav>
                                      </p:tavLst>
                                    </p:anim>
                                    <p:anim calcmode="lin" valueType="num">
                                      <p:cBhvr>
                                        <p:cTn id="175" dur="500" fill="hold"/>
                                        <p:tgtEl>
                                          <p:spTgt spid="41"/>
                                        </p:tgtEl>
                                        <p:attrNameLst>
                                          <p:attrName>ppt_h</p:attrName>
                                        </p:attrNameLst>
                                      </p:cBhvr>
                                      <p:tavLst>
                                        <p:tav tm="0">
                                          <p:val>
                                            <p:fltVal val="0"/>
                                          </p:val>
                                        </p:tav>
                                        <p:tav tm="100000">
                                          <p:val>
                                            <p:strVal val="#ppt_h"/>
                                          </p:val>
                                        </p:tav>
                                      </p:tavLst>
                                    </p:anim>
                                  </p:childTnLst>
                                </p:cTn>
                              </p:par>
                            </p:childTnLst>
                          </p:cTn>
                        </p:par>
                        <p:par>
                          <p:cTn id="176" fill="hold" nodeType="afterGroup">
                            <p:stCondLst>
                              <p:cond delay="1000"/>
                            </p:stCondLst>
                            <p:childTnLst>
                              <p:par>
                                <p:cTn id="177" presetID="22" presetClass="entr" presetSubtype="1" fill="hold" nodeType="afterEffect">
                                  <p:stCondLst>
                                    <p:cond delay="0"/>
                                  </p:stCondLst>
                                  <p:childTnLst>
                                    <p:set>
                                      <p:cBhvr>
                                        <p:cTn id="178" dur="1" fill="hold">
                                          <p:stCondLst>
                                            <p:cond delay="0"/>
                                          </p:stCondLst>
                                        </p:cTn>
                                        <p:tgtEl>
                                          <p:spTgt spid="24"/>
                                        </p:tgtEl>
                                        <p:attrNameLst>
                                          <p:attrName>style.visibility</p:attrName>
                                        </p:attrNameLst>
                                      </p:cBhvr>
                                      <p:to>
                                        <p:strVal val="visible"/>
                                      </p:to>
                                    </p:set>
                                    <p:animEffect transition="in" filter="wipe(up)">
                                      <p:cBhvr>
                                        <p:cTn id="179" dur="500"/>
                                        <p:tgtEl>
                                          <p:spTgt spid="24"/>
                                        </p:tgtEl>
                                      </p:cBhvr>
                                    </p:animEffect>
                                  </p:childTnLst>
                                </p:cTn>
                              </p:par>
                            </p:childTnLst>
                          </p:cTn>
                        </p:par>
                        <p:par>
                          <p:cTn id="180" fill="hold" nodeType="afterGroup">
                            <p:stCondLst>
                              <p:cond delay="1500"/>
                            </p:stCondLst>
                            <p:childTnLst>
                              <p:par>
                                <p:cTn id="181" presetID="22" presetClass="entr" presetSubtype="2" fill="hold" nodeType="afterEffect">
                                  <p:stCondLst>
                                    <p:cond delay="0"/>
                                  </p:stCondLst>
                                  <p:childTnLst>
                                    <p:set>
                                      <p:cBhvr>
                                        <p:cTn id="182" dur="1" fill="hold">
                                          <p:stCondLst>
                                            <p:cond delay="0"/>
                                          </p:stCondLst>
                                        </p:cTn>
                                        <p:tgtEl>
                                          <p:spTgt spid="42"/>
                                        </p:tgtEl>
                                        <p:attrNameLst>
                                          <p:attrName>style.visibility</p:attrName>
                                        </p:attrNameLst>
                                      </p:cBhvr>
                                      <p:to>
                                        <p:strVal val="visible"/>
                                      </p:to>
                                    </p:set>
                                    <p:animEffect transition="in" filter="wipe(right)">
                                      <p:cBhvr>
                                        <p:cTn id="183" dur="500"/>
                                        <p:tgtEl>
                                          <p:spTgt spid="42"/>
                                        </p:tgtEl>
                                      </p:cBhvr>
                                    </p:animEffect>
                                  </p:childTnLst>
                                </p:cTn>
                              </p:par>
                            </p:childTnLst>
                          </p:cTn>
                        </p:par>
                        <p:par>
                          <p:cTn id="184" fill="hold" nodeType="afterGroup">
                            <p:stCondLst>
                              <p:cond delay="2000"/>
                            </p:stCondLst>
                            <p:childTnLst>
                              <p:par>
                                <p:cTn id="185" presetID="22" presetClass="entr" presetSubtype="1" fill="hold" nodeType="afterEffect">
                                  <p:stCondLst>
                                    <p:cond delay="0"/>
                                  </p:stCondLst>
                                  <p:childTnLst>
                                    <p:set>
                                      <p:cBhvr>
                                        <p:cTn id="186" dur="1" fill="hold">
                                          <p:stCondLst>
                                            <p:cond delay="0"/>
                                          </p:stCondLst>
                                        </p:cTn>
                                        <p:tgtEl>
                                          <p:spTgt spid="39"/>
                                        </p:tgtEl>
                                        <p:attrNameLst>
                                          <p:attrName>style.visibility</p:attrName>
                                        </p:attrNameLst>
                                      </p:cBhvr>
                                      <p:to>
                                        <p:strVal val="visible"/>
                                      </p:to>
                                    </p:set>
                                    <p:animEffect transition="in" filter="wipe(up)">
                                      <p:cBhvr>
                                        <p:cTn id="187" dur="500"/>
                                        <p:tgtEl>
                                          <p:spTgt spid="39"/>
                                        </p:tgtEl>
                                      </p:cBhvr>
                                    </p:animEffect>
                                  </p:childTnLst>
                                </p:cTn>
                              </p:par>
                            </p:childTnLst>
                          </p:cTn>
                        </p:par>
                        <p:par>
                          <p:cTn id="188" fill="hold" nodeType="afterGroup">
                            <p:stCondLst>
                              <p:cond delay="2500"/>
                            </p:stCondLst>
                            <p:childTnLst>
                              <p:par>
                                <p:cTn id="189" presetID="22" presetClass="entr" presetSubtype="4" fill="hold" nodeType="afterEffect">
                                  <p:stCondLst>
                                    <p:cond delay="0"/>
                                  </p:stCondLst>
                                  <p:childTnLst>
                                    <p:set>
                                      <p:cBhvr>
                                        <p:cTn id="190" dur="1" fill="hold">
                                          <p:stCondLst>
                                            <p:cond delay="0"/>
                                          </p:stCondLst>
                                        </p:cTn>
                                        <p:tgtEl>
                                          <p:spTgt spid="38"/>
                                        </p:tgtEl>
                                        <p:attrNameLst>
                                          <p:attrName>style.visibility</p:attrName>
                                        </p:attrNameLst>
                                      </p:cBhvr>
                                      <p:to>
                                        <p:strVal val="visible"/>
                                      </p:to>
                                    </p:set>
                                    <p:animEffect transition="in" filter="wipe(down)">
                                      <p:cBhvr>
                                        <p:cTn id="191" dur="500"/>
                                        <p:tgtEl>
                                          <p:spTgt spid="38"/>
                                        </p:tgtEl>
                                      </p:cBhvr>
                                    </p:animEffect>
                                  </p:childTnLst>
                                </p:cTn>
                              </p:par>
                            </p:childTnLst>
                          </p:cTn>
                        </p:par>
                      </p:childTnLst>
                    </p:cTn>
                  </p:par>
                  <p:par>
                    <p:cTn id="192" fill="hold" nodeType="clickPar">
                      <p:stCondLst>
                        <p:cond delay="indefinite"/>
                      </p:stCondLst>
                      <p:childTnLst>
                        <p:par>
                          <p:cTn id="193" fill="hold" nodeType="withGroup">
                            <p:stCondLst>
                              <p:cond delay="0"/>
                            </p:stCondLst>
                            <p:childTnLst>
                              <p:par>
                                <p:cTn id="194" presetID="23" presetClass="entr" presetSubtype="16" fill="hold" nodeType="clickEffect">
                                  <p:stCondLst>
                                    <p:cond delay="0"/>
                                  </p:stCondLst>
                                  <p:childTnLst>
                                    <p:set>
                                      <p:cBhvr>
                                        <p:cTn id="195" dur="1" fill="hold">
                                          <p:stCondLst>
                                            <p:cond delay="0"/>
                                          </p:stCondLst>
                                        </p:cTn>
                                        <p:tgtEl>
                                          <p:spTgt spid="35"/>
                                        </p:tgtEl>
                                        <p:attrNameLst>
                                          <p:attrName>style.visibility</p:attrName>
                                        </p:attrNameLst>
                                      </p:cBhvr>
                                      <p:to>
                                        <p:strVal val="visible"/>
                                      </p:to>
                                    </p:set>
                                    <p:anim calcmode="lin" valueType="num">
                                      <p:cBhvr>
                                        <p:cTn id="196" dur="500" fill="hold"/>
                                        <p:tgtEl>
                                          <p:spTgt spid="35"/>
                                        </p:tgtEl>
                                        <p:attrNameLst>
                                          <p:attrName>ppt_w</p:attrName>
                                        </p:attrNameLst>
                                      </p:cBhvr>
                                      <p:tavLst>
                                        <p:tav tm="0">
                                          <p:val>
                                            <p:fltVal val="0"/>
                                          </p:val>
                                        </p:tav>
                                        <p:tav tm="100000">
                                          <p:val>
                                            <p:strVal val="#ppt_w"/>
                                          </p:val>
                                        </p:tav>
                                      </p:tavLst>
                                    </p:anim>
                                    <p:anim calcmode="lin" valueType="num">
                                      <p:cBhvr>
                                        <p:cTn id="197" dur="500" fill="hold"/>
                                        <p:tgtEl>
                                          <p:spTgt spid="35"/>
                                        </p:tgtEl>
                                        <p:attrNameLst>
                                          <p:attrName>ppt_h</p:attrName>
                                        </p:attrNameLst>
                                      </p:cBhvr>
                                      <p:tavLst>
                                        <p:tav tm="0">
                                          <p:val>
                                            <p:fltVal val="0"/>
                                          </p:val>
                                        </p:tav>
                                        <p:tav tm="100000">
                                          <p:val>
                                            <p:strVal val="#ppt_h"/>
                                          </p:val>
                                        </p:tav>
                                      </p:tavLst>
                                    </p:anim>
                                  </p:childTnLst>
                                </p:cTn>
                              </p:par>
                            </p:childTnLst>
                          </p:cTn>
                        </p:par>
                        <p:par>
                          <p:cTn id="198" fill="hold" nodeType="afterGroup">
                            <p:stCondLst>
                              <p:cond delay="500"/>
                            </p:stCondLst>
                            <p:childTnLst>
                              <p:par>
                                <p:cTn id="199" presetID="23" presetClass="entr" presetSubtype="16" fill="hold" nodeType="afterEffect">
                                  <p:stCondLst>
                                    <p:cond delay="0"/>
                                  </p:stCondLst>
                                  <p:childTnLst>
                                    <p:set>
                                      <p:cBhvr>
                                        <p:cTn id="200" dur="1" fill="hold">
                                          <p:stCondLst>
                                            <p:cond delay="0"/>
                                          </p:stCondLst>
                                        </p:cTn>
                                        <p:tgtEl>
                                          <p:spTgt spid="7"/>
                                        </p:tgtEl>
                                        <p:attrNameLst>
                                          <p:attrName>style.visibility</p:attrName>
                                        </p:attrNameLst>
                                      </p:cBhvr>
                                      <p:to>
                                        <p:strVal val="visible"/>
                                      </p:to>
                                    </p:set>
                                    <p:anim calcmode="lin" valueType="num">
                                      <p:cBhvr>
                                        <p:cTn id="201" dur="500" fill="hold"/>
                                        <p:tgtEl>
                                          <p:spTgt spid="7"/>
                                        </p:tgtEl>
                                        <p:attrNameLst>
                                          <p:attrName>ppt_w</p:attrName>
                                        </p:attrNameLst>
                                      </p:cBhvr>
                                      <p:tavLst>
                                        <p:tav tm="0">
                                          <p:val>
                                            <p:fltVal val="0"/>
                                          </p:val>
                                        </p:tav>
                                        <p:tav tm="100000">
                                          <p:val>
                                            <p:strVal val="#ppt_w"/>
                                          </p:val>
                                        </p:tav>
                                      </p:tavLst>
                                    </p:anim>
                                    <p:anim calcmode="lin" valueType="num">
                                      <p:cBhvr>
                                        <p:cTn id="202" dur="500" fill="hold"/>
                                        <p:tgtEl>
                                          <p:spTgt spid="7"/>
                                        </p:tgtEl>
                                        <p:attrNameLst>
                                          <p:attrName>ppt_h</p:attrName>
                                        </p:attrNameLst>
                                      </p:cBhvr>
                                      <p:tavLst>
                                        <p:tav tm="0">
                                          <p:val>
                                            <p:fltVal val="0"/>
                                          </p:val>
                                        </p:tav>
                                        <p:tav tm="100000">
                                          <p:val>
                                            <p:strVal val="#ppt_h"/>
                                          </p:val>
                                        </p:tav>
                                      </p:tavLst>
                                    </p:anim>
                                  </p:childTnLst>
                                </p:cTn>
                              </p:par>
                            </p:childTnLst>
                          </p:cTn>
                        </p:par>
                        <p:par>
                          <p:cTn id="203" fill="hold" nodeType="afterGroup">
                            <p:stCondLst>
                              <p:cond delay="1000"/>
                            </p:stCondLst>
                            <p:childTnLst>
                              <p:par>
                                <p:cTn id="204" presetID="22" presetClass="entr" presetSubtype="1" fill="hold" nodeType="afterEffect">
                                  <p:stCondLst>
                                    <p:cond delay="0"/>
                                  </p:stCondLst>
                                  <p:childTnLst>
                                    <p:set>
                                      <p:cBhvr>
                                        <p:cTn id="205" dur="1" fill="hold">
                                          <p:stCondLst>
                                            <p:cond delay="0"/>
                                          </p:stCondLst>
                                        </p:cTn>
                                        <p:tgtEl>
                                          <p:spTgt spid="25"/>
                                        </p:tgtEl>
                                        <p:attrNameLst>
                                          <p:attrName>style.visibility</p:attrName>
                                        </p:attrNameLst>
                                      </p:cBhvr>
                                      <p:to>
                                        <p:strVal val="visible"/>
                                      </p:to>
                                    </p:set>
                                    <p:animEffect transition="in" filter="wipe(up)">
                                      <p:cBhvr>
                                        <p:cTn id="206" dur="500"/>
                                        <p:tgtEl>
                                          <p:spTgt spid="25"/>
                                        </p:tgtEl>
                                      </p:cBhvr>
                                    </p:animEffect>
                                  </p:childTnLst>
                                </p:cTn>
                              </p:par>
                            </p:childTnLst>
                          </p:cTn>
                        </p:par>
                        <p:par>
                          <p:cTn id="207" fill="hold" nodeType="afterGroup">
                            <p:stCondLst>
                              <p:cond delay="1500"/>
                            </p:stCondLst>
                            <p:childTnLst>
                              <p:par>
                                <p:cTn id="208" presetID="22" presetClass="entr" presetSubtype="4" fill="hold" nodeType="afterEffect">
                                  <p:stCondLst>
                                    <p:cond delay="0"/>
                                  </p:stCondLst>
                                  <p:childTnLst>
                                    <p:set>
                                      <p:cBhvr>
                                        <p:cTn id="209" dur="1" fill="hold">
                                          <p:stCondLst>
                                            <p:cond delay="0"/>
                                          </p:stCondLst>
                                        </p:cTn>
                                        <p:tgtEl>
                                          <p:spTgt spid="33"/>
                                        </p:tgtEl>
                                        <p:attrNameLst>
                                          <p:attrName>style.visibility</p:attrName>
                                        </p:attrNameLst>
                                      </p:cBhvr>
                                      <p:to>
                                        <p:strVal val="visible"/>
                                      </p:to>
                                    </p:set>
                                    <p:animEffect transition="in" filter="wipe(down)">
                                      <p:cBhvr>
                                        <p:cTn id="210" dur="500"/>
                                        <p:tgtEl>
                                          <p:spTgt spid="33"/>
                                        </p:tgtEl>
                                      </p:cBhvr>
                                    </p:animEffect>
                                  </p:childTnLst>
                                </p:cTn>
                              </p:par>
                            </p:childTnLst>
                          </p:cTn>
                        </p:par>
                        <p:par>
                          <p:cTn id="211" fill="hold" nodeType="afterGroup">
                            <p:stCondLst>
                              <p:cond delay="2000"/>
                            </p:stCondLst>
                            <p:childTnLst>
                              <p:par>
                                <p:cTn id="212" presetID="22" presetClass="entr" presetSubtype="8" fill="hold" nodeType="afterEffect">
                                  <p:stCondLst>
                                    <p:cond delay="0"/>
                                  </p:stCondLst>
                                  <p:childTnLst>
                                    <p:set>
                                      <p:cBhvr>
                                        <p:cTn id="213" dur="1" fill="hold">
                                          <p:stCondLst>
                                            <p:cond delay="0"/>
                                          </p:stCondLst>
                                        </p:cTn>
                                        <p:tgtEl>
                                          <p:spTgt spid="32"/>
                                        </p:tgtEl>
                                        <p:attrNameLst>
                                          <p:attrName>style.visibility</p:attrName>
                                        </p:attrNameLst>
                                      </p:cBhvr>
                                      <p:to>
                                        <p:strVal val="visible"/>
                                      </p:to>
                                    </p:set>
                                    <p:animEffect transition="in" filter="wipe(left)">
                                      <p:cBhvr>
                                        <p:cTn id="214" dur="500"/>
                                        <p:tgtEl>
                                          <p:spTgt spid="32"/>
                                        </p:tgtEl>
                                      </p:cBhvr>
                                    </p:animEffect>
                                  </p:childTnLst>
                                </p:cTn>
                              </p:par>
                            </p:childTnLst>
                          </p:cTn>
                        </p:par>
                        <p:par>
                          <p:cTn id="215" fill="hold" nodeType="afterGroup">
                            <p:stCondLst>
                              <p:cond delay="2500"/>
                            </p:stCondLst>
                            <p:childTnLst>
                              <p:par>
                                <p:cTn id="216" presetID="22" presetClass="entr" presetSubtype="2" fill="hold" nodeType="afterEffect">
                                  <p:stCondLst>
                                    <p:cond delay="0"/>
                                  </p:stCondLst>
                                  <p:childTnLst>
                                    <p:set>
                                      <p:cBhvr>
                                        <p:cTn id="217" dur="1" fill="hold">
                                          <p:stCondLst>
                                            <p:cond delay="0"/>
                                          </p:stCondLst>
                                        </p:cTn>
                                        <p:tgtEl>
                                          <p:spTgt spid="34"/>
                                        </p:tgtEl>
                                        <p:attrNameLst>
                                          <p:attrName>style.visibility</p:attrName>
                                        </p:attrNameLst>
                                      </p:cBhvr>
                                      <p:to>
                                        <p:strVal val="visible"/>
                                      </p:to>
                                    </p:set>
                                    <p:animEffect transition="in" filter="wipe(right)">
                                      <p:cBhvr>
                                        <p:cTn id="21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P spid="11" grpId="0" autoUpdateAnimBg="0"/>
      <p:bldP spid="13" grpId="0" autoUpdateAnimBg="0"/>
      <p:bldP spid="15" grpId="0" autoUpdateAnimBg="0"/>
      <p:bldP spid="16" grpId="0" autoUpdateAnimBg="0"/>
      <p:bldP spid="18" grpId="0" autoUpdateAnimBg="0"/>
      <p:bldP spid="21" grpId="0" autoUpdateAnimBg="0"/>
      <p:bldP spid="22" grpId="0" autoUpdateAnimBg="0"/>
      <p:bldP spid="23" grpId="0" autoUpdateAnimBg="0"/>
      <p:bldP spid="24" grpId="0" autoUpdateAnimBg="0"/>
      <p:bldP spid="25" grpId="0" autoUpdateAnimBg="0"/>
      <p:bldP spid="30" grpId="0" autoUpdateAnimBg="0"/>
      <p:bldP spid="31" grpId="0" autoUpdateAnimBg="0"/>
      <p:bldP spid="35"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DE750253-6E5D-AA58-0170-54C90F329B63}"/>
              </a:ext>
            </a:extLst>
          </p:cNvPr>
          <p:cNvSpPr>
            <a:spLocks noGrp="1"/>
          </p:cNvSpPr>
          <p:nvPr>
            <p:ph type="title"/>
          </p:nvPr>
        </p:nvSpPr>
        <p:spPr/>
        <p:txBody>
          <a:bodyPr/>
          <a:lstStyle/>
          <a:p>
            <a:r>
              <a:rPr lang="en-US" altLang="en-US">
                <a:ea typeface="幼圆"/>
              </a:rPr>
              <a:t>Virtual Company Strategies</a:t>
            </a:r>
          </a:p>
        </p:txBody>
      </p:sp>
      <p:sp>
        <p:nvSpPr>
          <p:cNvPr id="35843" name="Content Placeholder 2">
            <a:extLst>
              <a:ext uri="{FF2B5EF4-FFF2-40B4-BE49-F238E27FC236}">
                <a16:creationId xmlns:a16="http://schemas.microsoft.com/office/drawing/2014/main" id="{A4A376FE-0ECD-E06D-4C1E-657B0D07565D}"/>
              </a:ext>
            </a:extLst>
          </p:cNvPr>
          <p:cNvSpPr>
            <a:spLocks noGrp="1"/>
          </p:cNvSpPr>
          <p:nvPr>
            <p:ph sz="quarter" idx="1"/>
          </p:nvPr>
        </p:nvSpPr>
        <p:spPr/>
        <p:txBody>
          <a:bodyPr/>
          <a:lstStyle/>
          <a:p>
            <a:r>
              <a:rPr lang="en-US" altLang="en-US" sz="2800"/>
              <a:t>Share Infrastructure and Risk with Alliance Partners</a:t>
            </a:r>
          </a:p>
          <a:p>
            <a:r>
              <a:rPr lang="en-US" altLang="en-US" sz="2800"/>
              <a:t>Link Complementary Core Competencies</a:t>
            </a:r>
          </a:p>
          <a:p>
            <a:r>
              <a:rPr lang="en-US" altLang="en-US" sz="2800"/>
              <a:t>Reduce Concept-to-Cash Time Through Sharing</a:t>
            </a:r>
          </a:p>
          <a:p>
            <a:pPr lvl="1"/>
            <a:r>
              <a:rPr lang="en-US" altLang="en-US" sz="2800"/>
              <a:t>The time period between when a business pays cash to its suppliers for inventory and receives cash from its customers, used to determine the amount of cash needed to fund ongoing operations </a:t>
            </a:r>
          </a:p>
          <a:p>
            <a:r>
              <a:rPr lang="en-US" altLang="en-US" sz="2800"/>
              <a:t>Increase Facilities and Market Coverage</a:t>
            </a:r>
          </a:p>
          <a:p>
            <a:r>
              <a:rPr lang="en-US" altLang="en-US" sz="2800"/>
              <a:t>Gain Access to New Markets and Share Market or Customer Loyalty</a:t>
            </a:r>
          </a:p>
          <a:p>
            <a:r>
              <a:rPr lang="en-US" altLang="en-US" sz="2800"/>
              <a:t>Migrate from </a:t>
            </a:r>
            <a:r>
              <a:rPr lang="en-US" altLang="en-US" sz="2800" b="1" i="1"/>
              <a:t>Selling Products to Selling Solutions</a:t>
            </a:r>
          </a:p>
          <a:p>
            <a:endParaRPr lang="en-US" altLang="en-US" sz="2800"/>
          </a:p>
        </p:txBody>
      </p:sp>
      <p:sp>
        <p:nvSpPr>
          <p:cNvPr id="35844" name="Slide Number Placeholder 3">
            <a:extLst>
              <a:ext uri="{FF2B5EF4-FFF2-40B4-BE49-F238E27FC236}">
                <a16:creationId xmlns:a16="http://schemas.microsoft.com/office/drawing/2014/main" id="{EB9C7534-E1F5-3161-6D5E-908469F7FA16}"/>
              </a:ext>
            </a:extLst>
          </p:cNvPr>
          <p:cNvSpPr>
            <a:spLocks noGrp="1"/>
          </p:cNvSpPr>
          <p:nvPr>
            <p:ph type="sldNum" sz="quarter" idx="11"/>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fld id="{9D87B08E-45A5-9447-B582-A014BAA13374}" type="slidenum">
              <a:rPr lang="en-US" altLang="zh-CN" sz="1400">
                <a:solidFill>
                  <a:srgbClr val="FFFFFF"/>
                </a:solidFill>
                <a:latin typeface="Franklin Gothic Book" panose="020B0503020102020204" pitchFamily="34" charset="0"/>
                <a:ea typeface="幼圆"/>
              </a:rPr>
              <a:pPr>
                <a:spcBef>
                  <a:spcPct val="0"/>
                </a:spcBef>
                <a:buClrTx/>
                <a:buSzTx/>
                <a:buFontTx/>
                <a:buNone/>
              </a:pPr>
              <a:t>29</a:t>
            </a:fld>
            <a:endParaRPr lang="en-US" altLang="zh-CN" sz="1400">
              <a:solidFill>
                <a:srgbClr val="FFFFFF"/>
              </a:solidFill>
              <a:latin typeface="Franklin Gothic Book" panose="020B0503020102020204" pitchFamily="34" charset="0"/>
              <a:ea typeface="幼圆"/>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191702F4-D268-5DA4-D602-AFF760F4A739}"/>
              </a:ext>
            </a:extLst>
          </p:cNvPr>
          <p:cNvSpPr>
            <a:spLocks noGrp="1"/>
          </p:cNvSpPr>
          <p:nvPr>
            <p:ph type="title"/>
          </p:nvPr>
        </p:nvSpPr>
        <p:spPr/>
        <p:txBody>
          <a:bodyPr/>
          <a:lstStyle/>
          <a:p>
            <a:r>
              <a:rPr lang="en-US" altLang="en-US">
                <a:ea typeface="幼圆"/>
              </a:rPr>
              <a:t>Capabilities of Enterprise Information System</a:t>
            </a:r>
          </a:p>
        </p:txBody>
      </p:sp>
      <p:sp>
        <p:nvSpPr>
          <p:cNvPr id="9219" name="Content Placeholder 2">
            <a:extLst>
              <a:ext uri="{FF2B5EF4-FFF2-40B4-BE49-F238E27FC236}">
                <a16:creationId xmlns:a16="http://schemas.microsoft.com/office/drawing/2014/main" id="{DBBEE939-8E2F-AED9-8226-8B8BD5938E11}"/>
              </a:ext>
            </a:extLst>
          </p:cNvPr>
          <p:cNvSpPr>
            <a:spLocks noGrp="1"/>
          </p:cNvSpPr>
          <p:nvPr>
            <p:ph sz="quarter" idx="1"/>
          </p:nvPr>
        </p:nvSpPr>
        <p:spPr/>
        <p:txBody>
          <a:bodyPr/>
          <a:lstStyle/>
          <a:p>
            <a:r>
              <a:rPr lang="en-US" altLang="en-US"/>
              <a:t>Drill-down paths</a:t>
            </a:r>
          </a:p>
          <a:p>
            <a:pPr lvl="1"/>
            <a:r>
              <a:rPr lang="en-US" altLang="en-US" sz="2600"/>
              <a:t>Supported by star or snowflake schemas</a:t>
            </a:r>
          </a:p>
          <a:p>
            <a:r>
              <a:rPr lang="en-US" altLang="en-US"/>
              <a:t>Critical success factors</a:t>
            </a:r>
          </a:p>
          <a:p>
            <a:pPr lvl="1"/>
            <a:r>
              <a:rPr lang="en-US" altLang="en-US" sz="2600"/>
              <a:t>Strategic, managerial, or operational</a:t>
            </a:r>
          </a:p>
          <a:p>
            <a:pPr lvl="1"/>
            <a:r>
              <a:rPr lang="en-US" altLang="en-US" sz="2600"/>
              <a:t>Sources: organizational, industrial, environmental</a:t>
            </a:r>
          </a:p>
          <a:p>
            <a:pPr lvl="1"/>
            <a:r>
              <a:rPr lang="en-US" altLang="en-US" sz="2600"/>
              <a:t>Types of information monitored:</a:t>
            </a:r>
          </a:p>
          <a:p>
            <a:pPr lvl="2"/>
            <a:r>
              <a:rPr lang="en-US" altLang="en-US" sz="2600"/>
              <a:t>Key problem narratives</a:t>
            </a:r>
          </a:p>
          <a:p>
            <a:pPr lvl="2"/>
            <a:r>
              <a:rPr lang="en-US" altLang="en-US" sz="2600"/>
              <a:t>Highlight charts</a:t>
            </a:r>
          </a:p>
          <a:p>
            <a:pPr lvl="2"/>
            <a:r>
              <a:rPr lang="en-US" altLang="en-US" sz="2600"/>
              <a:t>Top level financials</a:t>
            </a:r>
          </a:p>
          <a:p>
            <a:pPr lvl="2"/>
            <a:r>
              <a:rPr lang="en-US" altLang="en-US" sz="2600"/>
              <a:t>Key factors</a:t>
            </a:r>
          </a:p>
          <a:p>
            <a:pPr lvl="2"/>
            <a:r>
              <a:rPr lang="en-US" altLang="en-US" sz="2600"/>
              <a:t>Detailed key performance indicator (KPI) responsibility reports</a:t>
            </a:r>
          </a:p>
          <a:p>
            <a:endParaRPr lang="en-US" altLang="en-US"/>
          </a:p>
        </p:txBody>
      </p:sp>
      <p:sp>
        <p:nvSpPr>
          <p:cNvPr id="9220" name="Slide Number Placeholder 3">
            <a:extLst>
              <a:ext uri="{FF2B5EF4-FFF2-40B4-BE49-F238E27FC236}">
                <a16:creationId xmlns:a16="http://schemas.microsoft.com/office/drawing/2014/main" id="{2E16EDCC-E92C-224B-C60E-D4C1264ABEC8}"/>
              </a:ext>
            </a:extLst>
          </p:cNvPr>
          <p:cNvSpPr>
            <a:spLocks noGrp="1"/>
          </p:cNvSpPr>
          <p:nvPr>
            <p:ph type="sldNum" sz="quarter" idx="11"/>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fld id="{9B2AB507-D708-5F48-B96B-939F8E65EBE3}" type="slidenum">
              <a:rPr lang="en-US" altLang="zh-CN" sz="1400">
                <a:solidFill>
                  <a:srgbClr val="FFFFFF"/>
                </a:solidFill>
                <a:latin typeface="Franklin Gothic Book" panose="020B0503020102020204" pitchFamily="34" charset="0"/>
                <a:ea typeface="幼圆"/>
              </a:rPr>
              <a:pPr>
                <a:spcBef>
                  <a:spcPct val="0"/>
                </a:spcBef>
                <a:buClrTx/>
                <a:buSzTx/>
                <a:buFontTx/>
                <a:buNone/>
              </a:pPr>
              <a:t>3</a:t>
            </a:fld>
            <a:endParaRPr lang="en-US" altLang="zh-CN" sz="1400">
              <a:solidFill>
                <a:srgbClr val="FFFFFF"/>
              </a:solidFill>
              <a:latin typeface="Franklin Gothic Book" panose="020B0503020102020204" pitchFamily="34" charset="0"/>
              <a:ea typeface="幼圆"/>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503F3AF7-2C0D-55DD-9F12-00CA579F6F2B}"/>
              </a:ext>
            </a:extLst>
          </p:cNvPr>
          <p:cNvSpPr>
            <a:spLocks noGrp="1"/>
          </p:cNvSpPr>
          <p:nvPr>
            <p:ph type="title"/>
          </p:nvPr>
        </p:nvSpPr>
        <p:spPr>
          <a:xfrm>
            <a:off x="914400" y="-304800"/>
            <a:ext cx="7772400" cy="1143000"/>
          </a:xfrm>
        </p:spPr>
        <p:txBody>
          <a:bodyPr/>
          <a:lstStyle/>
          <a:p>
            <a:r>
              <a:rPr lang="en-US" altLang="en-US">
                <a:ea typeface="幼圆"/>
              </a:rPr>
              <a:t>Supply Chains</a:t>
            </a:r>
          </a:p>
        </p:txBody>
      </p:sp>
      <p:sp>
        <p:nvSpPr>
          <p:cNvPr id="36867" name="Content Placeholder 2">
            <a:extLst>
              <a:ext uri="{FF2B5EF4-FFF2-40B4-BE49-F238E27FC236}">
                <a16:creationId xmlns:a16="http://schemas.microsoft.com/office/drawing/2014/main" id="{EF6D1C0C-79D9-EAB0-3285-2A040A30458E}"/>
              </a:ext>
            </a:extLst>
          </p:cNvPr>
          <p:cNvSpPr>
            <a:spLocks noGrp="1"/>
          </p:cNvSpPr>
          <p:nvPr>
            <p:ph sz="quarter" idx="1"/>
          </p:nvPr>
        </p:nvSpPr>
        <p:spPr>
          <a:xfrm>
            <a:off x="914400" y="990600"/>
            <a:ext cx="7772400" cy="4572000"/>
          </a:xfrm>
        </p:spPr>
        <p:txBody>
          <a:bodyPr/>
          <a:lstStyle/>
          <a:p>
            <a:pPr eaLnBrk="1" hangingPunct="1">
              <a:lnSpc>
                <a:spcPct val="80000"/>
              </a:lnSpc>
            </a:pPr>
            <a:r>
              <a:rPr lang="en-US" altLang="en-US"/>
              <a:t>Old</a:t>
            </a:r>
          </a:p>
          <a:p>
            <a:pPr lvl="1" eaLnBrk="1" hangingPunct="1">
              <a:lnSpc>
                <a:spcPct val="80000"/>
              </a:lnSpc>
            </a:pPr>
            <a:r>
              <a:rPr lang="en-US" altLang="en-US" sz="2600"/>
              <a:t>Supply chain</a:t>
            </a:r>
          </a:p>
          <a:p>
            <a:pPr lvl="2" eaLnBrk="1" hangingPunct="1">
              <a:lnSpc>
                <a:spcPct val="80000"/>
              </a:lnSpc>
            </a:pPr>
            <a:r>
              <a:rPr lang="en-US" altLang="en-US" sz="2600"/>
              <a:t>Material flow from sources to finished product and disbursement within the organization </a:t>
            </a:r>
          </a:p>
          <a:p>
            <a:pPr lvl="1" eaLnBrk="1" hangingPunct="1">
              <a:lnSpc>
                <a:spcPct val="80000"/>
              </a:lnSpc>
            </a:pPr>
            <a:r>
              <a:rPr lang="en-US" altLang="en-US" sz="2600"/>
              <a:t>Demand chain</a:t>
            </a:r>
          </a:p>
          <a:p>
            <a:pPr lvl="2" eaLnBrk="1" hangingPunct="1">
              <a:lnSpc>
                <a:spcPct val="80000"/>
              </a:lnSpc>
            </a:pPr>
            <a:r>
              <a:rPr lang="en-US" altLang="en-US" sz="2600"/>
              <a:t>Order generation, taking, and fulfillment</a:t>
            </a:r>
          </a:p>
          <a:p>
            <a:pPr eaLnBrk="1" hangingPunct="1">
              <a:lnSpc>
                <a:spcPct val="80000"/>
              </a:lnSpc>
            </a:pPr>
            <a:r>
              <a:rPr lang="en-US" altLang="en-US"/>
              <a:t>New</a:t>
            </a:r>
          </a:p>
          <a:p>
            <a:pPr lvl="1" eaLnBrk="1" hangingPunct="1">
              <a:lnSpc>
                <a:spcPct val="80000"/>
              </a:lnSpc>
            </a:pPr>
            <a:r>
              <a:rPr lang="en-US" altLang="en-US" sz="2600"/>
              <a:t>Flow of material, information, services from suppliers through manufacturer to end user</a:t>
            </a:r>
          </a:p>
          <a:p>
            <a:pPr eaLnBrk="1" hangingPunct="1">
              <a:lnSpc>
                <a:spcPct val="80000"/>
              </a:lnSpc>
            </a:pPr>
            <a:r>
              <a:rPr lang="en-US" altLang="en-US"/>
              <a:t>Supply chain management</a:t>
            </a:r>
          </a:p>
          <a:p>
            <a:pPr lvl="1" eaLnBrk="1" hangingPunct="1">
              <a:lnSpc>
                <a:spcPct val="80000"/>
              </a:lnSpc>
            </a:pPr>
            <a:r>
              <a:rPr lang="en-US" altLang="en-US" sz="2600"/>
              <a:t>Planning, organization, and coordination of supply chain activities</a:t>
            </a:r>
          </a:p>
          <a:p>
            <a:pPr lvl="2" eaLnBrk="1" hangingPunct="1">
              <a:lnSpc>
                <a:spcPct val="80000"/>
              </a:lnSpc>
            </a:pPr>
            <a:r>
              <a:rPr lang="en-US" altLang="en-US" sz="2600"/>
              <a:t>Increase effectiveness</a:t>
            </a:r>
          </a:p>
          <a:p>
            <a:pPr lvl="2" eaLnBrk="1" hangingPunct="1">
              <a:lnSpc>
                <a:spcPct val="80000"/>
              </a:lnSpc>
            </a:pPr>
            <a:r>
              <a:rPr lang="en-US" altLang="en-US" sz="2600"/>
              <a:t>Reduce risk</a:t>
            </a:r>
          </a:p>
          <a:p>
            <a:pPr lvl="2" eaLnBrk="1" hangingPunct="1">
              <a:lnSpc>
                <a:spcPct val="80000"/>
              </a:lnSpc>
            </a:pPr>
            <a:r>
              <a:rPr lang="en-US" altLang="en-US" sz="2600"/>
              <a:t>Decrease cycle time</a:t>
            </a:r>
          </a:p>
          <a:p>
            <a:pPr lvl="2" eaLnBrk="1" hangingPunct="1">
              <a:lnSpc>
                <a:spcPct val="80000"/>
              </a:lnSpc>
            </a:pPr>
            <a:r>
              <a:rPr lang="en-US" altLang="en-US" sz="2600"/>
              <a:t>Improve customer service</a:t>
            </a:r>
          </a:p>
          <a:p>
            <a:pPr lvl="1" eaLnBrk="1" hangingPunct="1">
              <a:lnSpc>
                <a:spcPct val="80000"/>
              </a:lnSpc>
            </a:pPr>
            <a:endParaRPr lang="en-US" altLang="en-US" sz="2600"/>
          </a:p>
          <a:p>
            <a:endParaRPr lang="en-US" altLang="en-US"/>
          </a:p>
        </p:txBody>
      </p:sp>
      <p:sp>
        <p:nvSpPr>
          <p:cNvPr id="36868" name="Slide Number Placeholder 3">
            <a:extLst>
              <a:ext uri="{FF2B5EF4-FFF2-40B4-BE49-F238E27FC236}">
                <a16:creationId xmlns:a16="http://schemas.microsoft.com/office/drawing/2014/main" id="{0193663A-9B71-43C4-3AB5-C07764C98445}"/>
              </a:ext>
            </a:extLst>
          </p:cNvPr>
          <p:cNvSpPr>
            <a:spLocks noGrp="1"/>
          </p:cNvSpPr>
          <p:nvPr>
            <p:ph type="sldNum" sz="quarter" idx="11"/>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fld id="{814BBFC1-A5D8-1145-87E4-BDE7AA14B56E}" type="slidenum">
              <a:rPr lang="en-US" altLang="zh-CN" sz="1400">
                <a:solidFill>
                  <a:srgbClr val="FFFFFF"/>
                </a:solidFill>
                <a:latin typeface="Franklin Gothic Book" panose="020B0503020102020204" pitchFamily="34" charset="0"/>
                <a:ea typeface="幼圆"/>
              </a:rPr>
              <a:pPr>
                <a:spcBef>
                  <a:spcPct val="0"/>
                </a:spcBef>
                <a:buClrTx/>
                <a:buSzTx/>
                <a:buFontTx/>
                <a:buNone/>
              </a:pPr>
              <a:t>30</a:t>
            </a:fld>
            <a:endParaRPr lang="en-US" altLang="zh-CN" sz="1400">
              <a:solidFill>
                <a:srgbClr val="FFFFFF"/>
              </a:solidFill>
              <a:latin typeface="Franklin Gothic Book" panose="020B0503020102020204" pitchFamily="34" charset="0"/>
              <a:ea typeface="幼圆"/>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499247FE-BEE8-1744-C57C-FF2BD7B93F0A}"/>
              </a:ext>
            </a:extLst>
          </p:cNvPr>
          <p:cNvSpPr>
            <a:spLocks noGrp="1"/>
          </p:cNvSpPr>
          <p:nvPr>
            <p:ph type="title"/>
          </p:nvPr>
        </p:nvSpPr>
        <p:spPr>
          <a:xfrm>
            <a:off x="914400" y="152400"/>
            <a:ext cx="7772400" cy="1143000"/>
          </a:xfrm>
        </p:spPr>
        <p:txBody>
          <a:bodyPr/>
          <a:lstStyle/>
          <a:p>
            <a:r>
              <a:rPr lang="en-US" altLang="en-US">
                <a:ea typeface="幼圆"/>
              </a:rPr>
              <a:t>Supply Chains Contd.</a:t>
            </a:r>
          </a:p>
        </p:txBody>
      </p:sp>
      <p:sp>
        <p:nvSpPr>
          <p:cNvPr id="37891" name="Content Placeholder 2">
            <a:extLst>
              <a:ext uri="{FF2B5EF4-FFF2-40B4-BE49-F238E27FC236}">
                <a16:creationId xmlns:a16="http://schemas.microsoft.com/office/drawing/2014/main" id="{B726DE34-4C6F-F2CC-0BEB-0A70EB393923}"/>
              </a:ext>
            </a:extLst>
          </p:cNvPr>
          <p:cNvSpPr>
            <a:spLocks noGrp="1"/>
          </p:cNvSpPr>
          <p:nvPr>
            <p:ph sz="quarter" idx="1"/>
          </p:nvPr>
        </p:nvSpPr>
        <p:spPr>
          <a:xfrm>
            <a:off x="914400" y="1371600"/>
            <a:ext cx="7772400" cy="1524000"/>
          </a:xfrm>
        </p:spPr>
        <p:txBody>
          <a:bodyPr/>
          <a:lstStyle/>
          <a:p>
            <a:r>
              <a:rPr lang="en-US" altLang="en-US" sz="2800"/>
              <a:t>Upstream = suppliers</a:t>
            </a:r>
          </a:p>
          <a:p>
            <a:r>
              <a:rPr lang="en-US" altLang="en-US" sz="2800"/>
              <a:t>Internal supply chain = changing inputs to outputs</a:t>
            </a:r>
          </a:p>
          <a:p>
            <a:r>
              <a:rPr lang="en-US" altLang="en-US" sz="2800"/>
              <a:t>Downstream = distribution</a:t>
            </a:r>
          </a:p>
          <a:p>
            <a:endParaRPr lang="en-US" altLang="en-US" sz="2800"/>
          </a:p>
        </p:txBody>
      </p:sp>
      <p:sp>
        <p:nvSpPr>
          <p:cNvPr id="37892" name="Slide Number Placeholder 3">
            <a:extLst>
              <a:ext uri="{FF2B5EF4-FFF2-40B4-BE49-F238E27FC236}">
                <a16:creationId xmlns:a16="http://schemas.microsoft.com/office/drawing/2014/main" id="{7D976C4B-5DB3-75ED-FC68-8050811EE241}"/>
              </a:ext>
            </a:extLst>
          </p:cNvPr>
          <p:cNvSpPr>
            <a:spLocks noGrp="1"/>
          </p:cNvSpPr>
          <p:nvPr>
            <p:ph type="sldNum" sz="quarter" idx="11"/>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fld id="{E2CAED14-C2BE-F245-9582-C99AFEE6CC58}" type="slidenum">
              <a:rPr lang="en-US" altLang="zh-CN" sz="1400">
                <a:solidFill>
                  <a:srgbClr val="FFFFFF"/>
                </a:solidFill>
                <a:latin typeface="Franklin Gothic Book" panose="020B0503020102020204" pitchFamily="34" charset="0"/>
                <a:ea typeface="幼圆"/>
              </a:rPr>
              <a:pPr>
                <a:spcBef>
                  <a:spcPct val="0"/>
                </a:spcBef>
                <a:buClrTx/>
                <a:buSzTx/>
                <a:buFontTx/>
                <a:buNone/>
              </a:pPr>
              <a:t>31</a:t>
            </a:fld>
            <a:endParaRPr lang="en-US" altLang="zh-CN" sz="1400">
              <a:solidFill>
                <a:srgbClr val="FFFFFF"/>
              </a:solidFill>
              <a:latin typeface="Franklin Gothic Book" panose="020B0503020102020204" pitchFamily="34" charset="0"/>
              <a:ea typeface="幼圆"/>
            </a:endParaRPr>
          </a:p>
        </p:txBody>
      </p:sp>
      <p:pic>
        <p:nvPicPr>
          <p:cNvPr id="37893" name="Picture 4" descr="FIG08">
            <a:extLst>
              <a:ext uri="{FF2B5EF4-FFF2-40B4-BE49-F238E27FC236}">
                <a16:creationId xmlns:a16="http://schemas.microsoft.com/office/drawing/2014/main" id="{BCBC07B6-3D35-5F8A-6748-4B4180E31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450" y="2895600"/>
            <a:ext cx="8312150" cy="381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1BFF47DB-2611-E490-05A7-29943F1CE3FF}"/>
              </a:ext>
            </a:extLst>
          </p:cNvPr>
          <p:cNvSpPr>
            <a:spLocks noGrp="1"/>
          </p:cNvSpPr>
          <p:nvPr>
            <p:ph type="title"/>
          </p:nvPr>
        </p:nvSpPr>
        <p:spPr/>
        <p:txBody>
          <a:bodyPr/>
          <a:lstStyle/>
          <a:p>
            <a:r>
              <a:rPr lang="en-US" altLang="en-US">
                <a:ea typeface="幼圆"/>
              </a:rPr>
              <a:t>Value Chains</a:t>
            </a:r>
            <a:br>
              <a:rPr lang="en-US" altLang="en-US">
                <a:ea typeface="幼圆"/>
              </a:rPr>
            </a:br>
            <a:r>
              <a:rPr lang="en-US" altLang="en-US" sz="1800">
                <a:ea typeface="幼圆"/>
              </a:rPr>
              <a:t>(Michael Porter in his book "Competitive Advantage: Creating and Sustaining superior Performance" (1985). </a:t>
            </a:r>
          </a:p>
        </p:txBody>
      </p:sp>
      <p:sp>
        <p:nvSpPr>
          <p:cNvPr id="38915" name="Content Placeholder 2">
            <a:extLst>
              <a:ext uri="{FF2B5EF4-FFF2-40B4-BE49-F238E27FC236}">
                <a16:creationId xmlns:a16="http://schemas.microsoft.com/office/drawing/2014/main" id="{A04A5E59-DFC9-4649-183B-62585795C171}"/>
              </a:ext>
            </a:extLst>
          </p:cNvPr>
          <p:cNvSpPr>
            <a:spLocks noGrp="1"/>
          </p:cNvSpPr>
          <p:nvPr>
            <p:ph sz="quarter" idx="1"/>
          </p:nvPr>
        </p:nvSpPr>
        <p:spPr>
          <a:xfrm>
            <a:off x="762000" y="1447800"/>
            <a:ext cx="8153400" cy="4572000"/>
          </a:xfrm>
        </p:spPr>
        <p:txBody>
          <a:bodyPr/>
          <a:lstStyle/>
          <a:p>
            <a:r>
              <a:rPr lang="en-US" altLang="en-US" sz="2400"/>
              <a:t>A value chain is a set of activities that a firm operating in a specific industry performs in order to deliver a </a:t>
            </a:r>
            <a:r>
              <a:rPr lang="en-US" altLang="en-US" sz="2400" b="1"/>
              <a:t>valuable </a:t>
            </a:r>
            <a:r>
              <a:rPr lang="en-US" altLang="en-US" sz="2400"/>
              <a:t>product or service for the market/customers.</a:t>
            </a:r>
          </a:p>
          <a:p>
            <a:r>
              <a:rPr lang="en-US" altLang="en-US" sz="2400"/>
              <a:t>It </a:t>
            </a:r>
            <a:r>
              <a:rPr lang="en-US" altLang="en-US" sz="2400" b="1"/>
              <a:t>evaluates </a:t>
            </a:r>
            <a:r>
              <a:rPr lang="en-US" altLang="en-US" sz="2400"/>
              <a:t>which value each particular activity adds to the organizations products or services. </a:t>
            </a:r>
          </a:p>
          <a:p>
            <a:r>
              <a:rPr lang="en-US" altLang="en-US" sz="2400"/>
              <a:t>This idea was built upon the insight that an organization is more than a random compilation of machinery, equipment, people and money. </a:t>
            </a:r>
          </a:p>
          <a:p>
            <a:r>
              <a:rPr lang="en-US" altLang="en-US" sz="2400"/>
              <a:t>Only if these things are </a:t>
            </a:r>
            <a:r>
              <a:rPr lang="en-US" altLang="en-US" sz="2400" b="1"/>
              <a:t>arranged into systems and systematic </a:t>
            </a:r>
            <a:r>
              <a:rPr lang="en-US" altLang="en-US" sz="2400"/>
              <a:t>activates it will become possible to produce something for which customers are willing to pay a price. </a:t>
            </a:r>
          </a:p>
          <a:p>
            <a:r>
              <a:rPr lang="en-US" altLang="en-US" sz="2400"/>
              <a:t>Porter argues that the ability to perform particular activities and to manage the linkages between these activities is a source of competitive advantage. </a:t>
            </a:r>
          </a:p>
          <a:p>
            <a:endParaRPr lang="en-US" altLang="en-US" sz="2400"/>
          </a:p>
          <a:p>
            <a:endParaRPr lang="en-US" altLang="en-US" sz="2400"/>
          </a:p>
        </p:txBody>
      </p:sp>
      <p:sp>
        <p:nvSpPr>
          <p:cNvPr id="38916" name="Slide Number Placeholder 3">
            <a:extLst>
              <a:ext uri="{FF2B5EF4-FFF2-40B4-BE49-F238E27FC236}">
                <a16:creationId xmlns:a16="http://schemas.microsoft.com/office/drawing/2014/main" id="{310B29C7-C092-12E9-86E5-D1CB6E3C9CB8}"/>
              </a:ext>
            </a:extLst>
          </p:cNvPr>
          <p:cNvSpPr>
            <a:spLocks noGrp="1"/>
          </p:cNvSpPr>
          <p:nvPr>
            <p:ph type="sldNum" sz="quarter" idx="11"/>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fld id="{1F0CD49B-E42D-6544-8A7B-4BFC272E812B}" type="slidenum">
              <a:rPr lang="en-US" altLang="zh-CN" sz="1400">
                <a:solidFill>
                  <a:srgbClr val="FFFFFF"/>
                </a:solidFill>
                <a:latin typeface="Franklin Gothic Book" panose="020B0503020102020204" pitchFamily="34" charset="0"/>
                <a:ea typeface="幼圆"/>
              </a:rPr>
              <a:pPr>
                <a:spcBef>
                  <a:spcPct val="0"/>
                </a:spcBef>
                <a:buClrTx/>
                <a:buSzTx/>
                <a:buFontTx/>
                <a:buNone/>
              </a:pPr>
              <a:t>32</a:t>
            </a:fld>
            <a:endParaRPr lang="en-US" altLang="zh-CN" sz="1400">
              <a:solidFill>
                <a:srgbClr val="FFFFFF"/>
              </a:solidFill>
              <a:latin typeface="Franklin Gothic Book" panose="020B0503020102020204" pitchFamily="34" charset="0"/>
              <a:ea typeface="幼圆"/>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2FD10E67-33C0-5272-0B63-CBFCF125A989}"/>
              </a:ext>
            </a:extLst>
          </p:cNvPr>
          <p:cNvSpPr>
            <a:spLocks noGrp="1"/>
          </p:cNvSpPr>
          <p:nvPr>
            <p:ph type="title"/>
          </p:nvPr>
        </p:nvSpPr>
        <p:spPr>
          <a:xfrm>
            <a:off x="914400" y="228600"/>
            <a:ext cx="7772400" cy="1143000"/>
          </a:xfrm>
        </p:spPr>
        <p:txBody>
          <a:bodyPr/>
          <a:lstStyle/>
          <a:p>
            <a:r>
              <a:rPr lang="en-US" altLang="en-US">
                <a:ea typeface="幼圆"/>
              </a:rPr>
              <a:t>Michael Porter’s Value Chain Model (1985)</a:t>
            </a:r>
          </a:p>
        </p:txBody>
      </p:sp>
      <p:sp>
        <p:nvSpPr>
          <p:cNvPr id="39939" name="Content Placeholder 2">
            <a:extLst>
              <a:ext uri="{FF2B5EF4-FFF2-40B4-BE49-F238E27FC236}">
                <a16:creationId xmlns:a16="http://schemas.microsoft.com/office/drawing/2014/main" id="{DEF05077-6F3E-246A-BE86-97046C91BE35}"/>
              </a:ext>
            </a:extLst>
          </p:cNvPr>
          <p:cNvSpPr>
            <a:spLocks noGrp="1"/>
          </p:cNvSpPr>
          <p:nvPr>
            <p:ph sz="quarter" idx="1"/>
          </p:nvPr>
        </p:nvSpPr>
        <p:spPr>
          <a:xfrm>
            <a:off x="228600" y="1447800"/>
            <a:ext cx="4876800" cy="4572000"/>
          </a:xfrm>
        </p:spPr>
        <p:txBody>
          <a:bodyPr/>
          <a:lstStyle/>
          <a:p>
            <a:pPr eaLnBrk="1" hangingPunct="1">
              <a:lnSpc>
                <a:spcPct val="90000"/>
              </a:lnSpc>
            </a:pPr>
            <a:r>
              <a:rPr lang="en-US" altLang="en-US" sz="2800"/>
              <a:t>Primary activities</a:t>
            </a:r>
          </a:p>
          <a:p>
            <a:pPr lvl="1" eaLnBrk="1" hangingPunct="1">
              <a:lnSpc>
                <a:spcPct val="90000"/>
              </a:lnSpc>
            </a:pPr>
            <a:r>
              <a:rPr lang="en-US" altLang="en-US" sz="2600"/>
              <a:t>Inbound logistics</a:t>
            </a:r>
          </a:p>
          <a:p>
            <a:pPr lvl="1" eaLnBrk="1" hangingPunct="1">
              <a:lnSpc>
                <a:spcPct val="90000"/>
              </a:lnSpc>
            </a:pPr>
            <a:r>
              <a:rPr lang="en-US" altLang="en-US" sz="2800"/>
              <a:t>Operations</a:t>
            </a:r>
          </a:p>
          <a:p>
            <a:pPr lvl="1" eaLnBrk="1" hangingPunct="1">
              <a:lnSpc>
                <a:spcPct val="90000"/>
              </a:lnSpc>
            </a:pPr>
            <a:r>
              <a:rPr lang="en-US" altLang="en-US" sz="2800"/>
              <a:t>Outbound logistics</a:t>
            </a:r>
          </a:p>
          <a:p>
            <a:pPr lvl="1" eaLnBrk="1" hangingPunct="1">
              <a:lnSpc>
                <a:spcPct val="90000"/>
              </a:lnSpc>
            </a:pPr>
            <a:r>
              <a:rPr lang="en-US" altLang="en-US" sz="2800"/>
              <a:t>Marketing and sales</a:t>
            </a:r>
          </a:p>
          <a:p>
            <a:pPr lvl="1" eaLnBrk="1" hangingPunct="1">
              <a:lnSpc>
                <a:spcPct val="90000"/>
              </a:lnSpc>
            </a:pPr>
            <a:r>
              <a:rPr lang="en-US" altLang="en-US" sz="2800"/>
              <a:t>Customer service</a:t>
            </a:r>
          </a:p>
          <a:p>
            <a:pPr eaLnBrk="1" hangingPunct="1">
              <a:lnSpc>
                <a:spcPct val="90000"/>
              </a:lnSpc>
            </a:pPr>
            <a:r>
              <a:rPr lang="en-US" altLang="en-US" sz="3000"/>
              <a:t>Support activities</a:t>
            </a:r>
          </a:p>
          <a:p>
            <a:pPr lvl="1" eaLnBrk="1" hangingPunct="1">
              <a:lnSpc>
                <a:spcPct val="90000"/>
              </a:lnSpc>
            </a:pPr>
            <a:r>
              <a:rPr lang="en-US" altLang="en-US" sz="2600"/>
              <a:t>Organization’s infrastructure</a:t>
            </a:r>
          </a:p>
          <a:p>
            <a:pPr lvl="1" eaLnBrk="1" hangingPunct="1">
              <a:lnSpc>
                <a:spcPct val="90000"/>
              </a:lnSpc>
            </a:pPr>
            <a:r>
              <a:rPr lang="en-US" altLang="en-US" sz="2800"/>
              <a:t>Human resource management</a:t>
            </a:r>
          </a:p>
          <a:p>
            <a:pPr lvl="1" eaLnBrk="1" hangingPunct="1">
              <a:lnSpc>
                <a:spcPct val="90000"/>
              </a:lnSpc>
            </a:pPr>
            <a:r>
              <a:rPr lang="en-US" altLang="en-US" sz="2800"/>
              <a:t>Technology development</a:t>
            </a:r>
          </a:p>
          <a:p>
            <a:pPr lvl="1" eaLnBrk="1" hangingPunct="1">
              <a:lnSpc>
                <a:spcPct val="90000"/>
              </a:lnSpc>
            </a:pPr>
            <a:r>
              <a:rPr lang="en-US" altLang="en-US" sz="2800"/>
              <a:t>Procurement</a:t>
            </a:r>
          </a:p>
          <a:p>
            <a:endParaRPr lang="en-US" altLang="en-US" sz="2800"/>
          </a:p>
        </p:txBody>
      </p:sp>
      <p:sp>
        <p:nvSpPr>
          <p:cNvPr id="39940" name="Slide Number Placeholder 3">
            <a:extLst>
              <a:ext uri="{FF2B5EF4-FFF2-40B4-BE49-F238E27FC236}">
                <a16:creationId xmlns:a16="http://schemas.microsoft.com/office/drawing/2014/main" id="{24FD0CF2-0462-59DA-F092-4A0E0D2CA42F}"/>
              </a:ext>
            </a:extLst>
          </p:cNvPr>
          <p:cNvSpPr>
            <a:spLocks noGrp="1"/>
          </p:cNvSpPr>
          <p:nvPr>
            <p:ph type="sldNum" sz="quarter" idx="11"/>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fld id="{CE3ABFAE-FB47-474C-B97F-630136976897}" type="slidenum">
              <a:rPr lang="en-US" altLang="zh-CN" sz="1400">
                <a:solidFill>
                  <a:srgbClr val="FFFFFF"/>
                </a:solidFill>
                <a:latin typeface="Franklin Gothic Book" panose="020B0503020102020204" pitchFamily="34" charset="0"/>
                <a:ea typeface="幼圆"/>
              </a:rPr>
              <a:pPr>
                <a:spcBef>
                  <a:spcPct val="0"/>
                </a:spcBef>
                <a:buClrTx/>
                <a:buSzTx/>
                <a:buFontTx/>
                <a:buNone/>
              </a:pPr>
              <a:t>33</a:t>
            </a:fld>
            <a:endParaRPr lang="en-US" altLang="zh-CN" sz="1400">
              <a:solidFill>
                <a:srgbClr val="FFFFFF"/>
              </a:solidFill>
              <a:latin typeface="Franklin Gothic Book" panose="020B0503020102020204" pitchFamily="34" charset="0"/>
              <a:ea typeface="幼圆"/>
            </a:endParaRPr>
          </a:p>
        </p:txBody>
      </p:sp>
      <p:pic>
        <p:nvPicPr>
          <p:cNvPr id="39941" name="Picture 5">
            <a:extLst>
              <a:ext uri="{FF2B5EF4-FFF2-40B4-BE49-F238E27FC236}">
                <a16:creationId xmlns:a16="http://schemas.microsoft.com/office/drawing/2014/main" id="{61C1A721-91FE-D072-DF9B-49C36BA287D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295400"/>
            <a:ext cx="428625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5D2CC8E8-022D-90B6-588F-37462A5C02BE}"/>
              </a:ext>
            </a:extLst>
          </p:cNvPr>
          <p:cNvSpPr>
            <a:spLocks noGrp="1"/>
          </p:cNvSpPr>
          <p:nvPr>
            <p:ph type="title"/>
          </p:nvPr>
        </p:nvSpPr>
        <p:spPr>
          <a:xfrm>
            <a:off x="914400" y="-152400"/>
            <a:ext cx="7772400" cy="1143000"/>
          </a:xfrm>
        </p:spPr>
        <p:txBody>
          <a:bodyPr/>
          <a:lstStyle/>
          <a:p>
            <a:r>
              <a:rPr lang="en-US" altLang="en-US">
                <a:ea typeface="幼圆"/>
              </a:rPr>
              <a:t>Primary Activities</a:t>
            </a:r>
            <a:endParaRPr lang="en-US" altLang="en-US" sz="2000">
              <a:ea typeface="幼圆"/>
            </a:endParaRPr>
          </a:p>
        </p:txBody>
      </p:sp>
      <p:sp>
        <p:nvSpPr>
          <p:cNvPr id="40963" name="Content Placeholder 2">
            <a:extLst>
              <a:ext uri="{FF2B5EF4-FFF2-40B4-BE49-F238E27FC236}">
                <a16:creationId xmlns:a16="http://schemas.microsoft.com/office/drawing/2014/main" id="{A50C57D2-0C87-A4CA-EA93-61B77EA8B0B5}"/>
              </a:ext>
            </a:extLst>
          </p:cNvPr>
          <p:cNvSpPr>
            <a:spLocks noGrp="1"/>
          </p:cNvSpPr>
          <p:nvPr>
            <p:ph sz="quarter" idx="1"/>
          </p:nvPr>
        </p:nvSpPr>
        <p:spPr>
          <a:xfrm>
            <a:off x="457200" y="990600"/>
            <a:ext cx="8305800" cy="4572000"/>
          </a:xfrm>
        </p:spPr>
        <p:txBody>
          <a:bodyPr/>
          <a:lstStyle/>
          <a:p>
            <a:r>
              <a:rPr lang="en-US" altLang="en-US" sz="2500"/>
              <a:t>Primary activities are directly concerned with the creation or delivery of a product or service. </a:t>
            </a:r>
          </a:p>
          <a:p>
            <a:pPr lvl="1"/>
            <a:r>
              <a:rPr lang="en-US" altLang="en-US" sz="2500"/>
              <a:t>Inbound logistics, </a:t>
            </a:r>
          </a:p>
          <a:p>
            <a:pPr lvl="2"/>
            <a:r>
              <a:rPr lang="en-US" altLang="en-US" sz="2500"/>
              <a:t>Here goods are received from a company's suppliers. They are stored until they are needed on the production/assembly line. Goods are moved around the organization. </a:t>
            </a:r>
          </a:p>
          <a:p>
            <a:pPr lvl="1"/>
            <a:r>
              <a:rPr lang="en-US" altLang="en-US" sz="2500"/>
              <a:t>Operations, </a:t>
            </a:r>
          </a:p>
          <a:p>
            <a:pPr lvl="2"/>
            <a:r>
              <a:rPr lang="en-US" altLang="en-US" sz="2500"/>
              <a:t>This is where goods are manufactured or assembled. Individual operations could include room service in an hotel, packing of books/videos/games by an online retailer, or the final tune for a new car's engine. </a:t>
            </a:r>
          </a:p>
          <a:p>
            <a:pPr lvl="1"/>
            <a:r>
              <a:rPr lang="en-US" altLang="en-US" sz="2500"/>
              <a:t>Outbound logistics, </a:t>
            </a:r>
          </a:p>
          <a:p>
            <a:pPr lvl="2"/>
            <a:r>
              <a:rPr lang="en-US" altLang="en-US" sz="2500"/>
              <a:t>The goods are now finished, and they need to be sent along the supply chain to wholesalers, retailers or the final consumer.</a:t>
            </a:r>
          </a:p>
          <a:p>
            <a:endParaRPr lang="en-US" altLang="en-US" sz="2500"/>
          </a:p>
        </p:txBody>
      </p:sp>
      <p:sp>
        <p:nvSpPr>
          <p:cNvPr id="40964" name="Slide Number Placeholder 3">
            <a:extLst>
              <a:ext uri="{FF2B5EF4-FFF2-40B4-BE49-F238E27FC236}">
                <a16:creationId xmlns:a16="http://schemas.microsoft.com/office/drawing/2014/main" id="{7080AD49-62CA-3AA1-9731-6C3B126B1152}"/>
              </a:ext>
            </a:extLst>
          </p:cNvPr>
          <p:cNvSpPr>
            <a:spLocks noGrp="1"/>
          </p:cNvSpPr>
          <p:nvPr>
            <p:ph type="sldNum" sz="quarter" idx="11"/>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fld id="{3BE56CE2-7ED6-0544-A562-C187F78DB724}" type="slidenum">
              <a:rPr lang="en-US" altLang="zh-CN" sz="1400">
                <a:solidFill>
                  <a:srgbClr val="FFFFFF"/>
                </a:solidFill>
                <a:latin typeface="Franklin Gothic Book" panose="020B0503020102020204" pitchFamily="34" charset="0"/>
                <a:ea typeface="幼圆"/>
              </a:rPr>
              <a:pPr>
                <a:spcBef>
                  <a:spcPct val="0"/>
                </a:spcBef>
                <a:buClrTx/>
                <a:buSzTx/>
                <a:buFontTx/>
                <a:buNone/>
              </a:pPr>
              <a:t>34</a:t>
            </a:fld>
            <a:endParaRPr lang="en-US" altLang="zh-CN" sz="1400">
              <a:solidFill>
                <a:srgbClr val="FFFFFF"/>
              </a:solidFill>
              <a:latin typeface="Franklin Gothic Book" panose="020B0503020102020204" pitchFamily="34" charset="0"/>
              <a:ea typeface="幼圆"/>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B33A5094-2EA5-B095-EB7D-093B48BDE433}"/>
              </a:ext>
            </a:extLst>
          </p:cNvPr>
          <p:cNvSpPr>
            <a:spLocks noGrp="1"/>
          </p:cNvSpPr>
          <p:nvPr>
            <p:ph type="title"/>
          </p:nvPr>
        </p:nvSpPr>
        <p:spPr/>
        <p:txBody>
          <a:bodyPr/>
          <a:lstStyle/>
          <a:p>
            <a:r>
              <a:rPr lang="en-US" altLang="en-US">
                <a:ea typeface="幼圆"/>
              </a:rPr>
              <a:t>Primary Activities Contd.</a:t>
            </a:r>
          </a:p>
        </p:txBody>
      </p:sp>
      <p:sp>
        <p:nvSpPr>
          <p:cNvPr id="41987" name="Content Placeholder 2">
            <a:extLst>
              <a:ext uri="{FF2B5EF4-FFF2-40B4-BE49-F238E27FC236}">
                <a16:creationId xmlns:a16="http://schemas.microsoft.com/office/drawing/2014/main" id="{79729ACA-C86A-610F-CFFA-607122F6A609}"/>
              </a:ext>
            </a:extLst>
          </p:cNvPr>
          <p:cNvSpPr>
            <a:spLocks noGrp="1"/>
          </p:cNvSpPr>
          <p:nvPr>
            <p:ph sz="quarter" idx="1"/>
          </p:nvPr>
        </p:nvSpPr>
        <p:spPr/>
        <p:txBody>
          <a:bodyPr/>
          <a:lstStyle/>
          <a:p>
            <a:r>
              <a:rPr lang="en-US" altLang="en-US"/>
              <a:t>Primary activities</a:t>
            </a:r>
          </a:p>
          <a:p>
            <a:pPr lvl="1"/>
            <a:r>
              <a:rPr lang="en-US" altLang="en-US" sz="2600"/>
              <a:t>Marketing and sales, </a:t>
            </a:r>
          </a:p>
          <a:p>
            <a:pPr lvl="2"/>
            <a:r>
              <a:rPr lang="en-US" altLang="en-US" sz="2600"/>
              <a:t>In true customer orientated fashion, at this stage the organization prepares the offering to meet the needs of targeted customers. This area focuses strongly upon marketing communications and the promotions mix. </a:t>
            </a:r>
          </a:p>
          <a:p>
            <a:pPr lvl="1"/>
            <a:r>
              <a:rPr lang="en-US" altLang="en-US" sz="2600"/>
              <a:t>and service. </a:t>
            </a:r>
          </a:p>
          <a:p>
            <a:pPr lvl="2"/>
            <a:r>
              <a:rPr lang="en-US" altLang="en-US" sz="2600"/>
              <a:t>This includes all areas of service such as installation, after-sales service, complaints handling, training and so on.</a:t>
            </a:r>
          </a:p>
          <a:p>
            <a:r>
              <a:rPr lang="en-US" altLang="en-US"/>
              <a:t>Each of these primary activities is linked to support activities which help to improve their effectiveness or efficiency. </a:t>
            </a:r>
          </a:p>
          <a:p>
            <a:endParaRPr lang="en-US" altLang="en-US"/>
          </a:p>
        </p:txBody>
      </p:sp>
      <p:sp>
        <p:nvSpPr>
          <p:cNvPr id="41988" name="Slide Number Placeholder 3">
            <a:extLst>
              <a:ext uri="{FF2B5EF4-FFF2-40B4-BE49-F238E27FC236}">
                <a16:creationId xmlns:a16="http://schemas.microsoft.com/office/drawing/2014/main" id="{DAC340C0-7062-1C9C-8E60-A572BE0688B9}"/>
              </a:ext>
            </a:extLst>
          </p:cNvPr>
          <p:cNvSpPr>
            <a:spLocks noGrp="1"/>
          </p:cNvSpPr>
          <p:nvPr>
            <p:ph type="sldNum" sz="quarter" idx="11"/>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fld id="{F55C065D-E6EF-DB4A-9747-659EA83F5F7D}" type="slidenum">
              <a:rPr lang="en-US" altLang="zh-CN" sz="1400">
                <a:solidFill>
                  <a:srgbClr val="FFFFFF"/>
                </a:solidFill>
                <a:latin typeface="Franklin Gothic Book" panose="020B0503020102020204" pitchFamily="34" charset="0"/>
                <a:ea typeface="幼圆"/>
              </a:rPr>
              <a:pPr>
                <a:spcBef>
                  <a:spcPct val="0"/>
                </a:spcBef>
                <a:buClrTx/>
                <a:buSzTx/>
                <a:buFontTx/>
                <a:buNone/>
              </a:pPr>
              <a:t>35</a:t>
            </a:fld>
            <a:endParaRPr lang="en-US" altLang="zh-CN" sz="1400">
              <a:solidFill>
                <a:srgbClr val="FFFFFF"/>
              </a:solidFill>
              <a:latin typeface="Franklin Gothic Book" panose="020B0503020102020204" pitchFamily="34" charset="0"/>
              <a:ea typeface="幼圆"/>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3933B867-4887-A0A5-14D4-7E4B1E8A8907}"/>
              </a:ext>
            </a:extLst>
          </p:cNvPr>
          <p:cNvSpPr>
            <a:spLocks noGrp="1"/>
          </p:cNvSpPr>
          <p:nvPr>
            <p:ph type="title"/>
          </p:nvPr>
        </p:nvSpPr>
        <p:spPr/>
        <p:txBody>
          <a:bodyPr/>
          <a:lstStyle/>
          <a:p>
            <a:r>
              <a:rPr lang="en-US" altLang="en-US">
                <a:ea typeface="幼圆"/>
              </a:rPr>
              <a:t>Secondary Activities</a:t>
            </a:r>
          </a:p>
        </p:txBody>
      </p:sp>
      <p:sp>
        <p:nvSpPr>
          <p:cNvPr id="43011" name="Content Placeholder 2">
            <a:extLst>
              <a:ext uri="{FF2B5EF4-FFF2-40B4-BE49-F238E27FC236}">
                <a16:creationId xmlns:a16="http://schemas.microsoft.com/office/drawing/2014/main" id="{CD55CC6F-4A72-6608-23E2-D03907DBC703}"/>
              </a:ext>
            </a:extLst>
          </p:cNvPr>
          <p:cNvSpPr>
            <a:spLocks noGrp="1"/>
          </p:cNvSpPr>
          <p:nvPr>
            <p:ph sz="quarter" idx="1"/>
          </p:nvPr>
        </p:nvSpPr>
        <p:spPr/>
        <p:txBody>
          <a:bodyPr/>
          <a:lstStyle/>
          <a:p>
            <a:r>
              <a:rPr lang="en-US" altLang="en-US" sz="2800"/>
              <a:t>There are four main areas of support activities: </a:t>
            </a:r>
          </a:p>
          <a:p>
            <a:pPr lvl="1"/>
            <a:r>
              <a:rPr lang="en-US" altLang="en-US" sz="2800"/>
              <a:t>Procurement </a:t>
            </a:r>
          </a:p>
          <a:p>
            <a:pPr lvl="2"/>
            <a:r>
              <a:rPr lang="en-US" altLang="en-US" sz="2400"/>
              <a:t>This function is responsible for all purchasing of goods, services and materials. The aim is to secure the lowest possible price for purchases of the highest possible quality. </a:t>
            </a:r>
          </a:p>
          <a:p>
            <a:pPr lvl="1"/>
            <a:r>
              <a:rPr lang="en-US" altLang="en-US" sz="2800"/>
              <a:t>Technology development (including R&amp;D), </a:t>
            </a:r>
          </a:p>
          <a:p>
            <a:pPr lvl="2"/>
            <a:r>
              <a:rPr lang="en-US" altLang="en-US" sz="2400"/>
              <a:t>Technology is an important source of competitive advantage. Companies need to innovate to reduce costs and to protect and sustain competitive advantage. This could include production technology, Internet marketing activities, lean manufacturing, Customer Relationship Management (CRM), and many other technological developments. </a:t>
            </a:r>
          </a:p>
        </p:txBody>
      </p:sp>
      <p:sp>
        <p:nvSpPr>
          <p:cNvPr id="43012" name="Slide Number Placeholder 3">
            <a:extLst>
              <a:ext uri="{FF2B5EF4-FFF2-40B4-BE49-F238E27FC236}">
                <a16:creationId xmlns:a16="http://schemas.microsoft.com/office/drawing/2014/main" id="{779680E9-3782-48F9-B843-519699651916}"/>
              </a:ext>
            </a:extLst>
          </p:cNvPr>
          <p:cNvSpPr>
            <a:spLocks noGrp="1"/>
          </p:cNvSpPr>
          <p:nvPr>
            <p:ph type="sldNum" sz="quarter" idx="11"/>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fld id="{CDC38304-97F5-5A40-8145-BF1E2A023716}" type="slidenum">
              <a:rPr lang="en-US" altLang="zh-CN" sz="1400">
                <a:solidFill>
                  <a:srgbClr val="FFFFFF"/>
                </a:solidFill>
                <a:latin typeface="Franklin Gothic Book" panose="020B0503020102020204" pitchFamily="34" charset="0"/>
                <a:ea typeface="幼圆"/>
              </a:rPr>
              <a:pPr>
                <a:spcBef>
                  <a:spcPct val="0"/>
                </a:spcBef>
                <a:buClrTx/>
                <a:buSzTx/>
                <a:buFontTx/>
                <a:buNone/>
              </a:pPr>
              <a:t>36</a:t>
            </a:fld>
            <a:endParaRPr lang="en-US" altLang="zh-CN" sz="1400">
              <a:solidFill>
                <a:srgbClr val="FFFFFF"/>
              </a:solidFill>
              <a:latin typeface="Franklin Gothic Book" panose="020B0503020102020204" pitchFamily="34" charset="0"/>
              <a:ea typeface="幼圆"/>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ED30DAA9-5D06-0C97-D18D-F71BE8D6E415}"/>
              </a:ext>
            </a:extLst>
          </p:cNvPr>
          <p:cNvSpPr>
            <a:spLocks noGrp="1"/>
          </p:cNvSpPr>
          <p:nvPr>
            <p:ph type="title"/>
          </p:nvPr>
        </p:nvSpPr>
        <p:spPr/>
        <p:txBody>
          <a:bodyPr/>
          <a:lstStyle/>
          <a:p>
            <a:r>
              <a:rPr lang="en-US" altLang="en-US">
                <a:ea typeface="幼圆"/>
              </a:rPr>
              <a:t>Secondary Activities Contd.</a:t>
            </a:r>
          </a:p>
        </p:txBody>
      </p:sp>
      <p:sp>
        <p:nvSpPr>
          <p:cNvPr id="44035" name="Content Placeholder 2">
            <a:extLst>
              <a:ext uri="{FF2B5EF4-FFF2-40B4-BE49-F238E27FC236}">
                <a16:creationId xmlns:a16="http://schemas.microsoft.com/office/drawing/2014/main" id="{50DDE75D-3C4F-19F2-20E3-112A97B9ED52}"/>
              </a:ext>
            </a:extLst>
          </p:cNvPr>
          <p:cNvSpPr>
            <a:spLocks noGrp="1"/>
          </p:cNvSpPr>
          <p:nvPr>
            <p:ph sz="quarter" idx="1"/>
          </p:nvPr>
        </p:nvSpPr>
        <p:spPr>
          <a:xfrm>
            <a:off x="603250" y="1447800"/>
            <a:ext cx="8083550" cy="4572000"/>
          </a:xfrm>
        </p:spPr>
        <p:txBody>
          <a:bodyPr/>
          <a:lstStyle/>
          <a:p>
            <a:r>
              <a:rPr lang="en-US" altLang="en-US" sz="2700"/>
              <a:t>There are four main areas of support activities: </a:t>
            </a:r>
          </a:p>
          <a:p>
            <a:pPr lvl="1"/>
            <a:r>
              <a:rPr lang="en-US" altLang="en-US" sz="2700"/>
              <a:t>Human resource management, and </a:t>
            </a:r>
          </a:p>
          <a:p>
            <a:pPr lvl="2"/>
            <a:r>
              <a:rPr lang="en-US" altLang="en-US" sz="2700"/>
              <a:t>Employees are an expensive and vital resource. An organization would manage recruitment and selection, training and development, and rewards and remuneration.</a:t>
            </a:r>
          </a:p>
          <a:p>
            <a:pPr lvl="1"/>
            <a:r>
              <a:rPr lang="en-US" altLang="en-US" sz="2700"/>
              <a:t>Infrastructure (systems for planning, finance, quality, information management etc.).</a:t>
            </a:r>
          </a:p>
          <a:p>
            <a:pPr lvl="2"/>
            <a:r>
              <a:rPr lang="en-US" altLang="en-US" sz="2700"/>
              <a:t>This activity includes and is driven by corporate or strategic planning. It includes the Management Information System (MIS), and other mechanisms for planning and control such as the accounting department. </a:t>
            </a:r>
          </a:p>
          <a:p>
            <a:endParaRPr lang="en-US" altLang="en-US" sz="2700"/>
          </a:p>
          <a:p>
            <a:endParaRPr lang="en-US" altLang="en-US" sz="2700"/>
          </a:p>
        </p:txBody>
      </p:sp>
      <p:sp>
        <p:nvSpPr>
          <p:cNvPr id="44036" name="Slide Number Placeholder 3">
            <a:extLst>
              <a:ext uri="{FF2B5EF4-FFF2-40B4-BE49-F238E27FC236}">
                <a16:creationId xmlns:a16="http://schemas.microsoft.com/office/drawing/2014/main" id="{A09C19EA-DFCD-2750-6042-0F60E38DF91E}"/>
              </a:ext>
            </a:extLst>
          </p:cNvPr>
          <p:cNvSpPr>
            <a:spLocks noGrp="1"/>
          </p:cNvSpPr>
          <p:nvPr>
            <p:ph type="sldNum" sz="quarter" idx="11"/>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fld id="{E84F135F-F4D4-3947-B09C-1033E53BCFC8}" type="slidenum">
              <a:rPr lang="en-US" altLang="zh-CN" sz="1400">
                <a:solidFill>
                  <a:srgbClr val="FFFFFF"/>
                </a:solidFill>
                <a:latin typeface="Franklin Gothic Book" panose="020B0503020102020204" pitchFamily="34" charset="0"/>
                <a:ea typeface="幼圆"/>
              </a:rPr>
              <a:pPr>
                <a:spcBef>
                  <a:spcPct val="0"/>
                </a:spcBef>
                <a:buClrTx/>
                <a:buSzTx/>
                <a:buFontTx/>
                <a:buNone/>
              </a:pPr>
              <a:t>37</a:t>
            </a:fld>
            <a:endParaRPr lang="en-US" altLang="zh-CN" sz="1400">
              <a:solidFill>
                <a:srgbClr val="FFFFFF"/>
              </a:solidFill>
              <a:latin typeface="Franklin Gothic Book" panose="020B0503020102020204" pitchFamily="34" charset="0"/>
              <a:ea typeface="幼圆"/>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D04ED3CC-B0DA-1B20-299C-71FFF8BBE2BF}"/>
              </a:ext>
            </a:extLst>
          </p:cNvPr>
          <p:cNvSpPr>
            <a:spLocks noGrp="1"/>
          </p:cNvSpPr>
          <p:nvPr>
            <p:ph type="title"/>
          </p:nvPr>
        </p:nvSpPr>
        <p:spPr>
          <a:xfrm>
            <a:off x="914400" y="-152400"/>
            <a:ext cx="7772400" cy="1143000"/>
          </a:xfrm>
        </p:spPr>
        <p:txBody>
          <a:bodyPr/>
          <a:lstStyle/>
          <a:p>
            <a:r>
              <a:rPr lang="en-US" altLang="en-US">
                <a:ea typeface="幼圆"/>
              </a:rPr>
              <a:t>Margin</a:t>
            </a:r>
          </a:p>
        </p:txBody>
      </p:sp>
      <p:sp>
        <p:nvSpPr>
          <p:cNvPr id="3" name="Content Placeholder 2">
            <a:extLst>
              <a:ext uri="{FF2B5EF4-FFF2-40B4-BE49-F238E27FC236}">
                <a16:creationId xmlns:a16="http://schemas.microsoft.com/office/drawing/2014/main" id="{9F96C2CE-15ED-7932-97A6-38A56E41ED49}"/>
              </a:ext>
            </a:extLst>
          </p:cNvPr>
          <p:cNvSpPr>
            <a:spLocks noGrp="1"/>
          </p:cNvSpPr>
          <p:nvPr>
            <p:ph sz="quarter" idx="1"/>
          </p:nvPr>
        </p:nvSpPr>
        <p:spPr>
          <a:xfrm>
            <a:off x="603250" y="990600"/>
            <a:ext cx="8083550" cy="4572000"/>
          </a:xfrm>
        </p:spPr>
        <p:txBody>
          <a:bodyPr/>
          <a:lstStyle/>
          <a:p>
            <a:pPr>
              <a:buFont typeface="Wingdings 2" pitchFamily="18" charset="2"/>
              <a:buChar char=""/>
              <a:defRPr/>
            </a:pPr>
            <a:r>
              <a:rPr lang="en-US" dirty="0"/>
              <a:t>Margin’ implies that organizations realize a profit margin that depends on their ability to manage the linkages between all activities in the value chain. </a:t>
            </a:r>
          </a:p>
          <a:p>
            <a:pPr>
              <a:buFont typeface="Wingdings 2" pitchFamily="18" charset="2"/>
              <a:buChar char=""/>
              <a:defRPr/>
            </a:pPr>
            <a:r>
              <a:rPr lang="en-US" dirty="0"/>
              <a:t>Organization is able to deliver a product / service for which the customer is willing to pay more than the sum of the costs of all activities in the value chain. </a:t>
            </a:r>
          </a:p>
          <a:p>
            <a:pPr>
              <a:buFont typeface="Wingdings 2" pitchFamily="18" charset="2"/>
              <a:buChar char=""/>
              <a:defRPr/>
            </a:pPr>
            <a:r>
              <a:rPr lang="en-US" dirty="0"/>
              <a:t>The more value an organization creates, the more profitable it is likely to be. And when you provide more value to your customers, you build competitive advantage.</a:t>
            </a:r>
          </a:p>
          <a:p>
            <a:pPr marL="0" indent="0">
              <a:buFont typeface="Wingdings 2" pitchFamily="18" charset="2"/>
              <a:buNone/>
              <a:defRPr/>
            </a:pPr>
            <a:r>
              <a:rPr lang="en-US" b="1" dirty="0"/>
              <a:t>Value Created and Captured – Cost of Creating that Value = Margin</a:t>
            </a:r>
          </a:p>
          <a:p>
            <a:pPr>
              <a:buFont typeface="Wingdings 2" pitchFamily="18" charset="2"/>
              <a:buChar char=""/>
              <a:defRPr/>
            </a:pPr>
            <a:r>
              <a:rPr lang="en-US" sz="2400" dirty="0"/>
              <a:t>Understanding how your company creates value, and looking for ways to add more value, are critical elements in developing a competitive strategy</a:t>
            </a:r>
          </a:p>
          <a:p>
            <a:pPr marL="0" indent="0">
              <a:buFont typeface="Wingdings 2" pitchFamily="18" charset="2"/>
              <a:buNone/>
              <a:defRPr/>
            </a:pPr>
            <a:endParaRPr lang="en-US" b="1" dirty="0"/>
          </a:p>
          <a:p>
            <a:pPr>
              <a:buFont typeface="Wingdings 2" pitchFamily="18" charset="2"/>
              <a:buChar char=""/>
              <a:defRPr/>
            </a:pPr>
            <a:endParaRPr lang="en-US" dirty="0"/>
          </a:p>
        </p:txBody>
      </p:sp>
      <p:sp>
        <p:nvSpPr>
          <p:cNvPr id="45060" name="Slide Number Placeholder 3">
            <a:extLst>
              <a:ext uri="{FF2B5EF4-FFF2-40B4-BE49-F238E27FC236}">
                <a16:creationId xmlns:a16="http://schemas.microsoft.com/office/drawing/2014/main" id="{D174D661-B9FB-1CEE-F477-9ABDB59544E8}"/>
              </a:ext>
            </a:extLst>
          </p:cNvPr>
          <p:cNvSpPr>
            <a:spLocks noGrp="1"/>
          </p:cNvSpPr>
          <p:nvPr>
            <p:ph type="sldNum" sz="quarter" idx="11"/>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fld id="{F7330063-35F4-A24A-BFCD-07524936A208}" type="slidenum">
              <a:rPr lang="en-US" altLang="zh-CN" sz="1400">
                <a:solidFill>
                  <a:srgbClr val="FFFFFF"/>
                </a:solidFill>
                <a:latin typeface="Franklin Gothic Book" panose="020B0503020102020204" pitchFamily="34" charset="0"/>
                <a:ea typeface="幼圆"/>
              </a:rPr>
              <a:pPr>
                <a:spcBef>
                  <a:spcPct val="0"/>
                </a:spcBef>
                <a:buClrTx/>
                <a:buSzTx/>
                <a:buFontTx/>
                <a:buNone/>
              </a:pPr>
              <a:t>38</a:t>
            </a:fld>
            <a:endParaRPr lang="en-US" altLang="zh-CN" sz="1400">
              <a:solidFill>
                <a:srgbClr val="FFFFFF"/>
              </a:solidFill>
              <a:latin typeface="Franklin Gothic Book" panose="020B0503020102020204" pitchFamily="34" charset="0"/>
              <a:ea typeface="幼圆"/>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073881EE-975C-C02C-CA9D-CB193BF9E305}"/>
              </a:ext>
            </a:extLst>
          </p:cNvPr>
          <p:cNvSpPr>
            <a:spLocks noGrp="1"/>
          </p:cNvSpPr>
          <p:nvPr>
            <p:ph type="title"/>
          </p:nvPr>
        </p:nvSpPr>
        <p:spPr/>
        <p:txBody>
          <a:bodyPr/>
          <a:lstStyle/>
          <a:p>
            <a:r>
              <a:rPr lang="en-US" altLang="en-US">
                <a:ea typeface="幼圆"/>
              </a:rPr>
              <a:t>Porter’s Original Model</a:t>
            </a:r>
          </a:p>
        </p:txBody>
      </p:sp>
      <p:sp>
        <p:nvSpPr>
          <p:cNvPr id="46083" name="Slide Number Placeholder 3">
            <a:extLst>
              <a:ext uri="{FF2B5EF4-FFF2-40B4-BE49-F238E27FC236}">
                <a16:creationId xmlns:a16="http://schemas.microsoft.com/office/drawing/2014/main" id="{3B721218-3F0E-2B1A-F2B2-A3FA9DBEC078}"/>
              </a:ext>
            </a:extLst>
          </p:cNvPr>
          <p:cNvSpPr>
            <a:spLocks noGrp="1"/>
          </p:cNvSpPr>
          <p:nvPr>
            <p:ph type="sldNum" sz="quarter" idx="11"/>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fld id="{C6F7232D-D839-4448-939A-5B158E6C3910}" type="slidenum">
              <a:rPr lang="en-US" altLang="zh-CN" sz="1400">
                <a:solidFill>
                  <a:srgbClr val="FFFFFF"/>
                </a:solidFill>
                <a:latin typeface="Franklin Gothic Book" panose="020B0503020102020204" pitchFamily="34" charset="0"/>
                <a:ea typeface="幼圆"/>
              </a:rPr>
              <a:pPr>
                <a:spcBef>
                  <a:spcPct val="0"/>
                </a:spcBef>
                <a:buClrTx/>
                <a:buSzTx/>
                <a:buFontTx/>
                <a:buNone/>
              </a:pPr>
              <a:t>39</a:t>
            </a:fld>
            <a:endParaRPr lang="en-US" altLang="zh-CN" sz="1400">
              <a:solidFill>
                <a:srgbClr val="FFFFFF"/>
              </a:solidFill>
              <a:latin typeface="Franklin Gothic Book" panose="020B0503020102020204" pitchFamily="34" charset="0"/>
              <a:ea typeface="幼圆"/>
            </a:endParaRPr>
          </a:p>
        </p:txBody>
      </p:sp>
      <p:pic>
        <p:nvPicPr>
          <p:cNvPr id="46084" name="Content Placeholder 4" descr="image002">
            <a:extLst>
              <a:ext uri="{FF2B5EF4-FFF2-40B4-BE49-F238E27FC236}">
                <a16:creationId xmlns:a16="http://schemas.microsoft.com/office/drawing/2014/main" id="{D1EE2119-ED9C-B3F1-8BC2-B378DE1160F1}"/>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908050" y="1417638"/>
            <a:ext cx="7702550" cy="5249862"/>
          </a:xfr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82967BFC-737A-7BA7-6400-B57E160E2D49}"/>
              </a:ext>
            </a:extLst>
          </p:cNvPr>
          <p:cNvSpPr>
            <a:spLocks noGrp="1"/>
          </p:cNvSpPr>
          <p:nvPr>
            <p:ph type="title"/>
          </p:nvPr>
        </p:nvSpPr>
        <p:spPr>
          <a:xfrm>
            <a:off x="914400" y="152400"/>
            <a:ext cx="7772400" cy="1143000"/>
          </a:xfrm>
        </p:spPr>
        <p:txBody>
          <a:bodyPr/>
          <a:lstStyle/>
          <a:p>
            <a:r>
              <a:rPr lang="en-US" altLang="en-US">
                <a:ea typeface="幼圆"/>
              </a:rPr>
              <a:t>Capabilities of Enterprise Information System Contd.</a:t>
            </a:r>
          </a:p>
        </p:txBody>
      </p:sp>
      <p:sp>
        <p:nvSpPr>
          <p:cNvPr id="10243" name="Content Placeholder 2">
            <a:extLst>
              <a:ext uri="{FF2B5EF4-FFF2-40B4-BE49-F238E27FC236}">
                <a16:creationId xmlns:a16="http://schemas.microsoft.com/office/drawing/2014/main" id="{06EAA550-6AF2-AE5F-BB3C-C1A8B69F689E}"/>
              </a:ext>
            </a:extLst>
          </p:cNvPr>
          <p:cNvSpPr>
            <a:spLocks noGrp="1"/>
          </p:cNvSpPr>
          <p:nvPr>
            <p:ph sz="quarter" idx="1"/>
          </p:nvPr>
        </p:nvSpPr>
        <p:spPr>
          <a:xfrm>
            <a:off x="762000" y="1219200"/>
            <a:ext cx="7924800" cy="4572000"/>
          </a:xfrm>
        </p:spPr>
        <p:txBody>
          <a:bodyPr/>
          <a:lstStyle/>
          <a:p>
            <a:pPr eaLnBrk="1" hangingPunct="1">
              <a:lnSpc>
                <a:spcPct val="80000"/>
              </a:lnSpc>
            </a:pPr>
            <a:r>
              <a:rPr lang="en-US" altLang="en-US"/>
              <a:t>Status Access</a:t>
            </a:r>
          </a:p>
          <a:p>
            <a:pPr lvl="1" eaLnBrk="1" hangingPunct="1">
              <a:lnSpc>
                <a:spcPct val="80000"/>
              </a:lnSpc>
            </a:pPr>
            <a:r>
              <a:rPr lang="en-US" altLang="en-US" sz="2600"/>
              <a:t>Relevance of latest data of key indicators</a:t>
            </a:r>
          </a:p>
          <a:p>
            <a:pPr eaLnBrk="1" hangingPunct="1">
              <a:lnSpc>
                <a:spcPct val="80000"/>
              </a:lnSpc>
            </a:pPr>
            <a:r>
              <a:rPr lang="en-US" altLang="en-US"/>
              <a:t>Analysis</a:t>
            </a:r>
          </a:p>
          <a:p>
            <a:pPr lvl="1" eaLnBrk="1" hangingPunct="1">
              <a:lnSpc>
                <a:spcPct val="80000"/>
              </a:lnSpc>
            </a:pPr>
            <a:r>
              <a:rPr lang="en-US" altLang="en-US" sz="2600"/>
              <a:t>Built-in analytical functions</a:t>
            </a:r>
          </a:p>
          <a:p>
            <a:pPr lvl="1" eaLnBrk="1" hangingPunct="1">
              <a:lnSpc>
                <a:spcPct val="80000"/>
              </a:lnSpc>
            </a:pPr>
            <a:r>
              <a:rPr lang="en-US" altLang="en-US" sz="2600"/>
              <a:t>Integration with Decision Support Systems (DSS) products</a:t>
            </a:r>
          </a:p>
          <a:p>
            <a:pPr lvl="1" eaLnBrk="1" hangingPunct="1">
              <a:lnSpc>
                <a:spcPct val="80000"/>
              </a:lnSpc>
            </a:pPr>
            <a:r>
              <a:rPr lang="en-US" altLang="en-US" sz="2600"/>
              <a:t>Analysis by intelligent agents</a:t>
            </a:r>
          </a:p>
          <a:p>
            <a:pPr eaLnBrk="1" hangingPunct="1">
              <a:lnSpc>
                <a:spcPct val="80000"/>
              </a:lnSpc>
            </a:pPr>
            <a:r>
              <a:rPr lang="en-US" altLang="en-US"/>
              <a:t>Exception reporting</a:t>
            </a:r>
          </a:p>
          <a:p>
            <a:pPr lvl="1" eaLnBrk="1" hangingPunct="1">
              <a:lnSpc>
                <a:spcPct val="80000"/>
              </a:lnSpc>
            </a:pPr>
            <a:r>
              <a:rPr lang="en-US" altLang="en-US" sz="2600"/>
              <a:t>Management by exception to standards</a:t>
            </a:r>
          </a:p>
          <a:p>
            <a:pPr eaLnBrk="1" hangingPunct="1">
              <a:lnSpc>
                <a:spcPct val="80000"/>
              </a:lnSpc>
            </a:pPr>
            <a:r>
              <a:rPr lang="en-US" altLang="en-US"/>
              <a:t>Navigation of information</a:t>
            </a:r>
          </a:p>
          <a:p>
            <a:pPr lvl="1" eaLnBrk="1" hangingPunct="1">
              <a:lnSpc>
                <a:spcPct val="80000"/>
              </a:lnSpc>
            </a:pPr>
            <a:r>
              <a:rPr lang="en-US" altLang="en-US" sz="2600"/>
              <a:t>Large amounts of data can be analyzed</a:t>
            </a:r>
          </a:p>
          <a:p>
            <a:pPr eaLnBrk="1" hangingPunct="1">
              <a:lnSpc>
                <a:spcPct val="80000"/>
              </a:lnSpc>
            </a:pPr>
            <a:r>
              <a:rPr lang="en-US" altLang="en-US"/>
              <a:t>Audio and Visual</a:t>
            </a:r>
          </a:p>
          <a:p>
            <a:pPr lvl="1" eaLnBrk="1" hangingPunct="1">
              <a:lnSpc>
                <a:spcPct val="80000"/>
              </a:lnSpc>
            </a:pPr>
            <a:r>
              <a:rPr lang="en-US" altLang="en-US" sz="2600"/>
              <a:t>Use of colors and sounds</a:t>
            </a:r>
          </a:p>
          <a:p>
            <a:pPr eaLnBrk="1" hangingPunct="1">
              <a:lnSpc>
                <a:spcPct val="80000"/>
              </a:lnSpc>
            </a:pPr>
            <a:r>
              <a:rPr lang="en-US" altLang="en-US"/>
              <a:t>Communications</a:t>
            </a:r>
          </a:p>
          <a:p>
            <a:pPr lvl="1" eaLnBrk="1" hangingPunct="1">
              <a:lnSpc>
                <a:spcPct val="80000"/>
              </a:lnSpc>
            </a:pPr>
            <a:r>
              <a:rPr lang="en-US" altLang="en-US" sz="2600"/>
              <a:t>E-mail, Group Support System (GSS), news groups, interface with voice mail</a:t>
            </a:r>
          </a:p>
          <a:p>
            <a:endParaRPr lang="en-US" altLang="en-US"/>
          </a:p>
        </p:txBody>
      </p:sp>
      <p:sp>
        <p:nvSpPr>
          <p:cNvPr id="10244" name="Slide Number Placeholder 3">
            <a:extLst>
              <a:ext uri="{FF2B5EF4-FFF2-40B4-BE49-F238E27FC236}">
                <a16:creationId xmlns:a16="http://schemas.microsoft.com/office/drawing/2014/main" id="{853B878E-9AB8-E0F5-275F-B9BADAFC3C13}"/>
              </a:ext>
            </a:extLst>
          </p:cNvPr>
          <p:cNvSpPr>
            <a:spLocks noGrp="1"/>
          </p:cNvSpPr>
          <p:nvPr>
            <p:ph type="sldNum" sz="quarter" idx="11"/>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fld id="{146B1034-7456-2D49-9AB1-34C3748C1C1B}" type="slidenum">
              <a:rPr lang="en-US" altLang="zh-CN" sz="1400">
                <a:solidFill>
                  <a:srgbClr val="FFFFFF"/>
                </a:solidFill>
                <a:latin typeface="Franklin Gothic Book" panose="020B0503020102020204" pitchFamily="34" charset="0"/>
                <a:ea typeface="幼圆"/>
              </a:rPr>
              <a:pPr>
                <a:spcBef>
                  <a:spcPct val="0"/>
                </a:spcBef>
                <a:buClrTx/>
                <a:buSzTx/>
                <a:buFontTx/>
                <a:buNone/>
              </a:pPr>
              <a:t>4</a:t>
            </a:fld>
            <a:endParaRPr lang="en-US" altLang="zh-CN" sz="1400">
              <a:solidFill>
                <a:srgbClr val="FFFFFF"/>
              </a:solidFill>
              <a:latin typeface="Franklin Gothic Book" panose="020B0503020102020204" pitchFamily="34" charset="0"/>
              <a:ea typeface="幼圆"/>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E6FA89ED-E91A-4CEB-6394-339A4240B94C}"/>
              </a:ext>
            </a:extLst>
          </p:cNvPr>
          <p:cNvSpPr>
            <a:spLocks noGrp="1"/>
          </p:cNvSpPr>
          <p:nvPr>
            <p:ph type="title"/>
          </p:nvPr>
        </p:nvSpPr>
        <p:spPr>
          <a:xfrm>
            <a:off x="914400" y="-76200"/>
            <a:ext cx="7772400" cy="1143000"/>
          </a:xfrm>
        </p:spPr>
        <p:txBody>
          <a:bodyPr/>
          <a:lstStyle/>
          <a:p>
            <a:r>
              <a:rPr lang="en-US" altLang="en-US">
                <a:ea typeface="幼圆"/>
              </a:rPr>
              <a:t>Value System</a:t>
            </a:r>
          </a:p>
        </p:txBody>
      </p:sp>
      <p:sp>
        <p:nvSpPr>
          <p:cNvPr id="47107" name="Content Placeholder 2">
            <a:extLst>
              <a:ext uri="{FF2B5EF4-FFF2-40B4-BE49-F238E27FC236}">
                <a16:creationId xmlns:a16="http://schemas.microsoft.com/office/drawing/2014/main" id="{D732C3D7-3AF1-EE36-25DF-A8F97552934E}"/>
              </a:ext>
            </a:extLst>
          </p:cNvPr>
          <p:cNvSpPr>
            <a:spLocks noGrp="1"/>
          </p:cNvSpPr>
          <p:nvPr>
            <p:ph sz="quarter" idx="1"/>
          </p:nvPr>
        </p:nvSpPr>
        <p:spPr>
          <a:xfrm>
            <a:off x="914400" y="1219200"/>
            <a:ext cx="7772400" cy="4572000"/>
          </a:xfrm>
        </p:spPr>
        <p:txBody>
          <a:bodyPr/>
          <a:lstStyle/>
          <a:p>
            <a:pPr eaLnBrk="1" hangingPunct="1"/>
            <a:r>
              <a:rPr lang="en-US" altLang="en-US" sz="2800"/>
              <a:t>Value chain is part of larger stream called value system and includes the values chains of:</a:t>
            </a:r>
          </a:p>
          <a:p>
            <a:pPr lvl="1" eaLnBrk="1" hangingPunct="1"/>
            <a:r>
              <a:rPr lang="en-US" altLang="en-US" sz="2800"/>
              <a:t>Tiers of suppliers</a:t>
            </a:r>
          </a:p>
          <a:p>
            <a:pPr lvl="1" eaLnBrk="1" hangingPunct="1"/>
            <a:r>
              <a:rPr lang="en-US" altLang="en-US" sz="2800"/>
              <a:t>Value chains of distributors</a:t>
            </a:r>
          </a:p>
          <a:p>
            <a:pPr lvl="1" eaLnBrk="1" hangingPunct="1"/>
            <a:r>
              <a:rPr lang="en-US" altLang="en-US" sz="2800"/>
              <a:t>Buyers</a:t>
            </a:r>
          </a:p>
          <a:p>
            <a:pPr lvl="1" eaLnBrk="1" hangingPunct="1"/>
            <a:r>
              <a:rPr lang="en-US" altLang="en-US" sz="2800"/>
              <a:t>Extended supply chain</a:t>
            </a:r>
          </a:p>
          <a:p>
            <a:pPr lvl="1" eaLnBrk="1" hangingPunct="1"/>
            <a:r>
              <a:rPr lang="en-US" altLang="en-US" sz="2800"/>
              <a:t>Maximize and optimize total value of chain</a:t>
            </a:r>
          </a:p>
          <a:p>
            <a:r>
              <a:rPr lang="en-US" altLang="en-US" sz="2800"/>
              <a:t>Value system can extend beyond the boundaries of an enterprise (M Porter) </a:t>
            </a:r>
          </a:p>
          <a:p>
            <a:r>
              <a:rPr lang="en-US" altLang="en-US" sz="2800"/>
              <a:t>Enterprise systems are designed to </a:t>
            </a:r>
            <a:r>
              <a:rPr lang="en-US" altLang="en-US" sz="2800" b="1" i="1"/>
              <a:t>plan and integrate processes, enforce data integrity, and better manage resources.</a:t>
            </a:r>
          </a:p>
        </p:txBody>
      </p:sp>
      <p:sp>
        <p:nvSpPr>
          <p:cNvPr id="47108" name="Slide Number Placeholder 3">
            <a:extLst>
              <a:ext uri="{FF2B5EF4-FFF2-40B4-BE49-F238E27FC236}">
                <a16:creationId xmlns:a16="http://schemas.microsoft.com/office/drawing/2014/main" id="{8CB34338-6939-9175-977E-EE5524B4D904}"/>
              </a:ext>
            </a:extLst>
          </p:cNvPr>
          <p:cNvSpPr>
            <a:spLocks noGrp="1"/>
          </p:cNvSpPr>
          <p:nvPr>
            <p:ph type="sldNum" sz="quarter" idx="11"/>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fld id="{F264E489-F895-E14F-B7E5-80AAF98C423F}" type="slidenum">
              <a:rPr lang="en-US" altLang="zh-CN" sz="1400">
                <a:solidFill>
                  <a:srgbClr val="FFFFFF"/>
                </a:solidFill>
                <a:latin typeface="Franklin Gothic Book" panose="020B0503020102020204" pitchFamily="34" charset="0"/>
                <a:ea typeface="幼圆"/>
              </a:rPr>
              <a:pPr>
                <a:spcBef>
                  <a:spcPct val="0"/>
                </a:spcBef>
                <a:buClrTx/>
                <a:buSzTx/>
                <a:buFontTx/>
                <a:buNone/>
              </a:pPr>
              <a:t>40</a:t>
            </a:fld>
            <a:endParaRPr lang="en-US" altLang="zh-CN" sz="1400">
              <a:solidFill>
                <a:srgbClr val="FFFFFF"/>
              </a:solidFill>
              <a:latin typeface="Franklin Gothic Book" panose="020B0503020102020204" pitchFamily="34" charset="0"/>
              <a:ea typeface="幼圆"/>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CC1A9A26-62ED-8066-E5DA-1FA85C9AFF08}"/>
              </a:ext>
            </a:extLst>
          </p:cNvPr>
          <p:cNvSpPr>
            <a:spLocks noGrp="1"/>
          </p:cNvSpPr>
          <p:nvPr>
            <p:ph type="title"/>
          </p:nvPr>
        </p:nvSpPr>
        <p:spPr/>
        <p:txBody>
          <a:bodyPr/>
          <a:lstStyle/>
          <a:p>
            <a:r>
              <a:rPr lang="en-US" altLang="en-US">
                <a:ea typeface="幼圆"/>
              </a:rPr>
              <a:t>Value Chain System</a:t>
            </a:r>
          </a:p>
        </p:txBody>
      </p:sp>
      <p:sp>
        <p:nvSpPr>
          <p:cNvPr id="48131" name="Slide Number Placeholder 3">
            <a:extLst>
              <a:ext uri="{FF2B5EF4-FFF2-40B4-BE49-F238E27FC236}">
                <a16:creationId xmlns:a16="http://schemas.microsoft.com/office/drawing/2014/main" id="{D5271381-0D04-3407-337C-D8DFDB8E6750}"/>
              </a:ext>
            </a:extLst>
          </p:cNvPr>
          <p:cNvSpPr>
            <a:spLocks noGrp="1"/>
          </p:cNvSpPr>
          <p:nvPr>
            <p:ph type="sldNum" sz="quarter" idx="11"/>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fld id="{F0ABA8C2-225B-A245-8A75-A3BC50224D6E}" type="slidenum">
              <a:rPr lang="en-US" altLang="zh-CN" sz="1400">
                <a:solidFill>
                  <a:srgbClr val="FFFFFF"/>
                </a:solidFill>
                <a:latin typeface="Franklin Gothic Book" panose="020B0503020102020204" pitchFamily="34" charset="0"/>
                <a:ea typeface="幼圆"/>
              </a:rPr>
              <a:pPr>
                <a:spcBef>
                  <a:spcPct val="0"/>
                </a:spcBef>
                <a:buClrTx/>
                <a:buSzTx/>
                <a:buFontTx/>
                <a:buNone/>
              </a:pPr>
              <a:t>41</a:t>
            </a:fld>
            <a:endParaRPr lang="en-US" altLang="zh-CN" sz="1400">
              <a:solidFill>
                <a:srgbClr val="FFFFFF"/>
              </a:solidFill>
              <a:latin typeface="Franklin Gothic Book" panose="020B0503020102020204" pitchFamily="34" charset="0"/>
              <a:ea typeface="幼圆"/>
            </a:endParaRPr>
          </a:p>
        </p:txBody>
      </p:sp>
      <p:pic>
        <p:nvPicPr>
          <p:cNvPr id="48132" name="Picture 4" descr="image004">
            <a:extLst>
              <a:ext uri="{FF2B5EF4-FFF2-40B4-BE49-F238E27FC236}">
                <a16:creationId xmlns:a16="http://schemas.microsoft.com/office/drawing/2014/main" id="{5164E66A-1EE9-21FD-C05E-76BE51C2B1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52600"/>
            <a:ext cx="7924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84E240DA-ED88-8D07-66B2-4A5655E24566}"/>
              </a:ext>
            </a:extLst>
          </p:cNvPr>
          <p:cNvSpPr>
            <a:spLocks noGrp="1"/>
          </p:cNvSpPr>
          <p:nvPr>
            <p:ph type="title"/>
          </p:nvPr>
        </p:nvSpPr>
        <p:spPr/>
        <p:txBody>
          <a:bodyPr/>
          <a:lstStyle/>
          <a:p>
            <a:r>
              <a:rPr lang="en-US" altLang="en-US">
                <a:ea typeface="幼圆"/>
              </a:rPr>
              <a:t>Typical Value Chain Analysis</a:t>
            </a:r>
          </a:p>
        </p:txBody>
      </p:sp>
      <p:sp>
        <p:nvSpPr>
          <p:cNvPr id="49155" name="Content Placeholder 2">
            <a:extLst>
              <a:ext uri="{FF2B5EF4-FFF2-40B4-BE49-F238E27FC236}">
                <a16:creationId xmlns:a16="http://schemas.microsoft.com/office/drawing/2014/main" id="{65587455-BD94-A7CE-D926-15A3CD29975F}"/>
              </a:ext>
            </a:extLst>
          </p:cNvPr>
          <p:cNvSpPr>
            <a:spLocks noGrp="1"/>
          </p:cNvSpPr>
          <p:nvPr>
            <p:ph sz="quarter" idx="1"/>
          </p:nvPr>
        </p:nvSpPr>
        <p:spPr/>
        <p:txBody>
          <a:bodyPr/>
          <a:lstStyle/>
          <a:p>
            <a:r>
              <a:rPr lang="en-US" altLang="en-US" sz="2800"/>
              <a:t>Analysis of own value chain – which costs are related to what activities</a:t>
            </a:r>
          </a:p>
          <a:p>
            <a:r>
              <a:rPr lang="en-US" altLang="en-US" sz="2800"/>
              <a:t>Analysis of Customer value chain</a:t>
            </a:r>
          </a:p>
          <a:p>
            <a:r>
              <a:rPr lang="en-US" altLang="en-US" sz="2800"/>
              <a:t>Identification of cost advantage</a:t>
            </a:r>
          </a:p>
          <a:p>
            <a:r>
              <a:rPr lang="en-US" altLang="en-US" sz="2800"/>
              <a:t>Identification of potential “value” added for the customer—lower cost/high performance-where does customer see “value”</a:t>
            </a:r>
          </a:p>
          <a:p>
            <a:endParaRPr lang="en-US" altLang="en-US" sz="2800"/>
          </a:p>
        </p:txBody>
      </p:sp>
      <p:sp>
        <p:nvSpPr>
          <p:cNvPr id="49156" name="Slide Number Placeholder 3">
            <a:extLst>
              <a:ext uri="{FF2B5EF4-FFF2-40B4-BE49-F238E27FC236}">
                <a16:creationId xmlns:a16="http://schemas.microsoft.com/office/drawing/2014/main" id="{B4091032-B362-E064-88A7-1814D0341559}"/>
              </a:ext>
            </a:extLst>
          </p:cNvPr>
          <p:cNvSpPr>
            <a:spLocks noGrp="1"/>
          </p:cNvSpPr>
          <p:nvPr>
            <p:ph type="sldNum" sz="quarter" idx="11"/>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fld id="{25341F83-3AF7-6C4F-A275-FBCC37F05BCA}" type="slidenum">
              <a:rPr lang="en-US" altLang="zh-CN" sz="1400">
                <a:solidFill>
                  <a:srgbClr val="FFFFFF"/>
                </a:solidFill>
                <a:latin typeface="Franklin Gothic Book" panose="020B0503020102020204" pitchFamily="34" charset="0"/>
                <a:ea typeface="幼圆"/>
              </a:rPr>
              <a:pPr>
                <a:spcBef>
                  <a:spcPct val="0"/>
                </a:spcBef>
                <a:buClrTx/>
                <a:buSzTx/>
                <a:buFontTx/>
                <a:buNone/>
              </a:pPr>
              <a:t>42</a:t>
            </a:fld>
            <a:endParaRPr lang="en-US" altLang="zh-CN" sz="1400">
              <a:solidFill>
                <a:srgbClr val="FFFFFF"/>
              </a:solidFill>
              <a:latin typeface="Franklin Gothic Book" panose="020B0503020102020204" pitchFamily="34" charset="0"/>
              <a:ea typeface="幼圆"/>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292E956C-F2BB-1FA1-69EE-5E659397EB95}"/>
              </a:ext>
            </a:extLst>
          </p:cNvPr>
          <p:cNvSpPr>
            <a:spLocks noGrp="1"/>
          </p:cNvSpPr>
          <p:nvPr>
            <p:ph type="title"/>
          </p:nvPr>
        </p:nvSpPr>
        <p:spPr/>
        <p:txBody>
          <a:bodyPr/>
          <a:lstStyle/>
          <a:p>
            <a:r>
              <a:rPr lang="en-US" altLang="en-US">
                <a:ea typeface="幼圆"/>
              </a:rPr>
              <a:t>Pater Keen an MIS Consultant</a:t>
            </a:r>
          </a:p>
        </p:txBody>
      </p:sp>
      <p:sp>
        <p:nvSpPr>
          <p:cNvPr id="50179" name="Content Placeholder 2">
            <a:extLst>
              <a:ext uri="{FF2B5EF4-FFF2-40B4-BE49-F238E27FC236}">
                <a16:creationId xmlns:a16="http://schemas.microsoft.com/office/drawing/2014/main" id="{9FFB3710-5901-4D0A-88C5-0F462E805EFB}"/>
              </a:ext>
            </a:extLst>
          </p:cNvPr>
          <p:cNvSpPr>
            <a:spLocks noGrp="1"/>
          </p:cNvSpPr>
          <p:nvPr>
            <p:ph sz="quarter" idx="1"/>
          </p:nvPr>
        </p:nvSpPr>
        <p:spPr/>
        <p:txBody>
          <a:bodyPr/>
          <a:lstStyle/>
          <a:p>
            <a:r>
              <a:rPr lang="en-US" altLang="en-US" sz="3200"/>
              <a:t>“….We have learned that it is NOT technology that creates a competitive edge, but the management process that exploits technology…”</a:t>
            </a:r>
          </a:p>
          <a:p>
            <a:r>
              <a:rPr lang="en-US" altLang="en-US" sz="3200"/>
              <a:t>Question</a:t>
            </a:r>
          </a:p>
          <a:p>
            <a:pPr lvl="1"/>
            <a:r>
              <a:rPr lang="en-US" altLang="en-US" sz="3000"/>
              <a:t>What does he mean? </a:t>
            </a:r>
          </a:p>
          <a:p>
            <a:pPr lvl="1"/>
            <a:r>
              <a:rPr lang="en-US" altLang="en-US" sz="3000"/>
              <a:t>Do you agree or disagree? </a:t>
            </a:r>
          </a:p>
          <a:p>
            <a:pPr lvl="1"/>
            <a:r>
              <a:rPr lang="en-US" altLang="en-US" sz="3200"/>
              <a:t>Why?</a:t>
            </a:r>
            <a:endParaRPr lang="en-US" altLang="en-US" sz="3000"/>
          </a:p>
        </p:txBody>
      </p:sp>
      <p:sp>
        <p:nvSpPr>
          <p:cNvPr id="50180" name="Slide Number Placeholder 3">
            <a:extLst>
              <a:ext uri="{FF2B5EF4-FFF2-40B4-BE49-F238E27FC236}">
                <a16:creationId xmlns:a16="http://schemas.microsoft.com/office/drawing/2014/main" id="{00DF2D33-4BF0-0CE8-298E-34728D7D7486}"/>
              </a:ext>
            </a:extLst>
          </p:cNvPr>
          <p:cNvSpPr>
            <a:spLocks noGrp="1"/>
          </p:cNvSpPr>
          <p:nvPr>
            <p:ph type="sldNum" sz="quarter" idx="11"/>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fld id="{BBFBE461-E285-8340-8065-87548F7973BF}" type="slidenum">
              <a:rPr lang="en-US" altLang="zh-CN" sz="1400">
                <a:solidFill>
                  <a:srgbClr val="FFFFFF"/>
                </a:solidFill>
                <a:latin typeface="Franklin Gothic Book" panose="020B0503020102020204" pitchFamily="34" charset="0"/>
                <a:ea typeface="幼圆"/>
              </a:rPr>
              <a:pPr>
                <a:spcBef>
                  <a:spcPct val="0"/>
                </a:spcBef>
                <a:buClrTx/>
                <a:buSzTx/>
                <a:buFontTx/>
                <a:buNone/>
              </a:pPr>
              <a:t>43</a:t>
            </a:fld>
            <a:endParaRPr lang="en-US" altLang="zh-CN" sz="1400">
              <a:solidFill>
                <a:srgbClr val="FFFFFF"/>
              </a:solidFill>
              <a:latin typeface="Franklin Gothic Book" panose="020B0503020102020204" pitchFamily="34" charset="0"/>
              <a:ea typeface="幼圆"/>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144BA93F-004A-E425-2A51-240ABA4527CD}"/>
              </a:ext>
            </a:extLst>
          </p:cNvPr>
          <p:cNvSpPr>
            <a:spLocks noGrp="1"/>
          </p:cNvSpPr>
          <p:nvPr>
            <p:ph type="title"/>
          </p:nvPr>
        </p:nvSpPr>
        <p:spPr/>
        <p:txBody>
          <a:bodyPr/>
          <a:lstStyle/>
          <a:p>
            <a:r>
              <a:rPr lang="en-US" altLang="en-US">
                <a:ea typeface="幼圆"/>
              </a:rPr>
              <a:t>Case Study: </a:t>
            </a:r>
            <a:r>
              <a:rPr lang="en-US" altLang="en-US" i="1">
                <a:ea typeface="幼圆"/>
              </a:rPr>
              <a:t>IKEA</a:t>
            </a:r>
            <a:br>
              <a:rPr lang="en-US" altLang="en-US" i="1">
                <a:ea typeface="幼圆"/>
              </a:rPr>
            </a:br>
            <a:r>
              <a:rPr lang="en-US" altLang="en-US" sz="2000" i="1">
                <a:ea typeface="幼圆"/>
              </a:rPr>
              <a:t>https://www.ikea.com/</a:t>
            </a:r>
            <a:endParaRPr lang="en-US" altLang="en-US" sz="2000">
              <a:ea typeface="幼圆"/>
            </a:endParaRPr>
          </a:p>
        </p:txBody>
      </p:sp>
      <p:sp>
        <p:nvSpPr>
          <p:cNvPr id="51203" name="Content Placeholder 2">
            <a:extLst>
              <a:ext uri="{FF2B5EF4-FFF2-40B4-BE49-F238E27FC236}">
                <a16:creationId xmlns:a16="http://schemas.microsoft.com/office/drawing/2014/main" id="{9FA50593-B2A9-5B03-A7CA-FE6767D62ABF}"/>
              </a:ext>
            </a:extLst>
          </p:cNvPr>
          <p:cNvSpPr>
            <a:spLocks noGrp="1"/>
          </p:cNvSpPr>
          <p:nvPr>
            <p:ph sz="quarter" idx="1"/>
          </p:nvPr>
        </p:nvSpPr>
        <p:spPr/>
        <p:txBody>
          <a:bodyPr/>
          <a:lstStyle/>
          <a:p>
            <a:r>
              <a:rPr lang="en-US" altLang="en-US" sz="2800"/>
              <a:t>IKEA has quickly evolved from a local Swedish home furnishing manufacturer into the largest home furnishing company in the world; partly by convincing their customer to perform the transport and assembly processes of the furniture manufacturing value chain. </a:t>
            </a:r>
          </a:p>
          <a:p>
            <a:r>
              <a:rPr lang="en-US" altLang="en-US" sz="2800"/>
              <a:t>They use out-of-market supply chain strategy, for the better utilization of the product </a:t>
            </a:r>
          </a:p>
          <a:p>
            <a:r>
              <a:rPr lang="en-US" altLang="en-US" sz="2800"/>
              <a:t>They have executed their strategy by building a worldwide sourcing network of high quality global manufacturers to support their growth.</a:t>
            </a:r>
          </a:p>
          <a:p>
            <a:endParaRPr lang="en-US" altLang="en-US" sz="2800"/>
          </a:p>
        </p:txBody>
      </p:sp>
      <p:sp>
        <p:nvSpPr>
          <p:cNvPr id="51204" name="Slide Number Placeholder 3">
            <a:extLst>
              <a:ext uri="{FF2B5EF4-FFF2-40B4-BE49-F238E27FC236}">
                <a16:creationId xmlns:a16="http://schemas.microsoft.com/office/drawing/2014/main" id="{AD06B1B8-8FC8-D2BA-0A90-6D8D2ED42189}"/>
              </a:ext>
            </a:extLst>
          </p:cNvPr>
          <p:cNvSpPr>
            <a:spLocks noGrp="1"/>
          </p:cNvSpPr>
          <p:nvPr>
            <p:ph type="sldNum" sz="quarter" idx="11"/>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fld id="{D267B7C1-A3AF-834E-9F74-123C25DC527B}" type="slidenum">
              <a:rPr lang="en-US" altLang="zh-CN" sz="1400">
                <a:solidFill>
                  <a:srgbClr val="FFFFFF"/>
                </a:solidFill>
                <a:latin typeface="Franklin Gothic Book" panose="020B0503020102020204" pitchFamily="34" charset="0"/>
                <a:ea typeface="幼圆"/>
              </a:rPr>
              <a:pPr>
                <a:spcBef>
                  <a:spcPct val="0"/>
                </a:spcBef>
                <a:buClrTx/>
                <a:buSzTx/>
                <a:buFontTx/>
                <a:buNone/>
              </a:pPr>
              <a:t>44</a:t>
            </a:fld>
            <a:endParaRPr lang="en-US" altLang="zh-CN" sz="1400">
              <a:solidFill>
                <a:srgbClr val="FFFFFF"/>
              </a:solidFill>
              <a:latin typeface="Franklin Gothic Book" panose="020B0503020102020204" pitchFamily="34" charset="0"/>
              <a:ea typeface="幼圆"/>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0DAEF27C-FAE6-2A93-4287-B5DA7B99BC5F}"/>
              </a:ext>
            </a:extLst>
          </p:cNvPr>
          <p:cNvSpPr>
            <a:spLocks noGrp="1"/>
          </p:cNvSpPr>
          <p:nvPr>
            <p:ph type="title"/>
          </p:nvPr>
        </p:nvSpPr>
        <p:spPr>
          <a:xfrm>
            <a:off x="914400" y="-76200"/>
            <a:ext cx="7772400" cy="1143000"/>
          </a:xfrm>
        </p:spPr>
        <p:txBody>
          <a:bodyPr/>
          <a:lstStyle/>
          <a:p>
            <a:r>
              <a:rPr lang="en-US" altLang="en-US">
                <a:ea typeface="幼圆"/>
              </a:rPr>
              <a:t>Value System Example 1</a:t>
            </a:r>
          </a:p>
        </p:txBody>
      </p:sp>
      <p:pic>
        <p:nvPicPr>
          <p:cNvPr id="52227" name="Content Placeholder 4">
            <a:extLst>
              <a:ext uri="{FF2B5EF4-FFF2-40B4-BE49-F238E27FC236}">
                <a16:creationId xmlns:a16="http://schemas.microsoft.com/office/drawing/2014/main" id="{9519C5E8-4019-7178-F9ED-C4A4C538AA34}"/>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679450" y="1143000"/>
            <a:ext cx="8235950" cy="5524500"/>
          </a:xfrm>
        </p:spPr>
      </p:pic>
      <p:sp>
        <p:nvSpPr>
          <p:cNvPr id="52228" name="Slide Number Placeholder 3">
            <a:extLst>
              <a:ext uri="{FF2B5EF4-FFF2-40B4-BE49-F238E27FC236}">
                <a16:creationId xmlns:a16="http://schemas.microsoft.com/office/drawing/2014/main" id="{3592AE84-B1B6-18A0-0209-E53DE89E1348}"/>
              </a:ext>
            </a:extLst>
          </p:cNvPr>
          <p:cNvSpPr>
            <a:spLocks noGrp="1"/>
          </p:cNvSpPr>
          <p:nvPr>
            <p:ph type="sldNum" sz="quarter" idx="11"/>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fld id="{834AEB37-1170-004D-8FA9-877013F3F20C}" type="slidenum">
              <a:rPr lang="en-US" altLang="zh-CN" sz="1400">
                <a:solidFill>
                  <a:srgbClr val="FFFFFF"/>
                </a:solidFill>
                <a:latin typeface="Franklin Gothic Book" panose="020B0503020102020204" pitchFamily="34" charset="0"/>
                <a:ea typeface="幼圆"/>
              </a:rPr>
              <a:pPr>
                <a:spcBef>
                  <a:spcPct val="0"/>
                </a:spcBef>
                <a:buClrTx/>
                <a:buSzTx/>
                <a:buFontTx/>
                <a:buNone/>
              </a:pPr>
              <a:t>45</a:t>
            </a:fld>
            <a:endParaRPr lang="en-US" altLang="zh-CN" sz="1400">
              <a:solidFill>
                <a:srgbClr val="FFFFFF"/>
              </a:solidFill>
              <a:latin typeface="Franklin Gothic Book" panose="020B0503020102020204" pitchFamily="34" charset="0"/>
              <a:ea typeface="幼圆"/>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93BB3A7A-C1C9-236C-C589-42D34D06F725}"/>
              </a:ext>
            </a:extLst>
          </p:cNvPr>
          <p:cNvSpPr>
            <a:spLocks noGrp="1"/>
          </p:cNvSpPr>
          <p:nvPr>
            <p:ph type="title"/>
          </p:nvPr>
        </p:nvSpPr>
        <p:spPr/>
        <p:txBody>
          <a:bodyPr/>
          <a:lstStyle/>
          <a:p>
            <a:endParaRPr lang="en-US" altLang="en-US">
              <a:ea typeface="幼圆"/>
            </a:endParaRPr>
          </a:p>
        </p:txBody>
      </p:sp>
      <p:sp>
        <p:nvSpPr>
          <p:cNvPr id="53251" name="Content Placeholder 2">
            <a:extLst>
              <a:ext uri="{FF2B5EF4-FFF2-40B4-BE49-F238E27FC236}">
                <a16:creationId xmlns:a16="http://schemas.microsoft.com/office/drawing/2014/main" id="{B4BB2595-E0FF-F7F1-9EC1-C43F7396F57C}"/>
              </a:ext>
            </a:extLst>
          </p:cNvPr>
          <p:cNvSpPr>
            <a:spLocks noGrp="1"/>
          </p:cNvSpPr>
          <p:nvPr>
            <p:ph sz="quarter" idx="1"/>
          </p:nvPr>
        </p:nvSpPr>
        <p:spPr/>
        <p:txBody>
          <a:bodyPr/>
          <a:lstStyle/>
          <a:p>
            <a:endParaRPr lang="en-US" altLang="en-US"/>
          </a:p>
        </p:txBody>
      </p:sp>
      <p:sp>
        <p:nvSpPr>
          <p:cNvPr id="53252" name="Slide Number Placeholder 3">
            <a:extLst>
              <a:ext uri="{FF2B5EF4-FFF2-40B4-BE49-F238E27FC236}">
                <a16:creationId xmlns:a16="http://schemas.microsoft.com/office/drawing/2014/main" id="{1B8B9EF6-B9CA-72E1-3D00-C5E778FE2223}"/>
              </a:ext>
            </a:extLst>
          </p:cNvPr>
          <p:cNvSpPr>
            <a:spLocks noGrp="1"/>
          </p:cNvSpPr>
          <p:nvPr>
            <p:ph type="sldNum" sz="quarter" idx="11"/>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fld id="{B5DE145A-D7E6-CD46-B65C-E91CB7FD0D83}" type="slidenum">
              <a:rPr lang="en-US" altLang="zh-CN" sz="1400">
                <a:solidFill>
                  <a:srgbClr val="FFFFFF"/>
                </a:solidFill>
                <a:latin typeface="Franklin Gothic Book" panose="020B0503020102020204" pitchFamily="34" charset="0"/>
                <a:ea typeface="幼圆"/>
              </a:rPr>
              <a:pPr>
                <a:spcBef>
                  <a:spcPct val="0"/>
                </a:spcBef>
                <a:buClrTx/>
                <a:buSzTx/>
                <a:buFontTx/>
                <a:buNone/>
              </a:pPr>
              <a:t>46</a:t>
            </a:fld>
            <a:endParaRPr lang="en-US" altLang="zh-CN" sz="1400">
              <a:solidFill>
                <a:srgbClr val="FFFFFF"/>
              </a:solidFill>
              <a:latin typeface="Franklin Gothic Book" panose="020B0503020102020204" pitchFamily="34" charset="0"/>
              <a:ea typeface="幼圆"/>
            </a:endParaRPr>
          </a:p>
        </p:txBody>
      </p:sp>
      <p:pic>
        <p:nvPicPr>
          <p:cNvPr id="53253" name="Picture 4">
            <a:extLst>
              <a:ext uri="{FF2B5EF4-FFF2-40B4-BE49-F238E27FC236}">
                <a16:creationId xmlns:a16="http://schemas.microsoft.com/office/drawing/2014/main" id="{E5AA41B4-CC92-DC05-F8DF-1E2BB0281D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0"/>
            <a:ext cx="9067800" cy="621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3254" name="Rectangle 6">
            <a:extLst>
              <a:ext uri="{FF2B5EF4-FFF2-40B4-BE49-F238E27FC236}">
                <a16:creationId xmlns:a16="http://schemas.microsoft.com/office/drawing/2014/main" id="{328C74B1-A180-1E89-D1ED-F8A48D52FA4A}"/>
              </a:ext>
            </a:extLst>
          </p:cNvPr>
          <p:cNvSpPr>
            <a:spLocks noChangeArrowheads="1"/>
          </p:cNvSpPr>
          <p:nvPr/>
        </p:nvSpPr>
        <p:spPr bwMode="auto">
          <a:xfrm>
            <a:off x="762000" y="6335713"/>
            <a:ext cx="51514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r>
              <a:rPr lang="en-US" altLang="en-US" sz="1800">
                <a:latin typeface="Arial" panose="020B0604020202020204" pitchFamily="34" charset="0"/>
              </a:rPr>
              <a:t>AR - Accounts Receivable, GL - General Ledger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A5FED097-A555-658C-56C9-E620760624ED}"/>
              </a:ext>
            </a:extLst>
          </p:cNvPr>
          <p:cNvSpPr>
            <a:spLocks noGrp="1"/>
          </p:cNvSpPr>
          <p:nvPr>
            <p:ph type="title"/>
          </p:nvPr>
        </p:nvSpPr>
        <p:spPr/>
        <p:txBody>
          <a:bodyPr/>
          <a:lstStyle/>
          <a:p>
            <a:r>
              <a:rPr lang="en-US" altLang="en-US">
                <a:ea typeface="幼圆"/>
              </a:rPr>
              <a:t>Supply Chain Problems</a:t>
            </a:r>
          </a:p>
        </p:txBody>
      </p:sp>
      <p:sp>
        <p:nvSpPr>
          <p:cNvPr id="54275" name="Content Placeholder 2">
            <a:extLst>
              <a:ext uri="{FF2B5EF4-FFF2-40B4-BE49-F238E27FC236}">
                <a16:creationId xmlns:a16="http://schemas.microsoft.com/office/drawing/2014/main" id="{FA1D3710-C134-2ECC-D0B4-7D555915C77A}"/>
              </a:ext>
            </a:extLst>
          </p:cNvPr>
          <p:cNvSpPr>
            <a:spLocks noGrp="1"/>
          </p:cNvSpPr>
          <p:nvPr>
            <p:ph sz="quarter" idx="1"/>
          </p:nvPr>
        </p:nvSpPr>
        <p:spPr/>
        <p:txBody>
          <a:bodyPr/>
          <a:lstStyle/>
          <a:p>
            <a:pPr eaLnBrk="1" hangingPunct="1">
              <a:lnSpc>
                <a:spcPct val="90000"/>
              </a:lnSpc>
            </a:pPr>
            <a:r>
              <a:rPr lang="en-US" altLang="en-US" sz="2800"/>
              <a:t>Uncertainties</a:t>
            </a:r>
          </a:p>
          <a:p>
            <a:pPr lvl="1" eaLnBrk="1" hangingPunct="1">
              <a:lnSpc>
                <a:spcPct val="90000"/>
              </a:lnSpc>
            </a:pPr>
            <a:r>
              <a:rPr lang="en-US" altLang="en-US" sz="2800"/>
              <a:t>Demand forecasts</a:t>
            </a:r>
          </a:p>
          <a:p>
            <a:pPr lvl="1" eaLnBrk="1" hangingPunct="1">
              <a:lnSpc>
                <a:spcPct val="90000"/>
              </a:lnSpc>
            </a:pPr>
            <a:r>
              <a:rPr lang="en-US" altLang="en-US" sz="2800"/>
              <a:t>Delivery time</a:t>
            </a:r>
          </a:p>
          <a:p>
            <a:pPr lvl="1" eaLnBrk="1" hangingPunct="1">
              <a:lnSpc>
                <a:spcPct val="90000"/>
              </a:lnSpc>
            </a:pPr>
            <a:r>
              <a:rPr lang="en-US" altLang="en-US" sz="2800"/>
              <a:t>Quality issues</a:t>
            </a:r>
          </a:p>
          <a:p>
            <a:pPr eaLnBrk="1" hangingPunct="1">
              <a:lnSpc>
                <a:spcPct val="90000"/>
              </a:lnSpc>
            </a:pPr>
            <a:r>
              <a:rPr lang="en-US" altLang="en-US" sz="2800"/>
              <a:t>Need to coordinate activities</a:t>
            </a:r>
          </a:p>
          <a:p>
            <a:pPr eaLnBrk="1" hangingPunct="1">
              <a:lnSpc>
                <a:spcPct val="90000"/>
              </a:lnSpc>
            </a:pPr>
            <a:r>
              <a:rPr lang="en-US" altLang="en-US" sz="2800"/>
              <a:t>Other issues</a:t>
            </a:r>
          </a:p>
          <a:p>
            <a:pPr lvl="1" eaLnBrk="1" hangingPunct="1">
              <a:lnSpc>
                <a:spcPct val="90000"/>
              </a:lnSpc>
            </a:pPr>
            <a:r>
              <a:rPr lang="en-US" altLang="en-US" sz="2800"/>
              <a:t>Poor customer service</a:t>
            </a:r>
          </a:p>
          <a:p>
            <a:pPr lvl="1" eaLnBrk="1" hangingPunct="1">
              <a:lnSpc>
                <a:spcPct val="90000"/>
              </a:lnSpc>
            </a:pPr>
            <a:r>
              <a:rPr lang="en-US" altLang="en-US" sz="2800"/>
              <a:t>Obtaining real time data on chain status</a:t>
            </a:r>
          </a:p>
          <a:p>
            <a:pPr lvl="1" eaLnBrk="1" hangingPunct="1">
              <a:lnSpc>
                <a:spcPct val="90000"/>
              </a:lnSpc>
            </a:pPr>
            <a:r>
              <a:rPr lang="en-US" altLang="en-US" sz="2800"/>
              <a:t>Cultural problems</a:t>
            </a:r>
          </a:p>
          <a:p>
            <a:pPr lvl="1" eaLnBrk="1" hangingPunct="1">
              <a:lnSpc>
                <a:spcPct val="90000"/>
              </a:lnSpc>
              <a:buFontTx/>
              <a:buNone/>
            </a:pPr>
            <a:endParaRPr lang="en-US" altLang="en-US" sz="2800"/>
          </a:p>
          <a:p>
            <a:endParaRPr lang="en-US" altLang="en-US" sz="2800"/>
          </a:p>
        </p:txBody>
      </p:sp>
      <p:sp>
        <p:nvSpPr>
          <p:cNvPr id="54276" name="Slide Number Placeholder 3">
            <a:extLst>
              <a:ext uri="{FF2B5EF4-FFF2-40B4-BE49-F238E27FC236}">
                <a16:creationId xmlns:a16="http://schemas.microsoft.com/office/drawing/2014/main" id="{BB29DE22-99BF-C995-9D68-1E01EEEEC534}"/>
              </a:ext>
            </a:extLst>
          </p:cNvPr>
          <p:cNvSpPr>
            <a:spLocks noGrp="1"/>
          </p:cNvSpPr>
          <p:nvPr>
            <p:ph type="sldNum" sz="quarter" idx="11"/>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fld id="{7D0BCEE6-A07A-EA46-A116-EC19FA700D31}" type="slidenum">
              <a:rPr lang="en-US" altLang="zh-CN" sz="1400">
                <a:solidFill>
                  <a:srgbClr val="FFFFFF"/>
                </a:solidFill>
                <a:latin typeface="Franklin Gothic Book" panose="020B0503020102020204" pitchFamily="34" charset="0"/>
                <a:ea typeface="幼圆"/>
              </a:rPr>
              <a:pPr>
                <a:spcBef>
                  <a:spcPct val="0"/>
                </a:spcBef>
                <a:buClrTx/>
                <a:buSzTx/>
                <a:buFontTx/>
                <a:buNone/>
              </a:pPr>
              <a:t>47</a:t>
            </a:fld>
            <a:endParaRPr lang="en-US" altLang="zh-CN" sz="1400">
              <a:solidFill>
                <a:srgbClr val="FFFFFF"/>
              </a:solidFill>
              <a:latin typeface="Franklin Gothic Book" panose="020B0503020102020204" pitchFamily="34" charset="0"/>
              <a:ea typeface="幼圆"/>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6FDA69C2-AF05-8D8E-07F6-4132BB508DDC}"/>
              </a:ext>
            </a:extLst>
          </p:cNvPr>
          <p:cNvSpPr>
            <a:spLocks noGrp="1"/>
          </p:cNvSpPr>
          <p:nvPr>
            <p:ph type="title"/>
          </p:nvPr>
        </p:nvSpPr>
        <p:spPr>
          <a:xfrm>
            <a:off x="914400" y="-76200"/>
            <a:ext cx="7772400" cy="1143000"/>
          </a:xfrm>
        </p:spPr>
        <p:txBody>
          <a:bodyPr/>
          <a:lstStyle/>
          <a:p>
            <a:r>
              <a:rPr lang="en-US" altLang="en-US">
                <a:ea typeface="幼圆"/>
              </a:rPr>
              <a:t>Supply Chain Problem Solutions</a:t>
            </a:r>
          </a:p>
        </p:txBody>
      </p:sp>
      <p:sp>
        <p:nvSpPr>
          <p:cNvPr id="55299" name="Content Placeholder 2">
            <a:extLst>
              <a:ext uri="{FF2B5EF4-FFF2-40B4-BE49-F238E27FC236}">
                <a16:creationId xmlns:a16="http://schemas.microsoft.com/office/drawing/2014/main" id="{47A65425-B20F-FB29-64B4-3DFD637B2771}"/>
              </a:ext>
            </a:extLst>
          </p:cNvPr>
          <p:cNvSpPr>
            <a:spLocks noGrp="1"/>
          </p:cNvSpPr>
          <p:nvPr>
            <p:ph sz="quarter" idx="1"/>
          </p:nvPr>
        </p:nvSpPr>
        <p:spPr>
          <a:xfrm>
            <a:off x="914400" y="1219200"/>
            <a:ext cx="7772400" cy="4572000"/>
          </a:xfrm>
        </p:spPr>
        <p:txBody>
          <a:bodyPr/>
          <a:lstStyle/>
          <a:p>
            <a:pPr eaLnBrk="1" hangingPunct="1"/>
            <a:r>
              <a:rPr lang="en-US" altLang="en-US" sz="2800"/>
              <a:t>Solutions</a:t>
            </a:r>
          </a:p>
          <a:p>
            <a:pPr lvl="1" eaLnBrk="1" hangingPunct="1"/>
            <a:r>
              <a:rPr lang="en-US" altLang="en-US" sz="2800"/>
              <a:t>Inventory management</a:t>
            </a:r>
          </a:p>
          <a:p>
            <a:pPr lvl="1" eaLnBrk="1" hangingPunct="1"/>
            <a:r>
              <a:rPr lang="en-US" altLang="en-US" sz="2800"/>
              <a:t>Shipping management</a:t>
            </a:r>
          </a:p>
          <a:p>
            <a:pPr lvl="1" eaLnBrk="1" hangingPunct="1"/>
            <a:r>
              <a:rPr lang="en-US" altLang="en-US" sz="2800"/>
              <a:t>Efficient purchasing</a:t>
            </a:r>
          </a:p>
          <a:p>
            <a:pPr lvl="1" eaLnBrk="1" hangingPunct="1"/>
            <a:r>
              <a:rPr lang="en-US" altLang="en-US" sz="2800"/>
              <a:t>Just-In-Time (JIT)</a:t>
            </a:r>
          </a:p>
          <a:p>
            <a:pPr lvl="2" eaLnBrk="1" hangingPunct="1"/>
            <a:r>
              <a:rPr lang="en-US" altLang="en-US" sz="2400"/>
              <a:t>IT sets out to cut costs by reducing the amount of goods and materials a firm holds in stock.</a:t>
            </a:r>
          </a:p>
          <a:p>
            <a:pPr lvl="1" eaLnBrk="1" hangingPunct="1"/>
            <a:r>
              <a:rPr lang="en-US" altLang="en-US" sz="2800"/>
              <a:t>Customer Relationship Management (CRM)</a:t>
            </a:r>
          </a:p>
          <a:p>
            <a:pPr lvl="1" eaLnBrk="1" hangingPunct="1"/>
            <a:r>
              <a:rPr lang="en-US" altLang="en-US" sz="2800"/>
              <a:t>Collaboration along chain</a:t>
            </a:r>
          </a:p>
          <a:p>
            <a:pPr lvl="1" eaLnBrk="1" hangingPunct="1"/>
            <a:r>
              <a:rPr lang="en-US" altLang="en-US" sz="2800"/>
              <a:t>Strategic partnerships</a:t>
            </a:r>
          </a:p>
          <a:p>
            <a:pPr lvl="1" eaLnBrk="1" hangingPunct="1"/>
            <a:r>
              <a:rPr lang="en-US" altLang="en-US" sz="2800"/>
              <a:t>Reduce number of intermediaries</a:t>
            </a:r>
          </a:p>
          <a:p>
            <a:pPr lvl="1" eaLnBrk="1" hangingPunct="1"/>
            <a:r>
              <a:rPr lang="en-US" altLang="en-US" sz="2800"/>
              <a:t>Outsourcing</a:t>
            </a:r>
          </a:p>
          <a:p>
            <a:endParaRPr lang="en-US" altLang="en-US" sz="2800"/>
          </a:p>
        </p:txBody>
      </p:sp>
      <p:sp>
        <p:nvSpPr>
          <p:cNvPr id="55300" name="Slide Number Placeholder 3">
            <a:extLst>
              <a:ext uri="{FF2B5EF4-FFF2-40B4-BE49-F238E27FC236}">
                <a16:creationId xmlns:a16="http://schemas.microsoft.com/office/drawing/2014/main" id="{AB621FE7-9FBD-D0E3-3118-CD19D80AEEC4}"/>
              </a:ext>
            </a:extLst>
          </p:cNvPr>
          <p:cNvSpPr>
            <a:spLocks noGrp="1"/>
          </p:cNvSpPr>
          <p:nvPr>
            <p:ph type="sldNum" sz="quarter" idx="11"/>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fld id="{809938B5-9F75-654D-9CFA-0A47481FE7C2}" type="slidenum">
              <a:rPr lang="en-US" altLang="zh-CN" sz="1400">
                <a:solidFill>
                  <a:srgbClr val="FFFFFF"/>
                </a:solidFill>
                <a:latin typeface="Franklin Gothic Book" panose="020B0503020102020204" pitchFamily="34" charset="0"/>
                <a:ea typeface="幼圆"/>
              </a:rPr>
              <a:pPr>
                <a:spcBef>
                  <a:spcPct val="0"/>
                </a:spcBef>
                <a:buClrTx/>
                <a:buSzTx/>
                <a:buFontTx/>
                <a:buNone/>
              </a:pPr>
              <a:t>48</a:t>
            </a:fld>
            <a:endParaRPr lang="en-US" altLang="zh-CN" sz="1400">
              <a:solidFill>
                <a:srgbClr val="FFFFFF"/>
              </a:solidFill>
              <a:latin typeface="Franklin Gothic Book" panose="020B0503020102020204" pitchFamily="34" charset="0"/>
              <a:ea typeface="幼圆"/>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7ED94BBC-366D-30E1-C465-5F5C73CA5679}"/>
              </a:ext>
            </a:extLst>
          </p:cNvPr>
          <p:cNvSpPr>
            <a:spLocks noGrp="1"/>
          </p:cNvSpPr>
          <p:nvPr>
            <p:ph type="title"/>
          </p:nvPr>
        </p:nvSpPr>
        <p:spPr/>
        <p:txBody>
          <a:bodyPr/>
          <a:lstStyle/>
          <a:p>
            <a:r>
              <a:rPr lang="en-US" altLang="en-US">
                <a:ea typeface="幼圆"/>
              </a:rPr>
              <a:t>Future Developments</a:t>
            </a:r>
          </a:p>
        </p:txBody>
      </p:sp>
      <p:sp>
        <p:nvSpPr>
          <p:cNvPr id="56323" name="Content Placeholder 2">
            <a:extLst>
              <a:ext uri="{FF2B5EF4-FFF2-40B4-BE49-F238E27FC236}">
                <a16:creationId xmlns:a16="http://schemas.microsoft.com/office/drawing/2014/main" id="{22018ACE-6E2E-B746-EEFA-EB85B457608C}"/>
              </a:ext>
            </a:extLst>
          </p:cNvPr>
          <p:cNvSpPr>
            <a:spLocks noGrp="1"/>
          </p:cNvSpPr>
          <p:nvPr>
            <p:ph sz="quarter" idx="1"/>
          </p:nvPr>
        </p:nvSpPr>
        <p:spPr/>
        <p:txBody>
          <a:bodyPr/>
          <a:lstStyle/>
          <a:p>
            <a:r>
              <a:rPr lang="en-US" altLang="en-US" sz="2800"/>
              <a:t>Hardware and software advances</a:t>
            </a:r>
          </a:p>
          <a:p>
            <a:r>
              <a:rPr lang="en-US" altLang="en-US" sz="2800"/>
              <a:t>Virtual reality</a:t>
            </a:r>
          </a:p>
          <a:p>
            <a:r>
              <a:rPr lang="en-US" altLang="en-US" sz="2800"/>
              <a:t>Three-dimensional image displays</a:t>
            </a:r>
          </a:p>
          <a:p>
            <a:r>
              <a:rPr lang="en-US" altLang="en-US" sz="2800"/>
              <a:t>Increased utilization of multimedia </a:t>
            </a:r>
          </a:p>
          <a:p>
            <a:r>
              <a:rPr lang="en-US" altLang="en-US" sz="2800"/>
              <a:t>Increased collaboration</a:t>
            </a:r>
          </a:p>
          <a:p>
            <a:r>
              <a:rPr lang="en-US" altLang="en-US" sz="2800"/>
              <a:t>Improved communication</a:t>
            </a:r>
          </a:p>
          <a:p>
            <a:r>
              <a:rPr lang="en-US" altLang="en-US" sz="2800"/>
              <a:t>Automated support</a:t>
            </a:r>
          </a:p>
          <a:p>
            <a:r>
              <a:rPr lang="en-US" altLang="en-US" sz="2800"/>
              <a:t>Intelligent agents</a:t>
            </a:r>
          </a:p>
          <a:p>
            <a:endParaRPr lang="en-US" altLang="en-US" sz="2800"/>
          </a:p>
        </p:txBody>
      </p:sp>
      <p:sp>
        <p:nvSpPr>
          <p:cNvPr id="56324" name="Slide Number Placeholder 3">
            <a:extLst>
              <a:ext uri="{FF2B5EF4-FFF2-40B4-BE49-F238E27FC236}">
                <a16:creationId xmlns:a16="http://schemas.microsoft.com/office/drawing/2014/main" id="{7CB9DF1E-3B20-773F-0179-E21FB2CB01A1}"/>
              </a:ext>
            </a:extLst>
          </p:cNvPr>
          <p:cNvSpPr>
            <a:spLocks noGrp="1"/>
          </p:cNvSpPr>
          <p:nvPr>
            <p:ph type="sldNum" sz="quarter" idx="11"/>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fld id="{979E5FF7-22C4-944F-80C6-E9B10F8A9CDD}" type="slidenum">
              <a:rPr lang="en-US" altLang="zh-CN" sz="1400">
                <a:solidFill>
                  <a:srgbClr val="FFFFFF"/>
                </a:solidFill>
                <a:latin typeface="Franklin Gothic Book" panose="020B0503020102020204" pitchFamily="34" charset="0"/>
                <a:ea typeface="幼圆"/>
              </a:rPr>
              <a:pPr>
                <a:spcBef>
                  <a:spcPct val="0"/>
                </a:spcBef>
                <a:buClrTx/>
                <a:buSzTx/>
                <a:buFontTx/>
                <a:buNone/>
              </a:pPr>
              <a:t>49</a:t>
            </a:fld>
            <a:endParaRPr lang="en-US" altLang="zh-CN" sz="1400">
              <a:solidFill>
                <a:srgbClr val="FFFFFF"/>
              </a:solidFill>
              <a:latin typeface="Franklin Gothic Book" panose="020B0503020102020204" pitchFamily="34" charset="0"/>
              <a:ea typeface="幼圆"/>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1">
            <a:extLst>
              <a:ext uri="{FF2B5EF4-FFF2-40B4-BE49-F238E27FC236}">
                <a16:creationId xmlns:a16="http://schemas.microsoft.com/office/drawing/2014/main" id="{738B0BB6-CA41-6758-E50A-A5319865AF1C}"/>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fld id="{8206A8E0-3B15-EF4D-B9C0-C7D856ADEE39}" type="slidenum">
              <a:rPr lang="en-US" altLang="zh-CN" sz="1400">
                <a:solidFill>
                  <a:srgbClr val="FFFFFF"/>
                </a:solidFill>
                <a:latin typeface="Franklin Gothic Book" panose="020B0503020102020204" pitchFamily="34" charset="0"/>
                <a:ea typeface="幼圆"/>
              </a:rPr>
              <a:pPr>
                <a:spcBef>
                  <a:spcPct val="0"/>
                </a:spcBef>
                <a:buClrTx/>
                <a:buSzTx/>
                <a:buFontTx/>
                <a:buNone/>
              </a:pPr>
              <a:t>5</a:t>
            </a:fld>
            <a:endParaRPr lang="en-US" altLang="zh-CN" sz="1400">
              <a:solidFill>
                <a:srgbClr val="FFFFFF"/>
              </a:solidFill>
              <a:latin typeface="Franklin Gothic Book" panose="020B0503020102020204" pitchFamily="34" charset="0"/>
              <a:ea typeface="幼圆"/>
            </a:endParaRPr>
          </a:p>
        </p:txBody>
      </p:sp>
      <p:pic>
        <p:nvPicPr>
          <p:cNvPr id="11267" name="Picture 8" descr="TBL08">
            <a:extLst>
              <a:ext uri="{FF2B5EF4-FFF2-40B4-BE49-F238E27FC236}">
                <a16:creationId xmlns:a16="http://schemas.microsoft.com/office/drawing/2014/main" id="{DCA3417F-3834-DA2C-5A91-BD4968F58D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82563"/>
            <a:ext cx="8312150" cy="651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25ECE3E1-F7D4-C601-83AC-8069FC501777}"/>
              </a:ext>
            </a:extLst>
          </p:cNvPr>
          <p:cNvSpPr>
            <a:spLocks noGrp="1"/>
          </p:cNvSpPr>
          <p:nvPr>
            <p:ph type="title"/>
          </p:nvPr>
        </p:nvSpPr>
        <p:spPr/>
        <p:txBody>
          <a:bodyPr/>
          <a:lstStyle/>
          <a:p>
            <a:r>
              <a:rPr lang="en-US" altLang="en-US">
                <a:ea typeface="幼圆"/>
              </a:rPr>
              <a:t>Information Flows</a:t>
            </a:r>
          </a:p>
        </p:txBody>
      </p:sp>
      <p:sp>
        <p:nvSpPr>
          <p:cNvPr id="12291" name="Content Placeholder 2">
            <a:extLst>
              <a:ext uri="{FF2B5EF4-FFF2-40B4-BE49-F238E27FC236}">
                <a16:creationId xmlns:a16="http://schemas.microsoft.com/office/drawing/2014/main" id="{7C319B0E-DD9A-FC4C-D496-6677D4C02F66}"/>
              </a:ext>
            </a:extLst>
          </p:cNvPr>
          <p:cNvSpPr>
            <a:spLocks noGrp="1"/>
          </p:cNvSpPr>
          <p:nvPr>
            <p:ph sz="quarter" idx="1"/>
          </p:nvPr>
        </p:nvSpPr>
        <p:spPr>
          <a:xfrm>
            <a:off x="152400" y="1524000"/>
            <a:ext cx="3810000" cy="4572000"/>
          </a:xfrm>
        </p:spPr>
        <p:txBody>
          <a:bodyPr/>
          <a:lstStyle/>
          <a:p>
            <a:pPr eaLnBrk="1" hangingPunct="1"/>
            <a:r>
              <a:rPr lang="en-US" altLang="en-US" sz="2800"/>
              <a:t>Internal information from functional units</a:t>
            </a:r>
          </a:p>
          <a:p>
            <a:pPr eaLnBrk="1" hangingPunct="1"/>
            <a:r>
              <a:rPr lang="en-US" altLang="en-US" sz="2800"/>
              <a:t>External information from Internet, news media, government</a:t>
            </a:r>
          </a:p>
          <a:p>
            <a:pPr lvl="1" eaLnBrk="1" hangingPunct="1"/>
            <a:r>
              <a:rPr lang="en-US" altLang="en-US"/>
              <a:t>Environmental scanning</a:t>
            </a:r>
          </a:p>
          <a:p>
            <a:endParaRPr lang="en-US" altLang="en-US"/>
          </a:p>
        </p:txBody>
      </p:sp>
      <p:sp>
        <p:nvSpPr>
          <p:cNvPr id="12292" name="Slide Number Placeholder 3">
            <a:extLst>
              <a:ext uri="{FF2B5EF4-FFF2-40B4-BE49-F238E27FC236}">
                <a16:creationId xmlns:a16="http://schemas.microsoft.com/office/drawing/2014/main" id="{5E282795-5042-4866-2971-CD5C322D22DF}"/>
              </a:ext>
            </a:extLst>
          </p:cNvPr>
          <p:cNvSpPr>
            <a:spLocks noGrp="1"/>
          </p:cNvSpPr>
          <p:nvPr>
            <p:ph type="sldNum" sz="quarter" idx="11"/>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fld id="{6251645A-2F4B-E64F-BDE1-57C4FC01FF59}" type="slidenum">
              <a:rPr lang="en-US" altLang="zh-CN" sz="1400">
                <a:solidFill>
                  <a:srgbClr val="FFFFFF"/>
                </a:solidFill>
                <a:latin typeface="Franklin Gothic Book" panose="020B0503020102020204" pitchFamily="34" charset="0"/>
                <a:ea typeface="幼圆"/>
              </a:rPr>
              <a:pPr>
                <a:spcBef>
                  <a:spcPct val="0"/>
                </a:spcBef>
                <a:buClrTx/>
                <a:buSzTx/>
                <a:buFontTx/>
                <a:buNone/>
              </a:pPr>
              <a:t>6</a:t>
            </a:fld>
            <a:endParaRPr lang="en-US" altLang="zh-CN" sz="1400">
              <a:solidFill>
                <a:srgbClr val="FFFFFF"/>
              </a:solidFill>
              <a:latin typeface="Franklin Gothic Book" panose="020B0503020102020204" pitchFamily="34" charset="0"/>
              <a:ea typeface="幼圆"/>
            </a:endParaRPr>
          </a:p>
        </p:txBody>
      </p:sp>
      <p:pic>
        <p:nvPicPr>
          <p:cNvPr id="12293" name="Picture 7" descr="FIG08">
            <a:extLst>
              <a:ext uri="{FF2B5EF4-FFF2-40B4-BE49-F238E27FC236}">
                <a16:creationId xmlns:a16="http://schemas.microsoft.com/office/drawing/2014/main" id="{09792EFC-C72F-AC03-CCA0-F2DCA11C0D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1417638"/>
            <a:ext cx="5105400" cy="5249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BDC78AE-2540-4405-1AFB-20F5829DAE20}"/>
              </a:ext>
            </a:extLst>
          </p:cNvPr>
          <p:cNvSpPr>
            <a:spLocks noGrp="1" noChangeArrowheads="1"/>
          </p:cNvSpPr>
          <p:nvPr>
            <p:ph type="title"/>
          </p:nvPr>
        </p:nvSpPr>
        <p:spPr/>
        <p:txBody>
          <a:bodyPr/>
          <a:lstStyle/>
          <a:p>
            <a:pPr eaLnBrk="1" hangingPunct="1"/>
            <a:r>
              <a:rPr lang="en-US" altLang="en-US">
                <a:ea typeface="幼圆"/>
              </a:rPr>
              <a:t>Decision Support Questions that Enterprises need to have answered </a:t>
            </a:r>
          </a:p>
        </p:txBody>
      </p:sp>
      <p:sp>
        <p:nvSpPr>
          <p:cNvPr id="13315" name="Rectangle 3">
            <a:extLst>
              <a:ext uri="{FF2B5EF4-FFF2-40B4-BE49-F238E27FC236}">
                <a16:creationId xmlns:a16="http://schemas.microsoft.com/office/drawing/2014/main" id="{708F07FC-F1B7-AFCF-4CB7-5D2508A1FA6C}"/>
              </a:ext>
            </a:extLst>
          </p:cNvPr>
          <p:cNvSpPr>
            <a:spLocks noGrp="1" noChangeArrowheads="1"/>
          </p:cNvSpPr>
          <p:nvPr>
            <p:ph idx="1"/>
          </p:nvPr>
        </p:nvSpPr>
        <p:spPr/>
        <p:txBody>
          <a:bodyPr/>
          <a:lstStyle/>
          <a:p>
            <a:pPr eaLnBrk="1" hangingPunct="1"/>
            <a:r>
              <a:rPr lang="en-US" altLang="en-US" sz="2800"/>
              <a:t>What were the variances between the amounts budgeted and the amounts spent?</a:t>
            </a:r>
          </a:p>
          <a:p>
            <a:pPr eaLnBrk="1" hangingPunct="1"/>
            <a:r>
              <a:rPr lang="en-US" altLang="en-US" sz="2800"/>
              <a:t>What positions are being filled by people with what types of background?</a:t>
            </a:r>
          </a:p>
          <a:p>
            <a:pPr eaLnBrk="1" hangingPunct="1"/>
            <a:r>
              <a:rPr lang="en-US" altLang="en-US" sz="2800"/>
              <a:t>What is the average pay for people within different age brackets?</a:t>
            </a:r>
          </a:p>
          <a:p>
            <a:pPr eaLnBrk="1" hangingPunct="1"/>
            <a:r>
              <a:rPr lang="en-US" altLang="en-US" sz="2800"/>
              <a:t>What is the average pay for people within different age brackets?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2B5592CD-80AD-E30B-9E97-D74F721F9843}"/>
              </a:ext>
            </a:extLst>
          </p:cNvPr>
          <p:cNvSpPr>
            <a:spLocks noGrp="1"/>
          </p:cNvSpPr>
          <p:nvPr>
            <p:ph type="title"/>
          </p:nvPr>
        </p:nvSpPr>
        <p:spPr>
          <a:xfrm>
            <a:off x="914400" y="-152400"/>
            <a:ext cx="7772400" cy="1143000"/>
          </a:xfrm>
        </p:spPr>
        <p:txBody>
          <a:bodyPr/>
          <a:lstStyle/>
          <a:p>
            <a:r>
              <a:rPr lang="en-US" altLang="en-US">
                <a:ea typeface="幼圆"/>
              </a:rPr>
              <a:t>Comparing EIS to DSS</a:t>
            </a:r>
          </a:p>
        </p:txBody>
      </p:sp>
      <p:sp>
        <p:nvSpPr>
          <p:cNvPr id="14339" name="Content Placeholder 2">
            <a:extLst>
              <a:ext uri="{FF2B5EF4-FFF2-40B4-BE49-F238E27FC236}">
                <a16:creationId xmlns:a16="http://schemas.microsoft.com/office/drawing/2014/main" id="{D2DA4254-DA49-5919-BDBC-D68C3AE5A41A}"/>
              </a:ext>
            </a:extLst>
          </p:cNvPr>
          <p:cNvSpPr>
            <a:spLocks noGrp="1"/>
          </p:cNvSpPr>
          <p:nvPr>
            <p:ph sz="quarter" idx="1"/>
          </p:nvPr>
        </p:nvSpPr>
        <p:spPr>
          <a:xfrm>
            <a:off x="914400" y="990600"/>
            <a:ext cx="7772400" cy="4572000"/>
          </a:xfrm>
        </p:spPr>
        <p:txBody>
          <a:bodyPr/>
          <a:lstStyle/>
          <a:p>
            <a:pPr eaLnBrk="1" hangingPunct="1">
              <a:lnSpc>
                <a:spcPct val="80000"/>
              </a:lnSpc>
            </a:pPr>
            <a:r>
              <a:rPr lang="en-US" altLang="en-US" sz="2500"/>
              <a:t>Executive Information Systems (EIS) </a:t>
            </a:r>
          </a:p>
          <a:p>
            <a:pPr lvl="1" eaLnBrk="1" hangingPunct="1">
              <a:lnSpc>
                <a:spcPct val="80000"/>
              </a:lnSpc>
            </a:pPr>
            <a:r>
              <a:rPr lang="en-US" altLang="en-US" sz="2500"/>
              <a:t>Supports upper management in discovering problems and opportunities</a:t>
            </a:r>
          </a:p>
          <a:p>
            <a:pPr lvl="1" eaLnBrk="1" hangingPunct="1">
              <a:lnSpc>
                <a:spcPct val="80000"/>
              </a:lnSpc>
            </a:pPr>
            <a:r>
              <a:rPr lang="en-US" altLang="en-US" sz="2500"/>
              <a:t>Repetitive analysis</a:t>
            </a:r>
          </a:p>
          <a:p>
            <a:pPr lvl="1" eaLnBrk="1" hangingPunct="1">
              <a:lnSpc>
                <a:spcPct val="80000"/>
              </a:lnSpc>
            </a:pPr>
            <a:r>
              <a:rPr lang="en-US" altLang="en-US" sz="2500"/>
              <a:t>High speed</a:t>
            </a:r>
          </a:p>
          <a:p>
            <a:pPr lvl="1" eaLnBrk="1" hangingPunct="1">
              <a:lnSpc>
                <a:spcPct val="80000"/>
              </a:lnSpc>
            </a:pPr>
            <a:r>
              <a:rPr lang="en-US" altLang="en-US" sz="2500"/>
              <a:t>GUI based</a:t>
            </a:r>
          </a:p>
          <a:p>
            <a:pPr eaLnBrk="1" hangingPunct="1">
              <a:lnSpc>
                <a:spcPct val="80000"/>
              </a:lnSpc>
            </a:pPr>
            <a:r>
              <a:rPr lang="en-US" altLang="en-US" sz="2500"/>
              <a:t>Decision Support Systems (DSS) </a:t>
            </a:r>
          </a:p>
          <a:p>
            <a:pPr lvl="1" eaLnBrk="1" hangingPunct="1">
              <a:lnSpc>
                <a:spcPct val="80000"/>
              </a:lnSpc>
            </a:pPr>
            <a:r>
              <a:rPr lang="en-US" altLang="en-US" sz="2500"/>
              <a:t>Analyzes specific problem or opportunity</a:t>
            </a:r>
          </a:p>
          <a:p>
            <a:pPr lvl="1" eaLnBrk="1" hangingPunct="1">
              <a:lnSpc>
                <a:spcPct val="80000"/>
              </a:lnSpc>
            </a:pPr>
            <a:r>
              <a:rPr lang="en-US" altLang="en-US" sz="2500"/>
              <a:t>Ad hoc analysis</a:t>
            </a:r>
          </a:p>
          <a:p>
            <a:pPr lvl="1" eaLnBrk="1" hangingPunct="1">
              <a:lnSpc>
                <a:spcPct val="80000"/>
              </a:lnSpc>
            </a:pPr>
            <a:r>
              <a:rPr lang="en-US" altLang="en-US" sz="2500"/>
              <a:t>Effective</a:t>
            </a:r>
          </a:p>
          <a:p>
            <a:pPr lvl="1" eaLnBrk="1" hangingPunct="1">
              <a:lnSpc>
                <a:spcPct val="80000"/>
              </a:lnSpc>
            </a:pPr>
            <a:r>
              <a:rPr lang="en-US" altLang="en-US" sz="2500"/>
              <a:t>May have GUI</a:t>
            </a:r>
          </a:p>
          <a:p>
            <a:pPr eaLnBrk="1" hangingPunct="1">
              <a:lnSpc>
                <a:spcPct val="80000"/>
              </a:lnSpc>
            </a:pPr>
            <a:r>
              <a:rPr lang="en-US" altLang="en-US" sz="2500"/>
              <a:t>Integration</a:t>
            </a:r>
          </a:p>
          <a:p>
            <a:pPr lvl="1" eaLnBrk="1" hangingPunct="1">
              <a:lnSpc>
                <a:spcPct val="80000"/>
              </a:lnSpc>
            </a:pPr>
            <a:r>
              <a:rPr lang="en-US" altLang="en-US" sz="2500"/>
              <a:t>Uses EIS output to launch DSS</a:t>
            </a:r>
          </a:p>
          <a:p>
            <a:pPr lvl="2" eaLnBrk="1" hangingPunct="1">
              <a:lnSpc>
                <a:spcPct val="80000"/>
              </a:lnSpc>
            </a:pPr>
            <a:r>
              <a:rPr lang="en-US" altLang="en-US" sz="2500"/>
              <a:t>Data from same places</a:t>
            </a:r>
          </a:p>
          <a:p>
            <a:pPr lvl="1" eaLnBrk="1" hangingPunct="1">
              <a:lnSpc>
                <a:spcPct val="80000"/>
              </a:lnSpc>
            </a:pPr>
            <a:r>
              <a:rPr lang="en-US" altLang="en-US" sz="2500"/>
              <a:t>Integrates user roles</a:t>
            </a:r>
          </a:p>
          <a:p>
            <a:pPr lvl="1" eaLnBrk="1" hangingPunct="1">
              <a:lnSpc>
                <a:spcPct val="80000"/>
              </a:lnSpc>
            </a:pPr>
            <a:r>
              <a:rPr lang="en-US" altLang="en-US" sz="2500"/>
              <a:t>Third party software</a:t>
            </a:r>
          </a:p>
          <a:p>
            <a:endParaRPr lang="en-US" altLang="en-US" sz="2500"/>
          </a:p>
        </p:txBody>
      </p:sp>
      <p:sp>
        <p:nvSpPr>
          <p:cNvPr id="14340" name="Slide Number Placeholder 3">
            <a:extLst>
              <a:ext uri="{FF2B5EF4-FFF2-40B4-BE49-F238E27FC236}">
                <a16:creationId xmlns:a16="http://schemas.microsoft.com/office/drawing/2014/main" id="{16AFF0CE-E849-6990-254B-DF1060A4B8D4}"/>
              </a:ext>
            </a:extLst>
          </p:cNvPr>
          <p:cNvSpPr>
            <a:spLocks noGrp="1"/>
          </p:cNvSpPr>
          <p:nvPr>
            <p:ph type="sldNum" sz="quarter" idx="11"/>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fld id="{60D5C81D-88E2-B740-803A-51E339963E66}" type="slidenum">
              <a:rPr lang="en-US" altLang="zh-CN" sz="1400">
                <a:solidFill>
                  <a:srgbClr val="FFFFFF"/>
                </a:solidFill>
                <a:latin typeface="Franklin Gothic Book" panose="020B0503020102020204" pitchFamily="34" charset="0"/>
                <a:ea typeface="幼圆"/>
              </a:rPr>
              <a:pPr>
                <a:spcBef>
                  <a:spcPct val="0"/>
                </a:spcBef>
                <a:buClrTx/>
                <a:buSzTx/>
                <a:buFontTx/>
                <a:buNone/>
              </a:pPr>
              <a:t>8</a:t>
            </a:fld>
            <a:endParaRPr lang="en-US" altLang="zh-CN" sz="1400">
              <a:solidFill>
                <a:srgbClr val="FFFFFF"/>
              </a:solidFill>
              <a:latin typeface="Franklin Gothic Book" panose="020B0503020102020204" pitchFamily="34" charset="0"/>
              <a:ea typeface="幼圆"/>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1">
            <a:extLst>
              <a:ext uri="{FF2B5EF4-FFF2-40B4-BE49-F238E27FC236}">
                <a16:creationId xmlns:a16="http://schemas.microsoft.com/office/drawing/2014/main" id="{BE6291E1-AD55-2C7E-4D30-18D6D9DE356F}"/>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itchFamily="2" charset="2"/>
              <a:buChar char=""/>
              <a:defRPr sz="2600">
                <a:solidFill>
                  <a:schemeClr val="tx1"/>
                </a:solidFill>
                <a:latin typeface="Perpetua" panose="02020502060401020303" pitchFamily="18" charset="77"/>
                <a:ea typeface="SimSun" panose="02010600030101010101" pitchFamily="2" charset="-122"/>
              </a:defRPr>
            </a:lvl1pPr>
            <a:lvl2pPr marL="742950" indent="-285750">
              <a:spcBef>
                <a:spcPts val="375"/>
              </a:spcBef>
              <a:buClr>
                <a:schemeClr val="accent2"/>
              </a:buClr>
              <a:buSzPct val="85000"/>
              <a:buFont typeface="Wingdings 2" pitchFamily="2" charset="2"/>
              <a:buChar char=""/>
              <a:defRPr sz="2400">
                <a:solidFill>
                  <a:schemeClr val="tx1"/>
                </a:solidFill>
                <a:latin typeface="Perpetua" panose="02020502060401020303" pitchFamily="18" charset="77"/>
                <a:ea typeface="SimSun" panose="02010600030101010101" pitchFamily="2" charset="-122"/>
              </a:defRPr>
            </a:lvl2pPr>
            <a:lvl3pPr marL="1143000" indent="-228600">
              <a:spcBef>
                <a:spcPts val="375"/>
              </a:spcBef>
              <a:buClr>
                <a:srgbClr val="E6B1AB"/>
              </a:buClr>
              <a:buSzPct val="85000"/>
              <a:buFont typeface="Wingdings 2" pitchFamily="2" charset="2"/>
              <a:buChar char=""/>
              <a:defRPr sz="2000">
                <a:solidFill>
                  <a:schemeClr val="tx1"/>
                </a:solidFill>
                <a:latin typeface="Perpetua" panose="02020502060401020303" pitchFamily="18" charset="77"/>
                <a:ea typeface="SimSun" panose="02010600030101010101" pitchFamily="2" charset="-122"/>
              </a:defRPr>
            </a:lvl3pPr>
            <a:lvl4pPr marL="1600200" indent="-228600">
              <a:spcBef>
                <a:spcPts val="375"/>
              </a:spcBef>
              <a:buClr>
                <a:srgbClr val="A28E6A"/>
              </a:buClr>
              <a:buSzPct val="80000"/>
              <a:buFont typeface="Wingdings 2" pitchFamily="2" charset="2"/>
              <a:buChar char=""/>
              <a:defRPr sz="2000">
                <a:solidFill>
                  <a:schemeClr val="tx1"/>
                </a:solidFill>
                <a:latin typeface="Perpetua" panose="02020502060401020303" pitchFamily="18" charset="77"/>
                <a:ea typeface="SimSun"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77"/>
                <a:ea typeface="SimSun"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77"/>
                <a:ea typeface="SimSun" panose="02010600030101010101" pitchFamily="2" charset="-122"/>
              </a:defRPr>
            </a:lvl9pPr>
          </a:lstStyle>
          <a:p>
            <a:pPr>
              <a:spcBef>
                <a:spcPct val="0"/>
              </a:spcBef>
              <a:buClrTx/>
              <a:buSzTx/>
              <a:buFontTx/>
              <a:buNone/>
            </a:pPr>
            <a:fld id="{216E1B08-2B8A-8344-8E07-9F8CFDA7093B}" type="slidenum">
              <a:rPr lang="en-US" altLang="zh-CN" sz="1400">
                <a:solidFill>
                  <a:srgbClr val="FFFFFF"/>
                </a:solidFill>
                <a:latin typeface="Franklin Gothic Book" panose="020B0503020102020204" pitchFamily="34" charset="0"/>
                <a:ea typeface="幼圆"/>
              </a:rPr>
              <a:pPr>
                <a:spcBef>
                  <a:spcPct val="0"/>
                </a:spcBef>
                <a:buClrTx/>
                <a:buSzTx/>
                <a:buFontTx/>
                <a:buNone/>
              </a:pPr>
              <a:t>9</a:t>
            </a:fld>
            <a:endParaRPr lang="en-US" altLang="zh-CN" sz="1400">
              <a:solidFill>
                <a:srgbClr val="FFFFFF"/>
              </a:solidFill>
              <a:latin typeface="Franklin Gothic Book" panose="020B0503020102020204" pitchFamily="34" charset="0"/>
              <a:ea typeface="幼圆"/>
            </a:endParaRPr>
          </a:p>
        </p:txBody>
      </p:sp>
      <p:pic>
        <p:nvPicPr>
          <p:cNvPr id="15363" name="Picture 4" descr="TBL08">
            <a:extLst>
              <a:ext uri="{FF2B5EF4-FFF2-40B4-BE49-F238E27FC236}">
                <a16:creationId xmlns:a16="http://schemas.microsoft.com/office/drawing/2014/main" id="{303734A3-5045-FE24-64E4-67E25275E1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2400"/>
            <a:ext cx="8382000" cy="655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7236</TotalTime>
  <Words>2567</Words>
  <Application>Microsoft Macintosh PowerPoint</Application>
  <PresentationFormat>On-screen Show (4:3)</PresentationFormat>
  <Paragraphs>483</Paragraphs>
  <Slides>49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SimSun</vt:lpstr>
      <vt:lpstr>Franklin Gothic Book</vt:lpstr>
      <vt:lpstr>幼圆</vt:lpstr>
      <vt:lpstr>Perpetua</vt:lpstr>
      <vt:lpstr>Wingdings 2</vt:lpstr>
      <vt:lpstr>Times New Roman</vt:lpstr>
      <vt:lpstr>Equity</vt:lpstr>
      <vt:lpstr>Enterprise Information Systems Technologies </vt:lpstr>
      <vt:lpstr>Enterprise Information Systems</vt:lpstr>
      <vt:lpstr>Capabilities of Enterprise Information System</vt:lpstr>
      <vt:lpstr>Capabilities of Enterprise Information System Contd.</vt:lpstr>
      <vt:lpstr>PowerPoint Presentation</vt:lpstr>
      <vt:lpstr>Information Flows</vt:lpstr>
      <vt:lpstr>Decision Support Questions that Enterprises need to have answered </vt:lpstr>
      <vt:lpstr>Comparing EIS to DSS</vt:lpstr>
      <vt:lpstr>PowerPoint Presentation</vt:lpstr>
      <vt:lpstr>EIS Data Access and Use</vt:lpstr>
      <vt:lpstr>Comparing EIS to DSS</vt:lpstr>
      <vt:lpstr>PowerPoint Presentation</vt:lpstr>
      <vt:lpstr>EIS Data Access and Use</vt:lpstr>
      <vt:lpstr>Enterprise Portals</vt:lpstr>
      <vt:lpstr>Soft Information</vt:lpstr>
      <vt:lpstr>Organizational Decisional Support Systems</vt:lpstr>
      <vt:lpstr>Product Lifecycle Management (PLM)</vt:lpstr>
      <vt:lpstr>Product Lifecycle Management (PLM) Contd.</vt:lpstr>
      <vt:lpstr>Product Lifecycle Management (PLM) Contd.</vt:lpstr>
      <vt:lpstr>Business Process Management Systems (BPM)</vt:lpstr>
      <vt:lpstr>Business Activity Monitoring Systems (BAM)</vt:lpstr>
      <vt:lpstr>Frontline Decision Support Systems</vt:lpstr>
      <vt:lpstr>Business Process</vt:lpstr>
      <vt:lpstr>BPR</vt:lpstr>
      <vt:lpstr>BPR</vt:lpstr>
      <vt:lpstr>Check out Process</vt:lpstr>
      <vt:lpstr>Reengineering Business Processes</vt:lpstr>
      <vt:lpstr>The Virtual Company Interenterprise IS</vt:lpstr>
      <vt:lpstr>Virtual Company Strategies</vt:lpstr>
      <vt:lpstr>Supply Chains</vt:lpstr>
      <vt:lpstr>Supply Chains Contd.</vt:lpstr>
      <vt:lpstr>Value Chains (Michael Porter in his book "Competitive Advantage: Creating and Sustaining superior Performance" (1985). </vt:lpstr>
      <vt:lpstr>Michael Porter’s Value Chain Model (1985)</vt:lpstr>
      <vt:lpstr>Primary Activities</vt:lpstr>
      <vt:lpstr>Primary Activities Contd.</vt:lpstr>
      <vt:lpstr>Secondary Activities</vt:lpstr>
      <vt:lpstr>Secondary Activities Contd.</vt:lpstr>
      <vt:lpstr>Margin</vt:lpstr>
      <vt:lpstr>Porter’s Original Model</vt:lpstr>
      <vt:lpstr>Value System</vt:lpstr>
      <vt:lpstr>Value Chain System</vt:lpstr>
      <vt:lpstr>Typical Value Chain Analysis</vt:lpstr>
      <vt:lpstr>Pater Keen an MIS Consultant</vt:lpstr>
      <vt:lpstr>Case Study: IKEA https://www.ikea.com/</vt:lpstr>
      <vt:lpstr>Value System Example 1</vt:lpstr>
      <vt:lpstr>PowerPoint Presentation</vt:lpstr>
      <vt:lpstr>Supply Chain Problems</vt:lpstr>
      <vt:lpstr>Supply Chain Problem Solutions</vt:lpstr>
      <vt:lpstr>Future Developments</vt:lpstr>
    </vt:vector>
  </TitlesOfParts>
  <Company>University of Nebraska - Lincoln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choueiry</dc:creator>
  <cp:lastModifiedBy>Microsoft Office User</cp:lastModifiedBy>
  <cp:revision>659</cp:revision>
  <dcterms:created xsi:type="dcterms:W3CDTF">2004-09-04T03:37:41Z</dcterms:created>
  <dcterms:modified xsi:type="dcterms:W3CDTF">2024-07-27T11:30:15Z</dcterms:modified>
</cp:coreProperties>
</file>