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4" r:id="rId7"/>
    <p:sldId id="266" r:id="rId8"/>
    <p:sldId id="265" r:id="rId9"/>
    <p:sldId id="267" r:id="rId10"/>
    <p:sldId id="269" r:id="rId11"/>
    <p:sldId id="268" r:id="rId12"/>
    <p:sldId id="270"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34DA4601-22FE-8A4F-9553-E61570E048DD}" type="datetimeFigureOut">
              <a:rPr lang="en-KE" smtClean="0"/>
              <a:t>22/05/2022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40668565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4DA4601-22FE-8A4F-9553-E61570E048DD}" type="datetimeFigureOut">
              <a:rPr lang="en-KE" smtClean="0"/>
              <a:t>22/05/2022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359656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4DA4601-22FE-8A4F-9553-E61570E048DD}" type="datetimeFigureOut">
              <a:rPr lang="en-KE" smtClean="0"/>
              <a:t>22/05/2022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421553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4DA4601-22FE-8A4F-9553-E61570E048DD}" type="datetimeFigureOut">
              <a:rPr lang="en-KE" smtClean="0"/>
              <a:t>22/05/2022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85396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34DA4601-22FE-8A4F-9553-E61570E048DD}" type="datetimeFigureOut">
              <a:rPr lang="en-KE" smtClean="0"/>
              <a:t>22/05/2022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39026725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34DA4601-22FE-8A4F-9553-E61570E048DD}" type="datetimeFigureOut">
              <a:rPr lang="en-KE" smtClean="0"/>
              <a:t>22/05/2022</a:t>
            </a:fld>
            <a:endParaRPr lang="en-KE"/>
          </a:p>
        </p:txBody>
      </p:sp>
      <p:sp>
        <p:nvSpPr>
          <p:cNvPr id="9" name="Footer Placeholder 8"/>
          <p:cNvSpPr>
            <a:spLocks noGrp="1"/>
          </p:cNvSpPr>
          <p:nvPr>
            <p:ph type="ftr" sz="quarter" idx="11"/>
          </p:nvPr>
        </p:nvSpPr>
        <p:spPr/>
        <p:txBody>
          <a:bodyPr/>
          <a:lstStyle/>
          <a:p>
            <a:endParaRPr lang="en-KE"/>
          </a:p>
        </p:txBody>
      </p:sp>
      <p:sp>
        <p:nvSpPr>
          <p:cNvPr id="10" name="Slide Number Placeholder 9"/>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94461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34DA4601-22FE-8A4F-9553-E61570E048DD}" type="datetimeFigureOut">
              <a:rPr lang="en-KE" smtClean="0"/>
              <a:t>22/05/2022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02F743FD-E683-2D46-859D-984CCF51A6C6}" type="slidenum">
              <a:rPr lang="en-KE" smtClean="0"/>
              <a:t>‹#›</a:t>
            </a:fld>
            <a:endParaRPr lang="en-KE"/>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9898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4DA4601-22FE-8A4F-9553-E61570E048DD}" type="datetimeFigureOut">
              <a:rPr lang="en-KE" smtClean="0"/>
              <a:t>22/05/2022</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15774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A4601-22FE-8A4F-9553-E61570E048DD}" type="datetimeFigureOut">
              <a:rPr lang="en-KE" smtClean="0"/>
              <a:t>22/05/2022</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362012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34DA4601-22FE-8A4F-9553-E61570E048DD}" type="datetimeFigureOut">
              <a:rPr lang="en-KE" smtClean="0"/>
              <a:t>22/05/2022</a:t>
            </a:fld>
            <a:endParaRPr lang="en-KE"/>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1" name="Slide Number Placeholder 10"/>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414448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4DA4601-22FE-8A4F-9553-E61570E048DD}" type="datetimeFigureOut">
              <a:rPr lang="en-KE" smtClean="0"/>
              <a:t>22/05/2022</a:t>
            </a:fld>
            <a:endParaRPr lang="en-KE"/>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0" name="Slide Number Placeholder 9"/>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385258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4DA4601-22FE-8A4F-9553-E61570E048DD}" type="datetimeFigureOut">
              <a:rPr lang="en-KE" smtClean="0"/>
              <a:t>22/05/2022</a:t>
            </a:fld>
            <a:endParaRPr lang="en-KE"/>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KE"/>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2F743FD-E683-2D46-859D-984CCF51A6C6}" type="slidenum">
              <a:rPr lang="en-KE" smtClean="0"/>
              <a:t>‹#›</a:t>
            </a:fld>
            <a:endParaRPr lang="en-KE"/>
          </a:p>
        </p:txBody>
      </p:sp>
    </p:spTree>
    <p:extLst>
      <p:ext uri="{BB962C8B-B14F-4D97-AF65-F5344CB8AC3E}">
        <p14:creationId xmlns:p14="http://schemas.microsoft.com/office/powerpoint/2010/main" val="42384892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405A-5B25-EC20-F4BD-FC9A71B322A5}"/>
              </a:ext>
            </a:extLst>
          </p:cNvPr>
          <p:cNvSpPr>
            <a:spLocks noGrp="1"/>
          </p:cNvSpPr>
          <p:nvPr>
            <p:ph type="ctrTitle"/>
          </p:nvPr>
        </p:nvSpPr>
        <p:spPr/>
        <p:txBody>
          <a:bodyPr/>
          <a:lstStyle/>
          <a:p>
            <a:r>
              <a:rPr lang="en-KE" dirty="0"/>
              <a:t>Microsoft Movie Analysis</a:t>
            </a:r>
          </a:p>
        </p:txBody>
      </p:sp>
      <p:sp>
        <p:nvSpPr>
          <p:cNvPr id="4" name="Subtitle 2">
            <a:extLst>
              <a:ext uri="{FF2B5EF4-FFF2-40B4-BE49-F238E27FC236}">
                <a16:creationId xmlns:a16="http://schemas.microsoft.com/office/drawing/2014/main" id="{8FBFA673-5A2A-BD67-1595-EB8672E1A0FF}"/>
              </a:ext>
            </a:extLst>
          </p:cNvPr>
          <p:cNvSpPr txBox="1">
            <a:spLocks/>
          </p:cNvSpPr>
          <p:nvPr/>
        </p:nvSpPr>
        <p:spPr>
          <a:xfrm>
            <a:off x="5661948" y="5185458"/>
            <a:ext cx="868103" cy="1298230"/>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endParaRPr lang="en-KE" dirty="0"/>
          </a:p>
        </p:txBody>
      </p:sp>
    </p:spTree>
    <p:extLst>
      <p:ext uri="{BB962C8B-B14F-4D97-AF65-F5344CB8AC3E}">
        <p14:creationId xmlns:p14="http://schemas.microsoft.com/office/powerpoint/2010/main" val="3997614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8DFF-FC12-4EB0-4D0F-D4555AE83F9B}"/>
              </a:ext>
            </a:extLst>
          </p:cNvPr>
          <p:cNvSpPr>
            <a:spLocks noGrp="1"/>
          </p:cNvSpPr>
          <p:nvPr>
            <p:ph type="title"/>
          </p:nvPr>
        </p:nvSpPr>
        <p:spPr>
          <a:xfrm>
            <a:off x="1701478" y="365126"/>
            <a:ext cx="8252750" cy="1139584"/>
          </a:xfrm>
        </p:spPr>
        <p:txBody>
          <a:bodyPr>
            <a:normAutofit/>
          </a:bodyPr>
          <a:lstStyle/>
          <a:p>
            <a:r>
              <a:rPr lang="en-KE" sz="3200" dirty="0"/>
              <a:t>Worldwide gross Vs Ratings</a:t>
            </a:r>
          </a:p>
        </p:txBody>
      </p:sp>
      <p:pic>
        <p:nvPicPr>
          <p:cNvPr id="5" name="Content Placeholder 4">
            <a:extLst>
              <a:ext uri="{FF2B5EF4-FFF2-40B4-BE49-F238E27FC236}">
                <a16:creationId xmlns:a16="http://schemas.microsoft.com/office/drawing/2014/main" id="{F0FAFF10-D098-6723-232E-968CB4EC7FDD}"/>
              </a:ext>
            </a:extLst>
          </p:cNvPr>
          <p:cNvPicPr>
            <a:picLocks noGrp="1" noChangeAspect="1"/>
          </p:cNvPicPr>
          <p:nvPr>
            <p:ph idx="1"/>
          </p:nvPr>
        </p:nvPicPr>
        <p:blipFill>
          <a:blip r:embed="rId2"/>
          <a:stretch>
            <a:fillRect/>
          </a:stretch>
        </p:blipFill>
        <p:spPr>
          <a:xfrm>
            <a:off x="1701478" y="1690688"/>
            <a:ext cx="8252750" cy="4802187"/>
          </a:xfrm>
        </p:spPr>
      </p:pic>
    </p:spTree>
    <p:extLst>
      <p:ext uri="{BB962C8B-B14F-4D97-AF65-F5344CB8AC3E}">
        <p14:creationId xmlns:p14="http://schemas.microsoft.com/office/powerpoint/2010/main" val="59588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EC39-2C46-367C-AFE3-B962B3BCA5CD}"/>
              </a:ext>
            </a:extLst>
          </p:cNvPr>
          <p:cNvSpPr>
            <a:spLocks noGrp="1"/>
          </p:cNvSpPr>
          <p:nvPr>
            <p:ph type="title"/>
          </p:nvPr>
        </p:nvSpPr>
        <p:spPr>
          <a:xfrm>
            <a:off x="1828800" y="428263"/>
            <a:ext cx="8132064" cy="1262425"/>
          </a:xfrm>
        </p:spPr>
        <p:txBody>
          <a:bodyPr>
            <a:normAutofit/>
          </a:bodyPr>
          <a:lstStyle/>
          <a:p>
            <a:r>
              <a:rPr lang="en-KE" sz="3200" dirty="0"/>
              <a:t>Number of Votes Vs WorldWide gross</a:t>
            </a:r>
          </a:p>
        </p:txBody>
      </p:sp>
      <p:pic>
        <p:nvPicPr>
          <p:cNvPr id="5" name="Content Placeholder 4">
            <a:extLst>
              <a:ext uri="{FF2B5EF4-FFF2-40B4-BE49-F238E27FC236}">
                <a16:creationId xmlns:a16="http://schemas.microsoft.com/office/drawing/2014/main" id="{B1E10E37-38F1-72CE-CDD6-A709EEBF4F75}"/>
              </a:ext>
            </a:extLst>
          </p:cNvPr>
          <p:cNvPicPr>
            <a:picLocks noGrp="1" noChangeAspect="1"/>
          </p:cNvPicPr>
          <p:nvPr>
            <p:ph idx="1"/>
          </p:nvPr>
        </p:nvPicPr>
        <p:blipFill>
          <a:blip r:embed="rId2"/>
          <a:stretch>
            <a:fillRect/>
          </a:stretch>
        </p:blipFill>
        <p:spPr>
          <a:xfrm>
            <a:off x="1828800" y="1805651"/>
            <a:ext cx="8132064" cy="4919240"/>
          </a:xfrm>
        </p:spPr>
      </p:pic>
    </p:spTree>
    <p:extLst>
      <p:ext uri="{BB962C8B-B14F-4D97-AF65-F5344CB8AC3E}">
        <p14:creationId xmlns:p14="http://schemas.microsoft.com/office/powerpoint/2010/main" val="574224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1C25-77A1-743E-6DC0-F67903650657}"/>
              </a:ext>
            </a:extLst>
          </p:cNvPr>
          <p:cNvSpPr>
            <a:spLocks noGrp="1"/>
          </p:cNvSpPr>
          <p:nvPr>
            <p:ph type="title"/>
          </p:nvPr>
        </p:nvSpPr>
        <p:spPr>
          <a:xfrm>
            <a:off x="1533331" y="231494"/>
            <a:ext cx="8427534" cy="1203767"/>
          </a:xfrm>
        </p:spPr>
        <p:txBody>
          <a:bodyPr>
            <a:normAutofit/>
          </a:bodyPr>
          <a:lstStyle/>
          <a:p>
            <a:r>
              <a:rPr lang="en-KE" sz="3200" dirty="0"/>
              <a:t>Worldwide gross Vs Ratings</a:t>
            </a:r>
          </a:p>
        </p:txBody>
      </p:sp>
      <p:pic>
        <p:nvPicPr>
          <p:cNvPr id="5" name="Content Placeholder 4">
            <a:extLst>
              <a:ext uri="{FF2B5EF4-FFF2-40B4-BE49-F238E27FC236}">
                <a16:creationId xmlns:a16="http://schemas.microsoft.com/office/drawing/2014/main" id="{A24AD815-9077-EDF3-78F7-EEAB4331D7CF}"/>
              </a:ext>
            </a:extLst>
          </p:cNvPr>
          <p:cNvPicPr>
            <a:picLocks noGrp="1" noChangeAspect="1"/>
          </p:cNvPicPr>
          <p:nvPr>
            <p:ph idx="1"/>
          </p:nvPr>
        </p:nvPicPr>
        <p:blipFill>
          <a:blip r:embed="rId2"/>
          <a:stretch>
            <a:fillRect/>
          </a:stretch>
        </p:blipFill>
        <p:spPr>
          <a:xfrm>
            <a:off x="1533330" y="1690688"/>
            <a:ext cx="8043740" cy="4802187"/>
          </a:xfrm>
        </p:spPr>
      </p:pic>
    </p:spTree>
    <p:extLst>
      <p:ext uri="{BB962C8B-B14F-4D97-AF65-F5344CB8AC3E}">
        <p14:creationId xmlns:p14="http://schemas.microsoft.com/office/powerpoint/2010/main" val="335040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CDB8-7A7C-0B72-D6C3-43F82139E232}"/>
              </a:ext>
            </a:extLst>
          </p:cNvPr>
          <p:cNvSpPr>
            <a:spLocks noGrp="1"/>
          </p:cNvSpPr>
          <p:nvPr>
            <p:ph type="title"/>
          </p:nvPr>
        </p:nvSpPr>
        <p:spPr>
          <a:xfrm>
            <a:off x="838200" y="173620"/>
            <a:ext cx="10227197" cy="1469985"/>
          </a:xfrm>
        </p:spPr>
        <p:txBody>
          <a:bodyPr/>
          <a:lstStyle/>
          <a:p>
            <a:r>
              <a:rPr lang="en-KE" dirty="0"/>
              <a:t>Conclusions :</a:t>
            </a:r>
          </a:p>
        </p:txBody>
      </p:sp>
      <p:sp>
        <p:nvSpPr>
          <p:cNvPr id="3" name="Content Placeholder 2">
            <a:extLst>
              <a:ext uri="{FF2B5EF4-FFF2-40B4-BE49-F238E27FC236}">
                <a16:creationId xmlns:a16="http://schemas.microsoft.com/office/drawing/2014/main" id="{CDC93FF1-954A-D5D4-CF38-A58E090D092E}"/>
              </a:ext>
            </a:extLst>
          </p:cNvPr>
          <p:cNvSpPr>
            <a:spLocks noGrp="1"/>
          </p:cNvSpPr>
          <p:nvPr>
            <p:ph idx="1"/>
          </p:nvPr>
        </p:nvSpPr>
        <p:spPr>
          <a:xfrm>
            <a:off x="838200" y="1643605"/>
            <a:ext cx="10515600" cy="4224760"/>
          </a:xfrm>
        </p:spPr>
        <p:txBody>
          <a:bodyPr>
            <a:normAutofit/>
          </a:bodyPr>
          <a:lstStyle/>
          <a:p>
            <a:pPr marL="514350" indent="-514350">
              <a:buFont typeface="+mj-lt"/>
              <a:buAutoNum type="arabicPeriod"/>
            </a:pPr>
            <a:r>
              <a:rPr lang="en-KE" sz="2400" dirty="0"/>
              <a:t>The top 3 most profitable genre combination include: </a:t>
            </a:r>
            <a:r>
              <a:rPr lang="en-KE" sz="2400" b="1" dirty="0"/>
              <a:t>[Adventure,Drama,Sport], [adventure,fantasy], [Fantasy,romance</a:t>
            </a:r>
            <a:r>
              <a:rPr lang="en-KE" sz="2400" dirty="0"/>
              <a:t>]</a:t>
            </a:r>
          </a:p>
          <a:p>
            <a:pPr marL="514350" indent="-514350">
              <a:buFont typeface="+mj-lt"/>
              <a:buAutoNum type="arabicPeriod"/>
            </a:pPr>
            <a:r>
              <a:rPr lang="en-KE" sz="2400" dirty="0"/>
              <a:t>The top 3 most rated genre combination include:</a:t>
            </a:r>
            <a:br>
              <a:rPr lang="en-KE" sz="2400" dirty="0"/>
            </a:br>
            <a:r>
              <a:rPr lang="en-KE" sz="2400" b="1" dirty="0"/>
              <a:t>[Adventure], [Comedy,Documentary,Drama], [Action,Sport]</a:t>
            </a:r>
          </a:p>
          <a:p>
            <a:pPr marL="514350" indent="-514350">
              <a:buFont typeface="+mj-lt"/>
              <a:buAutoNum type="arabicPeriod"/>
            </a:pPr>
            <a:r>
              <a:rPr lang="en-KE" sz="2400" dirty="0"/>
              <a:t>The </a:t>
            </a:r>
            <a:r>
              <a:rPr lang="en-GB" sz="2400" dirty="0"/>
              <a:t>t</a:t>
            </a:r>
            <a:r>
              <a:rPr lang="en-KE" sz="2400" dirty="0"/>
              <a:t>op 3 most voted for genre combinations include:</a:t>
            </a:r>
            <a:br>
              <a:rPr lang="en-KE" sz="2400" dirty="0"/>
            </a:br>
            <a:r>
              <a:rPr lang="en-KE" sz="2400" b="1" dirty="0"/>
              <a:t>[Adventure,Drama,Sci-Fi], [Adventure,Mystery,Sci-Fi]</a:t>
            </a:r>
          </a:p>
          <a:p>
            <a:pPr marL="514350" indent="-514350">
              <a:buFont typeface="+mj-lt"/>
              <a:buAutoNum type="arabicPeriod"/>
            </a:pPr>
            <a:r>
              <a:rPr lang="en-KE" sz="2400" dirty="0"/>
              <a:t>The top 3 most successful genres for the domestic market include:</a:t>
            </a:r>
            <a:br>
              <a:rPr lang="en-KE" sz="2400" dirty="0"/>
            </a:br>
            <a:r>
              <a:rPr lang="en-KE" sz="2400" b="1" dirty="0"/>
              <a:t>[Adventure,Drama,Sport], [Documentary,Drama,Sport], [Sci-Fi</a:t>
            </a:r>
            <a:r>
              <a:rPr lang="en-KE" sz="2400" dirty="0"/>
              <a:t>]</a:t>
            </a:r>
          </a:p>
          <a:p>
            <a:pPr marL="0" indent="0">
              <a:buNone/>
            </a:pPr>
            <a:endParaRPr lang="en-KE" sz="2400" dirty="0"/>
          </a:p>
          <a:p>
            <a:pPr marL="514350" indent="-514350">
              <a:buFont typeface="+mj-lt"/>
              <a:buAutoNum type="arabicPeriod"/>
            </a:pPr>
            <a:endParaRPr lang="en-KE" dirty="0"/>
          </a:p>
          <a:p>
            <a:pPr marL="514350" indent="-514350">
              <a:buFont typeface="+mj-lt"/>
              <a:buAutoNum type="arabicPeriod"/>
            </a:pPr>
            <a:endParaRPr lang="en-KE" dirty="0"/>
          </a:p>
          <a:p>
            <a:pPr marL="514350" indent="-514350">
              <a:buFont typeface="+mj-lt"/>
              <a:buAutoNum type="arabicPeriod"/>
            </a:pPr>
            <a:endParaRPr lang="en-KE" dirty="0"/>
          </a:p>
        </p:txBody>
      </p:sp>
    </p:spTree>
    <p:extLst>
      <p:ext uri="{BB962C8B-B14F-4D97-AF65-F5344CB8AC3E}">
        <p14:creationId xmlns:p14="http://schemas.microsoft.com/office/powerpoint/2010/main" val="76706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DEB4-A979-48FF-95F8-87F94265231F}"/>
              </a:ext>
            </a:extLst>
          </p:cNvPr>
          <p:cNvSpPr>
            <a:spLocks noGrp="1"/>
          </p:cNvSpPr>
          <p:nvPr>
            <p:ph type="title"/>
          </p:nvPr>
        </p:nvSpPr>
        <p:spPr/>
        <p:txBody>
          <a:bodyPr/>
          <a:lstStyle/>
          <a:p>
            <a:r>
              <a:rPr lang="en-KE" dirty="0"/>
              <a:t>Conclusions:</a:t>
            </a:r>
          </a:p>
        </p:txBody>
      </p:sp>
      <p:sp>
        <p:nvSpPr>
          <p:cNvPr id="3" name="Content Placeholder 2">
            <a:extLst>
              <a:ext uri="{FF2B5EF4-FFF2-40B4-BE49-F238E27FC236}">
                <a16:creationId xmlns:a16="http://schemas.microsoft.com/office/drawing/2014/main" id="{F39C7853-2A82-D46C-A98F-FAF27D350F16}"/>
              </a:ext>
            </a:extLst>
          </p:cNvPr>
          <p:cNvSpPr>
            <a:spLocks noGrp="1"/>
          </p:cNvSpPr>
          <p:nvPr>
            <p:ph idx="1"/>
          </p:nvPr>
        </p:nvSpPr>
        <p:spPr/>
        <p:txBody>
          <a:bodyPr>
            <a:normAutofit/>
          </a:bodyPr>
          <a:lstStyle/>
          <a:p>
            <a:pPr marL="0" indent="0">
              <a:buNone/>
            </a:pPr>
            <a:r>
              <a:rPr lang="en-KE" dirty="0"/>
              <a:t>5. The top 3 most successful genres for the foreign market include:</a:t>
            </a:r>
            <a:br>
              <a:rPr lang="en-KE" dirty="0"/>
            </a:br>
            <a:r>
              <a:rPr lang="en-KE" dirty="0"/>
              <a:t>   </a:t>
            </a:r>
            <a:r>
              <a:rPr lang="en-KE" b="1" dirty="0"/>
              <a:t>[Adventure,Drama,Sport], [Fantasy,Romance], [Action,Romance,Comedy]</a:t>
            </a:r>
          </a:p>
          <a:p>
            <a:pPr marL="0" indent="0">
              <a:buNone/>
            </a:pPr>
            <a:r>
              <a:rPr lang="en-KE" dirty="0"/>
              <a:t>6. There is a positive correlation between the number of votes for a movie and the Gross income it generates </a:t>
            </a:r>
          </a:p>
          <a:p>
            <a:pPr marL="0" indent="0">
              <a:buNone/>
            </a:pPr>
            <a:r>
              <a:rPr lang="en-KE" dirty="0"/>
              <a:t>7. There is a weak correlation between the ratings of a movie and the Gross it generates</a:t>
            </a:r>
          </a:p>
          <a:p>
            <a:pPr marL="0" indent="0">
              <a:buNone/>
            </a:pPr>
            <a:endParaRPr lang="en-KE" dirty="0"/>
          </a:p>
        </p:txBody>
      </p:sp>
    </p:spTree>
    <p:extLst>
      <p:ext uri="{BB962C8B-B14F-4D97-AF65-F5344CB8AC3E}">
        <p14:creationId xmlns:p14="http://schemas.microsoft.com/office/powerpoint/2010/main" val="2336576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4D9F-9DDB-2251-4513-04455473B4BF}"/>
              </a:ext>
            </a:extLst>
          </p:cNvPr>
          <p:cNvSpPr>
            <a:spLocks noGrp="1"/>
          </p:cNvSpPr>
          <p:nvPr>
            <p:ph type="title"/>
          </p:nvPr>
        </p:nvSpPr>
        <p:spPr>
          <a:xfrm>
            <a:off x="838200" y="365125"/>
            <a:ext cx="10515600" cy="954389"/>
          </a:xfrm>
        </p:spPr>
        <p:txBody>
          <a:bodyPr>
            <a:normAutofit/>
          </a:bodyPr>
          <a:lstStyle/>
          <a:p>
            <a:r>
              <a:rPr lang="en-KE" sz="3200" dirty="0"/>
              <a:t>Recommendations:</a:t>
            </a:r>
          </a:p>
        </p:txBody>
      </p:sp>
      <p:sp>
        <p:nvSpPr>
          <p:cNvPr id="3" name="Content Placeholder 2">
            <a:extLst>
              <a:ext uri="{FF2B5EF4-FFF2-40B4-BE49-F238E27FC236}">
                <a16:creationId xmlns:a16="http://schemas.microsoft.com/office/drawing/2014/main" id="{E03657E0-BFA3-452B-98E8-A6F45E340A1E}"/>
              </a:ext>
            </a:extLst>
          </p:cNvPr>
          <p:cNvSpPr>
            <a:spLocks noGrp="1"/>
          </p:cNvSpPr>
          <p:nvPr>
            <p:ph idx="1"/>
          </p:nvPr>
        </p:nvSpPr>
        <p:spPr>
          <a:xfrm>
            <a:off x="838200" y="1863524"/>
            <a:ext cx="10899011" cy="4479401"/>
          </a:xfrm>
        </p:spPr>
        <p:txBody>
          <a:bodyPr>
            <a:normAutofit/>
          </a:bodyPr>
          <a:lstStyle/>
          <a:p>
            <a:pPr marL="514350" indent="-514350">
              <a:buFont typeface="+mj-lt"/>
              <a:buAutoNum type="arabicPeriod"/>
            </a:pPr>
            <a:r>
              <a:rPr lang="en-KE" dirty="0">
                <a:highlight>
                  <a:srgbClr val="00FFFF"/>
                </a:highlight>
              </a:rPr>
              <a:t>We</a:t>
            </a:r>
            <a:r>
              <a:rPr lang="en-KE" dirty="0"/>
              <a:t> recommend Microsoft to go into the following genres combinations: </a:t>
            </a:r>
            <a:r>
              <a:rPr lang="en-KE" b="1" dirty="0"/>
              <a:t>[Adventure,Drama,Sport], [adventure,fantasy], [Fantasy,romance</a:t>
            </a:r>
            <a:r>
              <a:rPr lang="en-KE" dirty="0"/>
              <a:t>] as they are the most profitable </a:t>
            </a:r>
          </a:p>
          <a:p>
            <a:pPr marL="514350" indent="-514350">
              <a:buFont typeface="+mj-lt"/>
              <a:buAutoNum type="arabicPeriod"/>
            </a:pPr>
            <a:r>
              <a:rPr lang="en-KE" dirty="0"/>
              <a:t>We recommend Microsoft to go into the following genres combinations </a:t>
            </a:r>
            <a:r>
              <a:rPr lang="en-KE" b="1" dirty="0"/>
              <a:t>:[Adventure,Drama,Sport], [Documentary,Drama,Sport], [Sci-Fi</a:t>
            </a:r>
            <a:r>
              <a:rPr lang="en-KE" dirty="0"/>
              <a:t>] if their target audience is the domestic market</a:t>
            </a:r>
          </a:p>
          <a:p>
            <a:pPr marL="514350" indent="-514350">
              <a:buFont typeface="+mj-lt"/>
              <a:buAutoNum type="arabicPeriod"/>
            </a:pPr>
            <a:r>
              <a:rPr lang="en-KE" dirty="0"/>
              <a:t>We recommend Microsoft to go into the following genres combinations  </a:t>
            </a:r>
            <a:r>
              <a:rPr lang="en-KE" b="1" dirty="0"/>
              <a:t>[Adventure,Drama,Sport], [Fantasy,Romance], [Action,Romance,Comedy</a:t>
            </a:r>
            <a:r>
              <a:rPr lang="en-KE" dirty="0"/>
              <a:t>] if their target audience is the foreign market</a:t>
            </a:r>
          </a:p>
          <a:p>
            <a:pPr marL="514350" indent="-514350">
              <a:buFont typeface="+mj-lt"/>
              <a:buAutoNum type="arabicPeriod"/>
            </a:pPr>
            <a:r>
              <a:rPr lang="en-KE" dirty="0"/>
              <a:t>We recommend Microsoft to take into consideration that high movie rating do not translate to high Gross incomes as shown by the correlation between ratings and Worldwide gross income</a:t>
            </a:r>
          </a:p>
          <a:p>
            <a:pPr marL="514350" indent="-514350">
              <a:buFont typeface="+mj-lt"/>
              <a:buAutoNum type="arabicPeriod"/>
            </a:pPr>
            <a:r>
              <a:rPr lang="en-KE" dirty="0"/>
              <a:t>We recommend Microsoft to take into consideration the Number of votes for movies as they positively correlated to the Gross income</a:t>
            </a:r>
            <a:br>
              <a:rPr lang="en-KE" dirty="0"/>
            </a:br>
            <a:endParaRPr lang="en-KE" dirty="0"/>
          </a:p>
        </p:txBody>
      </p:sp>
    </p:spTree>
    <p:extLst>
      <p:ext uri="{BB962C8B-B14F-4D97-AF65-F5344CB8AC3E}">
        <p14:creationId xmlns:p14="http://schemas.microsoft.com/office/powerpoint/2010/main" val="235894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E340-5A15-0AB6-7987-E282C47C49ED}"/>
              </a:ext>
            </a:extLst>
          </p:cNvPr>
          <p:cNvSpPr>
            <a:spLocks noGrp="1"/>
          </p:cNvSpPr>
          <p:nvPr>
            <p:ph type="title"/>
          </p:nvPr>
        </p:nvSpPr>
        <p:spPr/>
        <p:txBody>
          <a:bodyPr/>
          <a:lstStyle/>
          <a:p>
            <a:r>
              <a:rPr lang="en-KE" dirty="0"/>
              <a:t>Introductions</a:t>
            </a:r>
          </a:p>
        </p:txBody>
      </p:sp>
      <p:sp>
        <p:nvSpPr>
          <p:cNvPr id="3" name="Content Placeholder 2">
            <a:extLst>
              <a:ext uri="{FF2B5EF4-FFF2-40B4-BE49-F238E27FC236}">
                <a16:creationId xmlns:a16="http://schemas.microsoft.com/office/drawing/2014/main" id="{582FDCF8-4F20-572A-9CB4-577086BB9486}"/>
              </a:ext>
            </a:extLst>
          </p:cNvPr>
          <p:cNvSpPr>
            <a:spLocks noGrp="1"/>
          </p:cNvSpPr>
          <p:nvPr>
            <p:ph idx="1"/>
          </p:nvPr>
        </p:nvSpPr>
        <p:spPr/>
        <p:txBody>
          <a:bodyPr>
            <a:normAutofit/>
          </a:bodyPr>
          <a:lstStyle/>
          <a:p>
            <a:r>
              <a:rPr lang="en-KE" dirty="0"/>
              <a:t>Problem Statement : </a:t>
            </a:r>
            <a:br>
              <a:rPr lang="en-KE" dirty="0"/>
            </a:br>
            <a:br>
              <a:rPr lang="en-KE" dirty="0"/>
            </a:br>
            <a:r>
              <a:rPr lang="en-GB" dirty="0"/>
              <a:t>Microsoft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p>
          <a:p>
            <a:endParaRPr lang="en-KE" dirty="0"/>
          </a:p>
          <a:p>
            <a:endParaRPr lang="en-KE" dirty="0"/>
          </a:p>
        </p:txBody>
      </p:sp>
    </p:spTree>
    <p:extLst>
      <p:ext uri="{BB962C8B-B14F-4D97-AF65-F5344CB8AC3E}">
        <p14:creationId xmlns:p14="http://schemas.microsoft.com/office/powerpoint/2010/main" val="429433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C75C-2A57-7C76-DCF7-05D4C8569D35}"/>
              </a:ext>
            </a:extLst>
          </p:cNvPr>
          <p:cNvSpPr>
            <a:spLocks noGrp="1"/>
          </p:cNvSpPr>
          <p:nvPr>
            <p:ph type="title"/>
          </p:nvPr>
        </p:nvSpPr>
        <p:spPr/>
        <p:txBody>
          <a:bodyPr/>
          <a:lstStyle/>
          <a:p>
            <a:r>
              <a:rPr lang="en-KE" dirty="0"/>
              <a:t>Objectives: </a:t>
            </a:r>
          </a:p>
        </p:txBody>
      </p:sp>
      <p:sp>
        <p:nvSpPr>
          <p:cNvPr id="3" name="Content Placeholder 2">
            <a:extLst>
              <a:ext uri="{FF2B5EF4-FFF2-40B4-BE49-F238E27FC236}">
                <a16:creationId xmlns:a16="http://schemas.microsoft.com/office/drawing/2014/main" id="{114B06FB-222B-86FE-F108-A912B560DB7C}"/>
              </a:ext>
            </a:extLst>
          </p:cNvPr>
          <p:cNvSpPr>
            <a:spLocks noGrp="1"/>
          </p:cNvSpPr>
          <p:nvPr>
            <p:ph idx="1"/>
          </p:nvPr>
        </p:nvSpPr>
        <p:spPr/>
        <p:txBody>
          <a:bodyPr/>
          <a:lstStyle/>
          <a:p>
            <a:pPr marL="514350" indent="-514350">
              <a:buFont typeface="+mj-lt"/>
              <a:buAutoNum type="arabicPeriod"/>
            </a:pPr>
            <a:r>
              <a:rPr lang="en-KE" dirty="0"/>
              <a:t>Importing the required Libraries</a:t>
            </a:r>
          </a:p>
          <a:p>
            <a:pPr marL="514350" indent="-514350">
              <a:buFont typeface="+mj-lt"/>
              <a:buAutoNum type="arabicPeriod"/>
            </a:pPr>
            <a:r>
              <a:rPr lang="en-KE" dirty="0"/>
              <a:t>Loading Data from the Files </a:t>
            </a:r>
          </a:p>
          <a:p>
            <a:pPr marL="514350" indent="-514350">
              <a:buFont typeface="+mj-lt"/>
              <a:buAutoNum type="arabicPeriod"/>
            </a:pPr>
            <a:r>
              <a:rPr lang="en-KE" dirty="0"/>
              <a:t>Data understanding by analysing the data</a:t>
            </a:r>
          </a:p>
          <a:p>
            <a:pPr marL="514350" indent="-514350">
              <a:buFont typeface="+mj-lt"/>
              <a:buAutoNum type="arabicPeriod"/>
            </a:pPr>
            <a:r>
              <a:rPr lang="en-KE" dirty="0"/>
              <a:t>Data Cleaning and identifying as well as handling NAN values in the dataset</a:t>
            </a:r>
          </a:p>
          <a:p>
            <a:pPr marL="514350" indent="-514350">
              <a:buFont typeface="+mj-lt"/>
              <a:buAutoNum type="arabicPeriod"/>
            </a:pPr>
            <a:r>
              <a:rPr lang="en-KE" dirty="0"/>
              <a:t>Data Visualisation</a:t>
            </a:r>
          </a:p>
          <a:p>
            <a:pPr marL="514350" indent="-514350">
              <a:buFont typeface="+mj-lt"/>
              <a:buAutoNum type="arabicPeriod"/>
            </a:pPr>
            <a:r>
              <a:rPr lang="en-KE" dirty="0"/>
              <a:t>Conclusions and Recommendations</a:t>
            </a:r>
          </a:p>
        </p:txBody>
      </p:sp>
    </p:spTree>
    <p:extLst>
      <p:ext uri="{BB962C8B-B14F-4D97-AF65-F5344CB8AC3E}">
        <p14:creationId xmlns:p14="http://schemas.microsoft.com/office/powerpoint/2010/main" val="97893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3184-28E4-78A2-1F01-9B8760E6A72B}"/>
              </a:ext>
            </a:extLst>
          </p:cNvPr>
          <p:cNvSpPr>
            <a:spLocks noGrp="1"/>
          </p:cNvSpPr>
          <p:nvPr>
            <p:ph type="title"/>
          </p:nvPr>
        </p:nvSpPr>
        <p:spPr/>
        <p:txBody>
          <a:bodyPr/>
          <a:lstStyle/>
          <a:p>
            <a:r>
              <a:rPr lang="en-KE" dirty="0"/>
              <a:t>Sources of the Datasets:</a:t>
            </a:r>
          </a:p>
        </p:txBody>
      </p:sp>
      <p:sp>
        <p:nvSpPr>
          <p:cNvPr id="3" name="Content Placeholder 2">
            <a:extLst>
              <a:ext uri="{FF2B5EF4-FFF2-40B4-BE49-F238E27FC236}">
                <a16:creationId xmlns:a16="http://schemas.microsoft.com/office/drawing/2014/main" id="{8EC44381-2DE0-1CD6-AA6A-5A0A0660A08A}"/>
              </a:ext>
            </a:extLst>
          </p:cNvPr>
          <p:cNvSpPr>
            <a:spLocks noGrp="1"/>
          </p:cNvSpPr>
          <p:nvPr>
            <p:ph idx="1"/>
          </p:nvPr>
        </p:nvSpPr>
        <p:spPr/>
        <p:txBody>
          <a:bodyPr/>
          <a:lstStyle/>
          <a:p>
            <a:pPr marL="514350" indent="-514350">
              <a:buFont typeface="+mj-lt"/>
              <a:buAutoNum type="arabicParenR"/>
            </a:pPr>
            <a:r>
              <a:rPr lang="en-GB" dirty="0" err="1"/>
              <a:t>imdb.title.basics</a:t>
            </a:r>
            <a:endParaRPr lang="en-GB" dirty="0"/>
          </a:p>
          <a:p>
            <a:pPr marL="514350" indent="-514350">
              <a:buFont typeface="+mj-lt"/>
              <a:buAutoNum type="arabicParenR"/>
            </a:pPr>
            <a:r>
              <a:rPr lang="en-GB" dirty="0" err="1"/>
              <a:t>imdb.title.ratings</a:t>
            </a:r>
            <a:endParaRPr lang="en-GB" dirty="0"/>
          </a:p>
          <a:p>
            <a:pPr marL="514350" indent="-514350">
              <a:buFont typeface="+mj-lt"/>
              <a:buAutoNum type="arabicParenR"/>
            </a:pPr>
            <a:r>
              <a:rPr lang="en-GB" dirty="0" err="1"/>
              <a:t>bom.movie_gross</a:t>
            </a:r>
            <a:endParaRPr lang="en-GB" dirty="0"/>
          </a:p>
          <a:p>
            <a:pPr marL="514350" indent="-514350">
              <a:buFont typeface="+mj-lt"/>
              <a:buAutoNum type="arabicParenR"/>
            </a:pPr>
            <a:endParaRPr lang="en-KE" dirty="0"/>
          </a:p>
        </p:txBody>
      </p:sp>
    </p:spTree>
    <p:extLst>
      <p:ext uri="{BB962C8B-B14F-4D97-AF65-F5344CB8AC3E}">
        <p14:creationId xmlns:p14="http://schemas.microsoft.com/office/powerpoint/2010/main" val="159447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6681-166E-00B9-A45B-D96F1F55B444}"/>
              </a:ext>
            </a:extLst>
          </p:cNvPr>
          <p:cNvSpPr>
            <a:spLocks noGrp="1"/>
          </p:cNvSpPr>
          <p:nvPr>
            <p:ph type="title"/>
          </p:nvPr>
        </p:nvSpPr>
        <p:spPr>
          <a:xfrm>
            <a:off x="1736203" y="335666"/>
            <a:ext cx="8224661" cy="1088020"/>
          </a:xfrm>
        </p:spPr>
        <p:txBody>
          <a:bodyPr>
            <a:normAutofit/>
          </a:bodyPr>
          <a:lstStyle/>
          <a:p>
            <a:r>
              <a:rPr lang="en-KE" sz="3200" dirty="0"/>
              <a:t>Genres Vs WorldWide gross</a:t>
            </a:r>
          </a:p>
        </p:txBody>
      </p:sp>
      <p:pic>
        <p:nvPicPr>
          <p:cNvPr id="5" name="Content Placeholder 4">
            <a:extLst>
              <a:ext uri="{FF2B5EF4-FFF2-40B4-BE49-F238E27FC236}">
                <a16:creationId xmlns:a16="http://schemas.microsoft.com/office/drawing/2014/main" id="{0FD5F519-8AA3-3677-826E-1727B409C08B}"/>
              </a:ext>
            </a:extLst>
          </p:cNvPr>
          <p:cNvPicPr>
            <a:picLocks noGrp="1" noChangeAspect="1"/>
          </p:cNvPicPr>
          <p:nvPr>
            <p:ph idx="1"/>
          </p:nvPr>
        </p:nvPicPr>
        <p:blipFill>
          <a:blip r:embed="rId2"/>
          <a:stretch>
            <a:fillRect/>
          </a:stretch>
        </p:blipFill>
        <p:spPr>
          <a:xfrm>
            <a:off x="1736203" y="1608881"/>
            <a:ext cx="8692587" cy="5046562"/>
          </a:xfrm>
        </p:spPr>
      </p:pic>
    </p:spTree>
    <p:extLst>
      <p:ext uri="{BB962C8B-B14F-4D97-AF65-F5344CB8AC3E}">
        <p14:creationId xmlns:p14="http://schemas.microsoft.com/office/powerpoint/2010/main" val="156714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4909-A36B-FCE9-4458-1BA459FA42D4}"/>
              </a:ext>
            </a:extLst>
          </p:cNvPr>
          <p:cNvSpPr>
            <a:spLocks noGrp="1"/>
          </p:cNvSpPr>
          <p:nvPr>
            <p:ph type="title"/>
          </p:nvPr>
        </p:nvSpPr>
        <p:spPr>
          <a:xfrm>
            <a:off x="838200" y="115747"/>
            <a:ext cx="9038745" cy="1331088"/>
          </a:xfrm>
        </p:spPr>
        <p:txBody>
          <a:bodyPr>
            <a:normAutofit/>
          </a:bodyPr>
          <a:lstStyle/>
          <a:p>
            <a:r>
              <a:rPr lang="en-KE" sz="3200" dirty="0"/>
              <a:t>Genres Vs Ratings</a:t>
            </a:r>
          </a:p>
        </p:txBody>
      </p:sp>
      <p:pic>
        <p:nvPicPr>
          <p:cNvPr id="5" name="Content Placeholder 4">
            <a:extLst>
              <a:ext uri="{FF2B5EF4-FFF2-40B4-BE49-F238E27FC236}">
                <a16:creationId xmlns:a16="http://schemas.microsoft.com/office/drawing/2014/main" id="{4B2B475A-84DE-97CC-BF08-0A61C133E6FC}"/>
              </a:ext>
            </a:extLst>
          </p:cNvPr>
          <p:cNvPicPr>
            <a:picLocks noGrp="1" noChangeAspect="1"/>
          </p:cNvPicPr>
          <p:nvPr>
            <p:ph idx="1"/>
          </p:nvPr>
        </p:nvPicPr>
        <p:blipFill>
          <a:blip r:embed="rId2"/>
          <a:stretch>
            <a:fillRect/>
          </a:stretch>
        </p:blipFill>
        <p:spPr>
          <a:xfrm>
            <a:off x="838200" y="1609665"/>
            <a:ext cx="9038746" cy="4883732"/>
          </a:xfrm>
        </p:spPr>
      </p:pic>
    </p:spTree>
    <p:extLst>
      <p:ext uri="{BB962C8B-B14F-4D97-AF65-F5344CB8AC3E}">
        <p14:creationId xmlns:p14="http://schemas.microsoft.com/office/powerpoint/2010/main" val="106622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FBD7-2CF0-EE5B-2C92-6127C5C16C32}"/>
              </a:ext>
            </a:extLst>
          </p:cNvPr>
          <p:cNvSpPr>
            <a:spLocks noGrp="1"/>
          </p:cNvSpPr>
          <p:nvPr>
            <p:ph type="title"/>
          </p:nvPr>
        </p:nvSpPr>
        <p:spPr>
          <a:xfrm>
            <a:off x="1412111" y="173620"/>
            <a:ext cx="8912507" cy="1261641"/>
          </a:xfrm>
        </p:spPr>
        <p:txBody>
          <a:bodyPr>
            <a:normAutofit/>
          </a:bodyPr>
          <a:lstStyle/>
          <a:p>
            <a:r>
              <a:rPr lang="en-KE" sz="3200" dirty="0"/>
              <a:t>Genres Vs Number of Votes</a:t>
            </a:r>
          </a:p>
        </p:txBody>
      </p:sp>
      <p:pic>
        <p:nvPicPr>
          <p:cNvPr id="5" name="Content Placeholder 4">
            <a:extLst>
              <a:ext uri="{FF2B5EF4-FFF2-40B4-BE49-F238E27FC236}">
                <a16:creationId xmlns:a16="http://schemas.microsoft.com/office/drawing/2014/main" id="{6E44B53A-D8B5-6C9E-D6F1-07776BAE7389}"/>
              </a:ext>
            </a:extLst>
          </p:cNvPr>
          <p:cNvPicPr>
            <a:picLocks noGrp="1" noChangeAspect="1"/>
          </p:cNvPicPr>
          <p:nvPr>
            <p:ph idx="1"/>
          </p:nvPr>
        </p:nvPicPr>
        <p:blipFill>
          <a:blip r:embed="rId2"/>
          <a:stretch>
            <a:fillRect/>
          </a:stretch>
        </p:blipFill>
        <p:spPr>
          <a:xfrm>
            <a:off x="1412111" y="1585731"/>
            <a:ext cx="9039829" cy="4930293"/>
          </a:xfrm>
        </p:spPr>
      </p:pic>
    </p:spTree>
    <p:extLst>
      <p:ext uri="{BB962C8B-B14F-4D97-AF65-F5344CB8AC3E}">
        <p14:creationId xmlns:p14="http://schemas.microsoft.com/office/powerpoint/2010/main" val="353052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82F5-1E64-12DB-7599-05D2BEC42FE2}"/>
              </a:ext>
            </a:extLst>
          </p:cNvPr>
          <p:cNvSpPr>
            <a:spLocks noGrp="1"/>
          </p:cNvSpPr>
          <p:nvPr>
            <p:ph type="title"/>
          </p:nvPr>
        </p:nvSpPr>
        <p:spPr>
          <a:xfrm>
            <a:off x="1493134" y="289368"/>
            <a:ext cx="8993529" cy="1432086"/>
          </a:xfrm>
        </p:spPr>
        <p:txBody>
          <a:bodyPr>
            <a:normAutofit/>
          </a:bodyPr>
          <a:lstStyle/>
          <a:p>
            <a:r>
              <a:rPr lang="en-KE" sz="3200" dirty="0"/>
              <a:t>Genres Vs Domestic gross</a:t>
            </a:r>
          </a:p>
        </p:txBody>
      </p:sp>
      <p:pic>
        <p:nvPicPr>
          <p:cNvPr id="5" name="Content Placeholder 4">
            <a:extLst>
              <a:ext uri="{FF2B5EF4-FFF2-40B4-BE49-F238E27FC236}">
                <a16:creationId xmlns:a16="http://schemas.microsoft.com/office/drawing/2014/main" id="{2BFB54B6-FDEC-E37A-503C-DD329AF01190}"/>
              </a:ext>
            </a:extLst>
          </p:cNvPr>
          <p:cNvPicPr>
            <a:picLocks noGrp="1" noChangeAspect="1"/>
          </p:cNvPicPr>
          <p:nvPr>
            <p:ph idx="1"/>
          </p:nvPr>
        </p:nvPicPr>
        <p:blipFill>
          <a:blip r:embed="rId2"/>
          <a:stretch>
            <a:fillRect/>
          </a:stretch>
        </p:blipFill>
        <p:spPr>
          <a:xfrm>
            <a:off x="1493134" y="1837200"/>
            <a:ext cx="8993529" cy="4351338"/>
          </a:xfrm>
        </p:spPr>
      </p:pic>
    </p:spTree>
    <p:extLst>
      <p:ext uri="{BB962C8B-B14F-4D97-AF65-F5344CB8AC3E}">
        <p14:creationId xmlns:p14="http://schemas.microsoft.com/office/powerpoint/2010/main" val="359617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83F5-4C9C-859D-FD61-E146FD5B9E79}"/>
              </a:ext>
            </a:extLst>
          </p:cNvPr>
          <p:cNvSpPr>
            <a:spLocks noGrp="1"/>
          </p:cNvSpPr>
          <p:nvPr>
            <p:ph type="title"/>
          </p:nvPr>
        </p:nvSpPr>
        <p:spPr/>
        <p:txBody>
          <a:bodyPr>
            <a:normAutofit/>
          </a:bodyPr>
          <a:lstStyle/>
          <a:p>
            <a:r>
              <a:rPr lang="en-KE" sz="3200" dirty="0"/>
              <a:t>Genres Vs Foreign gross</a:t>
            </a:r>
          </a:p>
        </p:txBody>
      </p:sp>
      <p:pic>
        <p:nvPicPr>
          <p:cNvPr id="5" name="Content Placeholder 4">
            <a:extLst>
              <a:ext uri="{FF2B5EF4-FFF2-40B4-BE49-F238E27FC236}">
                <a16:creationId xmlns:a16="http://schemas.microsoft.com/office/drawing/2014/main" id="{23868557-3E3C-1F13-69F2-0FA2108186C8}"/>
              </a:ext>
            </a:extLst>
          </p:cNvPr>
          <p:cNvPicPr>
            <a:picLocks noGrp="1" noChangeAspect="1"/>
          </p:cNvPicPr>
          <p:nvPr>
            <p:ph idx="1"/>
          </p:nvPr>
        </p:nvPicPr>
        <p:blipFill>
          <a:blip r:embed="rId2"/>
          <a:stretch>
            <a:fillRect/>
          </a:stretch>
        </p:blipFill>
        <p:spPr>
          <a:xfrm>
            <a:off x="2314937" y="2384385"/>
            <a:ext cx="7645927" cy="3958542"/>
          </a:xfrm>
        </p:spPr>
      </p:pic>
    </p:spTree>
    <p:extLst>
      <p:ext uri="{BB962C8B-B14F-4D97-AF65-F5344CB8AC3E}">
        <p14:creationId xmlns:p14="http://schemas.microsoft.com/office/powerpoint/2010/main" val="35163742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{16B47CE8-F970-1740-99B4-5646A1459982}tf10001120</Template>
  <TotalTime>922</TotalTime>
  <Words>529</Words>
  <Application>Microsoft Macintosh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Parcel</vt:lpstr>
      <vt:lpstr>Microsoft Movie Analysis</vt:lpstr>
      <vt:lpstr>Introductions</vt:lpstr>
      <vt:lpstr>Objectives: </vt:lpstr>
      <vt:lpstr>Sources of the Datasets:</vt:lpstr>
      <vt:lpstr>Genres Vs WorldWide gross</vt:lpstr>
      <vt:lpstr>Genres Vs Ratings</vt:lpstr>
      <vt:lpstr>Genres Vs Number of Votes</vt:lpstr>
      <vt:lpstr>Genres Vs Domestic gross</vt:lpstr>
      <vt:lpstr>Genres Vs Foreign gross</vt:lpstr>
      <vt:lpstr>Worldwide gross Vs Ratings</vt:lpstr>
      <vt:lpstr>Number of Votes Vs WorldWide gross</vt:lpstr>
      <vt:lpstr>Worldwide gross Vs Ratings</vt:lpstr>
      <vt:lpstr>Conclusions :</vt:lpstr>
      <vt:lpstr>Conclusions: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Analysis</dc:title>
  <dc:creator>Microsoft Office User</dc:creator>
  <cp:lastModifiedBy>Microsoft Office User</cp:lastModifiedBy>
  <cp:revision>3</cp:revision>
  <dcterms:created xsi:type="dcterms:W3CDTF">2022-05-22T14:20:54Z</dcterms:created>
  <dcterms:modified xsi:type="dcterms:W3CDTF">2022-05-23T05:43:14Z</dcterms:modified>
</cp:coreProperties>
</file>