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2"/>
  </p:normalViewPr>
  <p:slideViewPr>
    <p:cSldViewPr snapToGrid="0">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CF4E5F5-9469-F648-93DC-546974AE64A6}" type="datetimeFigureOut">
              <a:rPr lang="en-KE" smtClean="0"/>
              <a:t>01/08/2022</a:t>
            </a:fld>
            <a:endParaRPr lang="en-KE"/>
          </a:p>
        </p:txBody>
      </p:sp>
      <p:sp>
        <p:nvSpPr>
          <p:cNvPr id="5" name="Footer Placeholder 4"/>
          <p:cNvSpPr>
            <a:spLocks noGrp="1"/>
          </p:cNvSpPr>
          <p:nvPr>
            <p:ph type="ftr" sz="quarter" idx="11"/>
          </p:nvPr>
        </p:nvSpPr>
        <p:spPr>
          <a:xfrm>
            <a:off x="1127124" y="329307"/>
            <a:ext cx="5943668" cy="309201"/>
          </a:xfrm>
        </p:spPr>
        <p:txBody>
          <a:bodyPr/>
          <a:lstStyle/>
          <a:p>
            <a:endParaRPr lang="en-KE"/>
          </a:p>
        </p:txBody>
      </p:sp>
      <p:sp>
        <p:nvSpPr>
          <p:cNvPr id="6" name="Slide Number Placeholder 5"/>
          <p:cNvSpPr>
            <a:spLocks noGrp="1"/>
          </p:cNvSpPr>
          <p:nvPr>
            <p:ph type="sldNum" sz="quarter" idx="12"/>
          </p:nvPr>
        </p:nvSpPr>
        <p:spPr>
          <a:xfrm>
            <a:off x="9924392" y="134930"/>
            <a:ext cx="811019" cy="503578"/>
          </a:xfrm>
        </p:spPr>
        <p:txBody>
          <a:bodyPr/>
          <a:lstStyle/>
          <a:p>
            <a:fld id="{C991790D-F4DE-3F46-8A9A-2F10E902FEAB}" type="slidenum">
              <a:rPr lang="en-KE" smtClean="0"/>
              <a:t>‹#›</a:t>
            </a:fld>
            <a:endParaRPr lang="en-KE"/>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9968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F4E5F5-9469-F648-93DC-546974AE64A6}" type="datetimeFigureOut">
              <a:rPr lang="en-KE" smtClean="0"/>
              <a:t>01/08/2022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991790D-F4DE-3F46-8A9A-2F10E902FEAB}" type="slidenum">
              <a:rPr lang="en-KE" smtClean="0"/>
              <a:t>‹#›</a:t>
            </a:fld>
            <a:endParaRPr lang="en-KE"/>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2883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F4E5F5-9469-F648-93DC-546974AE64A6}" type="datetimeFigureOut">
              <a:rPr lang="en-KE" smtClean="0"/>
              <a:t>01/08/2022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991790D-F4DE-3F46-8A9A-2F10E902FEAB}" type="slidenum">
              <a:rPr lang="en-KE" smtClean="0"/>
              <a:t>‹#›</a:t>
            </a:fld>
            <a:endParaRPr lang="en-KE"/>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45785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200"/>
            </a:lvl1pPr>
          </a:lstStyle>
          <a:p>
            <a:fld id="{CCF4E5F5-9469-F648-93DC-546974AE64A6}" type="datetimeFigureOut">
              <a:rPr lang="en-KE" smtClean="0"/>
              <a:t>01/08/2022</a:t>
            </a:fld>
            <a:endParaRPr lang="en-KE"/>
          </a:p>
        </p:txBody>
      </p:sp>
      <p:sp>
        <p:nvSpPr>
          <p:cNvPr id="5" name="Footer Placeholder 4"/>
          <p:cNvSpPr>
            <a:spLocks noGrp="1"/>
          </p:cNvSpPr>
          <p:nvPr>
            <p:ph type="ftr" sz="quarter" idx="11"/>
          </p:nvPr>
        </p:nvSpPr>
        <p:spPr/>
        <p:txBody>
          <a:bodyPr/>
          <a:lstStyle>
            <a:lvl1pPr>
              <a:defRPr sz="1200"/>
            </a:lvl1pPr>
          </a:lstStyle>
          <a:p>
            <a:endParaRPr lang="en-KE"/>
          </a:p>
        </p:txBody>
      </p:sp>
      <p:sp>
        <p:nvSpPr>
          <p:cNvPr id="6" name="Slide Number Placeholder 5"/>
          <p:cNvSpPr>
            <a:spLocks noGrp="1"/>
          </p:cNvSpPr>
          <p:nvPr>
            <p:ph type="sldNum" sz="quarter" idx="12"/>
          </p:nvPr>
        </p:nvSpPr>
        <p:spPr/>
        <p:txBody>
          <a:bodyPr/>
          <a:lstStyle/>
          <a:p>
            <a:fld id="{C991790D-F4DE-3F46-8A9A-2F10E902FEAB}" type="slidenum">
              <a:rPr lang="en-KE" smtClean="0"/>
              <a:t>‹#›</a:t>
            </a:fld>
            <a:endParaRPr lang="en-KE"/>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2440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CF4E5F5-9469-F648-93DC-546974AE64A6}" type="datetimeFigureOut">
              <a:rPr lang="en-KE" smtClean="0"/>
              <a:t>01/08/2022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991790D-F4DE-3F46-8A9A-2F10E902FEAB}" type="slidenum">
              <a:rPr lang="en-KE" smtClean="0"/>
              <a:t>‹#›</a:t>
            </a:fld>
            <a:endParaRPr lang="en-KE"/>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2826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CF4E5F5-9469-F648-93DC-546974AE64A6}" type="datetimeFigureOut">
              <a:rPr lang="en-KE" smtClean="0"/>
              <a:t>01/08/2022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C991790D-F4DE-3F46-8A9A-2F10E902FEAB}" type="slidenum">
              <a:rPr lang="en-KE" smtClean="0"/>
              <a:t>‹#›</a:t>
            </a:fld>
            <a:endParaRPr lang="en-KE"/>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48768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F4E5F5-9469-F648-93DC-546974AE64A6}" type="datetimeFigureOut">
              <a:rPr lang="en-KE" smtClean="0"/>
              <a:t>01/08/2022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C991790D-F4DE-3F46-8A9A-2F10E902FEAB}" type="slidenum">
              <a:rPr lang="en-KE" smtClean="0"/>
              <a:t>‹#›</a:t>
            </a:fld>
            <a:endParaRPr lang="en-KE"/>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3164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CF4E5F5-9469-F648-93DC-546974AE64A6}" type="datetimeFigureOut">
              <a:rPr lang="en-KE" smtClean="0"/>
              <a:t>01/08/2022</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C991790D-F4DE-3F46-8A9A-2F10E902FEAB}" type="slidenum">
              <a:rPr lang="en-KE" smtClean="0"/>
              <a:t>‹#›</a:t>
            </a:fld>
            <a:endParaRPr lang="en-KE"/>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8334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4E5F5-9469-F648-93DC-546974AE64A6}" type="datetimeFigureOut">
              <a:rPr lang="en-KE" smtClean="0"/>
              <a:t>01/08/2022</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C991790D-F4DE-3F46-8A9A-2F10E902FEAB}" type="slidenum">
              <a:rPr lang="en-KE" smtClean="0"/>
              <a:t>‹#›</a:t>
            </a:fld>
            <a:endParaRPr lang="en-KE"/>
          </a:p>
        </p:txBody>
      </p:sp>
    </p:spTree>
    <p:extLst>
      <p:ext uri="{BB962C8B-B14F-4D97-AF65-F5344CB8AC3E}">
        <p14:creationId xmlns:p14="http://schemas.microsoft.com/office/powerpoint/2010/main" val="389923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CF4E5F5-9469-F648-93DC-546974AE64A6}" type="datetimeFigureOut">
              <a:rPr lang="en-KE" smtClean="0"/>
              <a:t>01/08/2022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C991790D-F4DE-3F46-8A9A-2F10E902FEAB}" type="slidenum">
              <a:rPr lang="en-KE" smtClean="0"/>
              <a:t>‹#›</a:t>
            </a:fld>
            <a:endParaRPr lang="en-KE"/>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9430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CCF4E5F5-9469-F648-93DC-546974AE64A6}" type="datetimeFigureOut">
              <a:rPr lang="en-KE" smtClean="0"/>
              <a:t>01/08/2022</a:t>
            </a:fld>
            <a:endParaRPr lang="en-KE"/>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C991790D-F4DE-3F46-8A9A-2F10E902FEAB}" type="slidenum">
              <a:rPr lang="en-KE" smtClean="0"/>
              <a:t>‹#›</a:t>
            </a:fld>
            <a:endParaRPr lang="en-KE"/>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57467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CF4E5F5-9469-F648-93DC-546974AE64A6}" type="datetimeFigureOut">
              <a:rPr lang="en-KE" smtClean="0"/>
              <a:t>01/08/2022</a:t>
            </a:fld>
            <a:endParaRPr lang="en-KE"/>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C991790D-F4DE-3F46-8A9A-2F10E902FEAB}" type="slidenum">
              <a:rPr lang="en-KE" smtClean="0"/>
              <a:t>‹#›</a:t>
            </a:fld>
            <a:endParaRPr lang="en-KE"/>
          </a:p>
        </p:txBody>
      </p:sp>
    </p:spTree>
    <p:extLst>
      <p:ext uri="{BB962C8B-B14F-4D97-AF65-F5344CB8AC3E}">
        <p14:creationId xmlns:p14="http://schemas.microsoft.com/office/powerpoint/2010/main" val="2078717802"/>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96B4-3865-3090-52C7-F358D5CC8B25}"/>
              </a:ext>
            </a:extLst>
          </p:cNvPr>
          <p:cNvSpPr>
            <a:spLocks noGrp="1"/>
          </p:cNvSpPr>
          <p:nvPr>
            <p:ph type="ctrTitle"/>
          </p:nvPr>
        </p:nvSpPr>
        <p:spPr>
          <a:xfrm>
            <a:off x="1524000" y="91251"/>
            <a:ext cx="9144000" cy="2245489"/>
          </a:xfrm>
        </p:spPr>
        <p:txBody>
          <a:bodyPr>
            <a:normAutofit fontScale="90000"/>
          </a:bodyPr>
          <a:lstStyle/>
          <a:p>
            <a:r>
              <a:rPr lang="en-KE" sz="8800" dirty="0"/>
              <a:t>SyrialTel</a:t>
            </a:r>
            <a:r>
              <a:rPr lang="en-KE" dirty="0"/>
              <a:t> </a:t>
            </a:r>
            <a:r>
              <a:rPr lang="en-KE" sz="8800" dirty="0"/>
              <a:t>Company</a:t>
            </a:r>
          </a:p>
        </p:txBody>
      </p:sp>
      <p:sp>
        <p:nvSpPr>
          <p:cNvPr id="3" name="Subtitle 2">
            <a:extLst>
              <a:ext uri="{FF2B5EF4-FFF2-40B4-BE49-F238E27FC236}">
                <a16:creationId xmlns:a16="http://schemas.microsoft.com/office/drawing/2014/main" id="{E21D8DBE-3FC3-8D48-5F81-48AA7BE94B9F}"/>
              </a:ext>
            </a:extLst>
          </p:cNvPr>
          <p:cNvSpPr>
            <a:spLocks noGrp="1"/>
          </p:cNvSpPr>
          <p:nvPr>
            <p:ph type="subTitle" idx="1"/>
          </p:nvPr>
        </p:nvSpPr>
        <p:spPr>
          <a:xfrm>
            <a:off x="1524000" y="5463250"/>
            <a:ext cx="9144000" cy="717629"/>
          </a:xfrm>
        </p:spPr>
        <p:txBody>
          <a:bodyPr>
            <a:normAutofit fontScale="92500" lnSpcReduction="20000"/>
          </a:bodyPr>
          <a:lstStyle/>
          <a:p>
            <a:r>
              <a:rPr lang="en-GB" dirty="0"/>
              <a:t>SyrialTel Company Churn Analysis and Modelling</a:t>
            </a:r>
            <a:br>
              <a:rPr lang="en-GB" dirty="0"/>
            </a:br>
            <a:endParaRPr lang="en-KE" dirty="0"/>
          </a:p>
        </p:txBody>
      </p:sp>
      <p:pic>
        <p:nvPicPr>
          <p:cNvPr id="5" name="Picture 4">
            <a:extLst>
              <a:ext uri="{FF2B5EF4-FFF2-40B4-BE49-F238E27FC236}">
                <a16:creationId xmlns:a16="http://schemas.microsoft.com/office/drawing/2014/main" id="{CD4CD071-C8FB-D30D-C957-B8F06988E040}"/>
              </a:ext>
            </a:extLst>
          </p:cNvPr>
          <p:cNvPicPr>
            <a:picLocks noChangeAspect="1"/>
          </p:cNvPicPr>
          <p:nvPr/>
        </p:nvPicPr>
        <p:blipFill>
          <a:blip r:embed="rId2"/>
          <a:stretch>
            <a:fillRect/>
          </a:stretch>
        </p:blipFill>
        <p:spPr>
          <a:xfrm>
            <a:off x="2954653" y="2447080"/>
            <a:ext cx="6282694" cy="2732972"/>
          </a:xfrm>
          <a:prstGeom prst="rect">
            <a:avLst/>
          </a:prstGeom>
        </p:spPr>
      </p:pic>
    </p:spTree>
    <p:extLst>
      <p:ext uri="{BB962C8B-B14F-4D97-AF65-F5344CB8AC3E}">
        <p14:creationId xmlns:p14="http://schemas.microsoft.com/office/powerpoint/2010/main" val="103492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6818-A7A1-9E40-ED91-E42694BB6DAA}"/>
              </a:ext>
            </a:extLst>
          </p:cNvPr>
          <p:cNvSpPr>
            <a:spLocks noGrp="1"/>
          </p:cNvSpPr>
          <p:nvPr>
            <p:ph type="title"/>
          </p:nvPr>
        </p:nvSpPr>
        <p:spPr/>
        <p:txBody>
          <a:bodyPr/>
          <a:lstStyle/>
          <a:p>
            <a:r>
              <a:rPr lang="en-KE" b="1" dirty="0"/>
              <a:t>Introduction</a:t>
            </a:r>
          </a:p>
        </p:txBody>
      </p:sp>
      <p:sp>
        <p:nvSpPr>
          <p:cNvPr id="3" name="Content Placeholder 2">
            <a:extLst>
              <a:ext uri="{FF2B5EF4-FFF2-40B4-BE49-F238E27FC236}">
                <a16:creationId xmlns:a16="http://schemas.microsoft.com/office/drawing/2014/main" id="{640ACA46-BDF5-D880-C77A-576BFDDDDB8B}"/>
              </a:ext>
            </a:extLst>
          </p:cNvPr>
          <p:cNvSpPr>
            <a:spLocks noGrp="1"/>
          </p:cNvSpPr>
          <p:nvPr>
            <p:ph idx="1"/>
          </p:nvPr>
        </p:nvSpPr>
        <p:spPr/>
        <p:txBody>
          <a:bodyPr/>
          <a:lstStyle/>
          <a:p>
            <a:r>
              <a:rPr lang="en-GB" dirty="0"/>
              <a:t>Syrial is a telecommunication company that aims at optimizing its operation by reducing the amount of money spend on customers who don't stick to the company for long by using machine learning and finding the predictable patterns for such customers</a:t>
            </a:r>
            <a:endParaRPr lang="en-KE" dirty="0"/>
          </a:p>
        </p:txBody>
      </p:sp>
    </p:spTree>
    <p:extLst>
      <p:ext uri="{BB962C8B-B14F-4D97-AF65-F5344CB8AC3E}">
        <p14:creationId xmlns:p14="http://schemas.microsoft.com/office/powerpoint/2010/main" val="99503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5E22-6D32-7220-24A5-D2CAF7033601}"/>
              </a:ext>
            </a:extLst>
          </p:cNvPr>
          <p:cNvSpPr>
            <a:spLocks noGrp="1"/>
          </p:cNvSpPr>
          <p:nvPr>
            <p:ph type="title"/>
          </p:nvPr>
        </p:nvSpPr>
        <p:spPr/>
        <p:txBody>
          <a:bodyPr/>
          <a:lstStyle/>
          <a:p>
            <a:r>
              <a:rPr lang="en-GB" b="1" dirty="0"/>
              <a:t>Business Understanding</a:t>
            </a:r>
            <a:endParaRPr lang="en-KE" b="1" dirty="0"/>
          </a:p>
        </p:txBody>
      </p:sp>
      <p:sp>
        <p:nvSpPr>
          <p:cNvPr id="3" name="Content Placeholder 2">
            <a:extLst>
              <a:ext uri="{FF2B5EF4-FFF2-40B4-BE49-F238E27FC236}">
                <a16:creationId xmlns:a16="http://schemas.microsoft.com/office/drawing/2014/main" id="{BDE134C4-6478-1625-EE1E-AA4B31B3B1A5}"/>
              </a:ext>
            </a:extLst>
          </p:cNvPr>
          <p:cNvSpPr>
            <a:spLocks noGrp="1"/>
          </p:cNvSpPr>
          <p:nvPr>
            <p:ph idx="1"/>
          </p:nvPr>
        </p:nvSpPr>
        <p:spPr/>
        <p:txBody>
          <a:bodyPr/>
          <a:lstStyle/>
          <a:p>
            <a:r>
              <a:rPr lang="en-GB" dirty="0"/>
              <a:t>Our stakeholder will be the SyrialTel telecom Company. The purpose of this project is to provide the Syrial with valuable insight regarding the factors that most contribute to a customer churning , as well as use predictive model that can be used to make recommendations to the company in order to help reduce the amount of money spend wasted on customers who don't stick for long.</a:t>
            </a:r>
            <a:endParaRPr lang="en-KE" dirty="0"/>
          </a:p>
        </p:txBody>
      </p:sp>
    </p:spTree>
    <p:extLst>
      <p:ext uri="{BB962C8B-B14F-4D97-AF65-F5344CB8AC3E}">
        <p14:creationId xmlns:p14="http://schemas.microsoft.com/office/powerpoint/2010/main" val="149323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DB5D-3BB6-EF1C-FE52-99E48C524E44}"/>
              </a:ext>
            </a:extLst>
          </p:cNvPr>
          <p:cNvSpPr>
            <a:spLocks noGrp="1"/>
          </p:cNvSpPr>
          <p:nvPr>
            <p:ph type="title"/>
          </p:nvPr>
        </p:nvSpPr>
        <p:spPr/>
        <p:txBody>
          <a:bodyPr/>
          <a:lstStyle/>
          <a:p>
            <a:r>
              <a:rPr lang="en-GB" b="1" dirty="0"/>
              <a:t>Objectives</a:t>
            </a:r>
            <a:endParaRPr lang="en-KE" dirty="0"/>
          </a:p>
        </p:txBody>
      </p:sp>
      <p:sp>
        <p:nvSpPr>
          <p:cNvPr id="3" name="Content Placeholder 2">
            <a:extLst>
              <a:ext uri="{FF2B5EF4-FFF2-40B4-BE49-F238E27FC236}">
                <a16:creationId xmlns:a16="http://schemas.microsoft.com/office/drawing/2014/main" id="{B7553E11-4C5A-EC92-E4C9-5E3F3D647BE0}"/>
              </a:ext>
            </a:extLst>
          </p:cNvPr>
          <p:cNvSpPr>
            <a:spLocks noGrp="1"/>
          </p:cNvSpPr>
          <p:nvPr>
            <p:ph idx="1"/>
          </p:nvPr>
        </p:nvSpPr>
        <p:spPr/>
        <p:txBody>
          <a:bodyPr/>
          <a:lstStyle/>
          <a:p>
            <a:r>
              <a:rPr lang="en-GB" dirty="0"/>
              <a:t>To do analysis and find patterns between customers who churn and those who don’t.</a:t>
            </a:r>
          </a:p>
          <a:p>
            <a:r>
              <a:rPr lang="en-GB" dirty="0"/>
              <a:t>To build a Machine Learning prediction model for classifying the churn of the Syrial Company.</a:t>
            </a:r>
          </a:p>
          <a:p>
            <a:r>
              <a:rPr lang="en-GB" dirty="0"/>
              <a:t>To use iterative modelling to find the best model with the highest classification accuracy.</a:t>
            </a:r>
            <a:endParaRPr lang="en-KE" dirty="0"/>
          </a:p>
        </p:txBody>
      </p:sp>
    </p:spTree>
    <p:extLst>
      <p:ext uri="{BB962C8B-B14F-4D97-AF65-F5344CB8AC3E}">
        <p14:creationId xmlns:p14="http://schemas.microsoft.com/office/powerpoint/2010/main" val="290769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9CDC-E80D-D924-8D92-6BE1B1413F4C}"/>
              </a:ext>
            </a:extLst>
          </p:cNvPr>
          <p:cNvSpPr>
            <a:spLocks noGrp="1"/>
          </p:cNvSpPr>
          <p:nvPr>
            <p:ph type="title"/>
          </p:nvPr>
        </p:nvSpPr>
        <p:spPr/>
        <p:txBody>
          <a:bodyPr/>
          <a:lstStyle/>
          <a:p>
            <a:r>
              <a:rPr lang="en-KE" b="1" dirty="0"/>
              <a:t>Data Understanding</a:t>
            </a:r>
          </a:p>
        </p:txBody>
      </p:sp>
      <p:sp>
        <p:nvSpPr>
          <p:cNvPr id="3" name="Content Placeholder 2">
            <a:extLst>
              <a:ext uri="{FF2B5EF4-FFF2-40B4-BE49-F238E27FC236}">
                <a16:creationId xmlns:a16="http://schemas.microsoft.com/office/drawing/2014/main" id="{17F48C9B-D155-ACC5-0EBD-719908A0BEEB}"/>
              </a:ext>
            </a:extLst>
          </p:cNvPr>
          <p:cNvSpPr>
            <a:spLocks noGrp="1"/>
          </p:cNvSpPr>
          <p:nvPr>
            <p:ph idx="1"/>
          </p:nvPr>
        </p:nvSpPr>
        <p:spPr/>
        <p:txBody>
          <a:bodyPr/>
          <a:lstStyle/>
          <a:p>
            <a:r>
              <a:rPr lang="en-GB" dirty="0"/>
              <a:t>The data for this project comes from SyrialTelecom customer churn dataset:</a:t>
            </a:r>
          </a:p>
          <a:p>
            <a:pPr lvl="1"/>
            <a:r>
              <a:rPr lang="en-GB" dirty="0"/>
              <a:t>Data/bigml_59c28831336c6604c800002a.csv</a:t>
            </a:r>
            <a:endParaRPr lang="en-KE" dirty="0"/>
          </a:p>
        </p:txBody>
      </p:sp>
    </p:spTree>
    <p:extLst>
      <p:ext uri="{BB962C8B-B14F-4D97-AF65-F5344CB8AC3E}">
        <p14:creationId xmlns:p14="http://schemas.microsoft.com/office/powerpoint/2010/main" val="374553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E6AD-9FEC-E02B-00B7-499AEA230CB6}"/>
              </a:ext>
            </a:extLst>
          </p:cNvPr>
          <p:cNvSpPr>
            <a:spLocks noGrp="1"/>
          </p:cNvSpPr>
          <p:nvPr>
            <p:ph type="title"/>
          </p:nvPr>
        </p:nvSpPr>
        <p:spPr/>
        <p:txBody>
          <a:bodyPr/>
          <a:lstStyle/>
          <a:p>
            <a:r>
              <a:rPr lang="en-KE" b="1" dirty="0"/>
              <a:t>Modelling</a:t>
            </a:r>
          </a:p>
        </p:txBody>
      </p:sp>
      <p:sp>
        <p:nvSpPr>
          <p:cNvPr id="3" name="Content Placeholder 2">
            <a:extLst>
              <a:ext uri="{FF2B5EF4-FFF2-40B4-BE49-F238E27FC236}">
                <a16:creationId xmlns:a16="http://schemas.microsoft.com/office/drawing/2014/main" id="{6DC2D61D-C27D-0E1F-FC09-505079CE64E6}"/>
              </a:ext>
            </a:extLst>
          </p:cNvPr>
          <p:cNvSpPr>
            <a:spLocks noGrp="1"/>
          </p:cNvSpPr>
          <p:nvPr>
            <p:ph idx="1"/>
          </p:nvPr>
        </p:nvSpPr>
        <p:spPr/>
        <p:txBody>
          <a:bodyPr/>
          <a:lstStyle/>
          <a:p>
            <a:r>
              <a:rPr lang="en-GB" dirty="0"/>
              <a:t>Different Modelling algorithms were used iteratively to find the best:</a:t>
            </a:r>
          </a:p>
          <a:p>
            <a:pPr lvl="1"/>
            <a:r>
              <a:rPr lang="en-GB" dirty="0"/>
              <a:t>Logistic Regression</a:t>
            </a:r>
          </a:p>
          <a:p>
            <a:pPr lvl="1"/>
            <a:r>
              <a:rPr lang="en-GB" dirty="0"/>
              <a:t>Decision tree</a:t>
            </a:r>
          </a:p>
          <a:p>
            <a:pPr lvl="1"/>
            <a:r>
              <a:rPr lang="en-GB" dirty="0"/>
              <a:t>Random Forest</a:t>
            </a:r>
          </a:p>
          <a:p>
            <a:pPr lvl="1"/>
            <a:r>
              <a:rPr lang="en-GB" dirty="0"/>
              <a:t>Gradient Boosting</a:t>
            </a:r>
          </a:p>
          <a:p>
            <a:pPr lvl="1"/>
            <a:r>
              <a:rPr lang="en-GB" dirty="0"/>
              <a:t>Stacking</a:t>
            </a:r>
            <a:endParaRPr lang="en-KE" dirty="0"/>
          </a:p>
        </p:txBody>
      </p:sp>
    </p:spTree>
    <p:extLst>
      <p:ext uri="{BB962C8B-B14F-4D97-AF65-F5344CB8AC3E}">
        <p14:creationId xmlns:p14="http://schemas.microsoft.com/office/powerpoint/2010/main" val="316534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3F7E-63AF-B1D9-0D6D-92E42F039B93}"/>
              </a:ext>
            </a:extLst>
          </p:cNvPr>
          <p:cNvSpPr>
            <a:spLocks noGrp="1"/>
          </p:cNvSpPr>
          <p:nvPr>
            <p:ph type="title"/>
          </p:nvPr>
        </p:nvSpPr>
        <p:spPr/>
        <p:txBody>
          <a:bodyPr/>
          <a:lstStyle/>
          <a:p>
            <a:r>
              <a:rPr lang="en-KE" b="1" dirty="0"/>
              <a:t>Correlation chart</a:t>
            </a:r>
          </a:p>
        </p:txBody>
      </p:sp>
      <p:pic>
        <p:nvPicPr>
          <p:cNvPr id="5" name="Content Placeholder 4">
            <a:extLst>
              <a:ext uri="{FF2B5EF4-FFF2-40B4-BE49-F238E27FC236}">
                <a16:creationId xmlns:a16="http://schemas.microsoft.com/office/drawing/2014/main" id="{FF5E802C-9486-4747-A5FC-21EB939ECB32}"/>
              </a:ext>
            </a:extLst>
          </p:cNvPr>
          <p:cNvPicPr>
            <a:picLocks noGrp="1" noChangeAspect="1"/>
          </p:cNvPicPr>
          <p:nvPr>
            <p:ph idx="1"/>
          </p:nvPr>
        </p:nvPicPr>
        <p:blipFill>
          <a:blip r:embed="rId2"/>
          <a:stretch>
            <a:fillRect/>
          </a:stretch>
        </p:blipFill>
        <p:spPr>
          <a:xfrm>
            <a:off x="623383" y="953324"/>
            <a:ext cx="9603275" cy="5904676"/>
          </a:xfrm>
        </p:spPr>
      </p:pic>
    </p:spTree>
    <p:extLst>
      <p:ext uri="{BB962C8B-B14F-4D97-AF65-F5344CB8AC3E}">
        <p14:creationId xmlns:p14="http://schemas.microsoft.com/office/powerpoint/2010/main" val="271589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46FE-5CD6-55CA-9726-058D41B1ED45}"/>
              </a:ext>
            </a:extLst>
          </p:cNvPr>
          <p:cNvSpPr>
            <a:spLocks noGrp="1"/>
          </p:cNvSpPr>
          <p:nvPr>
            <p:ph type="title"/>
          </p:nvPr>
        </p:nvSpPr>
        <p:spPr/>
        <p:txBody>
          <a:bodyPr/>
          <a:lstStyle/>
          <a:p>
            <a:r>
              <a:rPr lang="en-KE" b="1" dirty="0"/>
              <a:t>Conclusion </a:t>
            </a:r>
          </a:p>
        </p:txBody>
      </p:sp>
      <p:sp>
        <p:nvSpPr>
          <p:cNvPr id="3" name="Content Placeholder 2">
            <a:extLst>
              <a:ext uri="{FF2B5EF4-FFF2-40B4-BE49-F238E27FC236}">
                <a16:creationId xmlns:a16="http://schemas.microsoft.com/office/drawing/2014/main" id="{374F753A-3DE0-A2C1-272B-A59500782900}"/>
              </a:ext>
            </a:extLst>
          </p:cNvPr>
          <p:cNvSpPr>
            <a:spLocks noGrp="1"/>
          </p:cNvSpPr>
          <p:nvPr>
            <p:ph idx="1"/>
          </p:nvPr>
        </p:nvSpPr>
        <p:spPr>
          <a:xfrm>
            <a:off x="1130270" y="1516284"/>
            <a:ext cx="9603275" cy="3950061"/>
          </a:xfrm>
        </p:spPr>
        <p:txBody>
          <a:bodyPr>
            <a:noAutofit/>
          </a:bodyPr>
          <a:lstStyle/>
          <a:p>
            <a:r>
              <a:rPr lang="en-GB" dirty="0"/>
              <a:t>The final model picked was the Random forest model 1 which had the highest metrics of :</a:t>
            </a:r>
          </a:p>
          <a:p>
            <a:pPr lvl="1"/>
            <a:r>
              <a:rPr lang="en-GB" dirty="0"/>
              <a:t>Classification Accuracy : 93%</a:t>
            </a:r>
          </a:p>
          <a:p>
            <a:pPr lvl="1"/>
            <a:r>
              <a:rPr lang="en-GB" dirty="0"/>
              <a:t>Classification recall : 73%</a:t>
            </a:r>
          </a:p>
          <a:p>
            <a:pPr lvl="1"/>
            <a:r>
              <a:rPr lang="en-GB" dirty="0"/>
              <a:t>Classification F1 score : 74%</a:t>
            </a:r>
          </a:p>
          <a:p>
            <a:pPr lvl="1"/>
            <a:r>
              <a:rPr lang="en-GB" dirty="0"/>
              <a:t>Classification precision : 75%</a:t>
            </a:r>
          </a:p>
          <a:p>
            <a:r>
              <a:rPr lang="en-GB" dirty="0"/>
              <a:t>This model had a very high classification accuracy of 93% and also it had a balance in the other evaluating metrics above 70% for recall , F1 score and precision</a:t>
            </a:r>
          </a:p>
        </p:txBody>
      </p:sp>
    </p:spTree>
    <p:extLst>
      <p:ext uri="{BB962C8B-B14F-4D97-AF65-F5344CB8AC3E}">
        <p14:creationId xmlns:p14="http://schemas.microsoft.com/office/powerpoint/2010/main" val="21273816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{3CB91686-E303-A14B-B8F7-33C9EEC9FA50}tf10001119_mac</Template>
  <TotalTime>38</TotalTime>
  <Words>282</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Gallery</vt:lpstr>
      <vt:lpstr>SyrialTel Company</vt:lpstr>
      <vt:lpstr>Introduction</vt:lpstr>
      <vt:lpstr>Business Understanding</vt:lpstr>
      <vt:lpstr>Objectives</vt:lpstr>
      <vt:lpstr>Data Understanding</vt:lpstr>
      <vt:lpstr>Modelling</vt:lpstr>
      <vt:lpstr>Correlation chart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SyrialTel Company</dc:title>
  <dc:creator>Microsoft Office User</dc:creator>
  <cp:lastModifiedBy>Microsoft Office User</cp:lastModifiedBy>
  <cp:revision>1</cp:revision>
  <dcterms:created xsi:type="dcterms:W3CDTF">2022-08-01T11:45:39Z</dcterms:created>
  <dcterms:modified xsi:type="dcterms:W3CDTF">2022-08-01T12:23:40Z</dcterms:modified>
</cp:coreProperties>
</file>