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7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8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0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3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1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5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33A6A7-E7EE-42C5-88DE-B09D16B38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826F28E-7134-458B-A720-4E66F2413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866" y="2530119"/>
            <a:ext cx="5331206" cy="1237128"/>
          </a:xfrm>
        </p:spPr>
        <p:txBody>
          <a:bodyPr anchor="t">
            <a:normAutofit/>
          </a:bodyPr>
          <a:lstStyle/>
          <a:p>
            <a:pPr algn="l"/>
            <a:r>
              <a:rPr lang="zh-TW" altLang="en-US" dirty="0"/>
              <a:t>網路爬蟲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7D1A63-82EC-4B35-987D-879F6BB5F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893" y="3761491"/>
            <a:ext cx="5555624" cy="642090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3200" dirty="0"/>
              <a:t>台中台北空氣品質分析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31168-8EAC-57A3-CE7F-B100F91D8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82" r="2202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36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8C37FB5-4F77-4FFA-B27C-425E535A6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43" y="574340"/>
            <a:ext cx="6300866" cy="570932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2F9482D-540E-499E-A34B-B948E5D11D10}"/>
              </a:ext>
            </a:extLst>
          </p:cNvPr>
          <p:cNvSpPr txBox="1"/>
          <p:nvPr/>
        </p:nvSpPr>
        <p:spPr>
          <a:xfrm>
            <a:off x="195209" y="2828835"/>
            <a:ext cx="5034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同理我們將</a:t>
            </a:r>
            <a:r>
              <a:rPr lang="en-US" altLang="zh-TW" sz="2400" dirty="0">
                <a:solidFill>
                  <a:schemeClr val="bg1"/>
                </a:solidFill>
              </a:rPr>
              <a:t>x1,x2</a:t>
            </a:r>
            <a:r>
              <a:rPr lang="zh-TW" altLang="en-US" sz="2400" dirty="0">
                <a:solidFill>
                  <a:schemeClr val="bg1"/>
                </a:solidFill>
              </a:rPr>
              <a:t>中的</a:t>
            </a:r>
            <a:r>
              <a:rPr lang="en-US" altLang="zh-TW" sz="2400" dirty="0">
                <a:solidFill>
                  <a:schemeClr val="bg1"/>
                </a:solidFill>
              </a:rPr>
              <a:t>index : 10~19</a:t>
            </a: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繪製出的折線圖即是</a:t>
            </a:r>
            <a:r>
              <a:rPr lang="en-US" altLang="zh-TW" sz="2400" dirty="0">
                <a:solidFill>
                  <a:schemeClr val="bg1"/>
                </a:solidFill>
              </a:rPr>
              <a:t>10/11~10/20</a:t>
            </a: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之台中、台北的逐時折線圖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20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CA7BF67-9743-4B76-8713-F7078754C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678" y="589185"/>
            <a:ext cx="5749871" cy="567962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40FDDFF-4C05-485A-ABFF-D233F03D5960}"/>
              </a:ext>
            </a:extLst>
          </p:cNvPr>
          <p:cNvSpPr txBox="1"/>
          <p:nvPr/>
        </p:nvSpPr>
        <p:spPr>
          <a:xfrm>
            <a:off x="-17720" y="2854319"/>
            <a:ext cx="61137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</a:rPr>
              <a:t>同理我們將</a:t>
            </a:r>
            <a:r>
              <a:rPr lang="en-US" altLang="zh-TW" sz="2800" dirty="0">
                <a:solidFill>
                  <a:schemeClr val="bg1"/>
                </a:solidFill>
              </a:rPr>
              <a:t>x1,x2</a:t>
            </a:r>
            <a:r>
              <a:rPr lang="zh-TW" altLang="en-US" sz="2800" dirty="0">
                <a:solidFill>
                  <a:schemeClr val="bg1"/>
                </a:solidFill>
              </a:rPr>
              <a:t>中的</a:t>
            </a:r>
            <a:r>
              <a:rPr lang="en-US" altLang="zh-TW" sz="2800" dirty="0">
                <a:solidFill>
                  <a:schemeClr val="bg1"/>
                </a:solidFill>
              </a:rPr>
              <a:t>index : 20~29</a:t>
            </a:r>
          </a:p>
          <a:p>
            <a:pPr algn="ctr"/>
            <a:r>
              <a:rPr lang="zh-TW" altLang="en-US" sz="2800" dirty="0">
                <a:solidFill>
                  <a:schemeClr val="bg1"/>
                </a:solidFill>
              </a:rPr>
              <a:t>繪製出的折線圖即是</a:t>
            </a:r>
            <a:r>
              <a:rPr lang="en-US" altLang="zh-TW" sz="2800" dirty="0">
                <a:solidFill>
                  <a:schemeClr val="bg1"/>
                </a:solidFill>
              </a:rPr>
              <a:t>10/21~10/30</a:t>
            </a:r>
          </a:p>
          <a:p>
            <a:pPr algn="ctr"/>
            <a:r>
              <a:rPr lang="zh-TW" altLang="en-US" sz="2800" dirty="0">
                <a:solidFill>
                  <a:schemeClr val="bg1"/>
                </a:solidFill>
              </a:rPr>
              <a:t>之台中、台北的逐時折線圖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058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AF27360-A753-4573-A1F6-618BA2981E18}"/>
              </a:ext>
            </a:extLst>
          </p:cNvPr>
          <p:cNvSpPr txBox="1"/>
          <p:nvPr/>
        </p:nvSpPr>
        <p:spPr>
          <a:xfrm>
            <a:off x="976045" y="2239766"/>
            <a:ext cx="96679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800" dirty="0">
                <a:solidFill>
                  <a:schemeClr val="bg1"/>
                </a:solidFill>
              </a:rPr>
              <a:t>END</a:t>
            </a:r>
            <a:endParaRPr lang="zh-TW" altLang="en-US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0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B16A729-FCED-4D5F-8193-0D513D404F88}"/>
              </a:ext>
            </a:extLst>
          </p:cNvPr>
          <p:cNvSpPr txBox="1"/>
          <p:nvPr/>
        </p:nvSpPr>
        <p:spPr>
          <a:xfrm>
            <a:off x="1113034" y="610136"/>
            <a:ext cx="996593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u="sng" dirty="0">
                <a:solidFill>
                  <a:schemeClr val="bg1"/>
                </a:solidFill>
              </a:rPr>
              <a:t>主要流程</a:t>
            </a:r>
            <a:endParaRPr lang="en-US" altLang="zh-TW" sz="2800" b="1" u="sng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b="1" dirty="0">
                <a:solidFill>
                  <a:schemeClr val="bg1"/>
                </a:solidFill>
              </a:rPr>
              <a:t>自訂義函數：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marL="342900" indent="-342900">
              <a:buAutoNum type="alphaLcParenBoth"/>
            </a:pPr>
            <a:r>
              <a:rPr lang="zh-TW" altLang="en-US" sz="2400" dirty="0">
                <a:solidFill>
                  <a:schemeClr val="bg1"/>
                </a:solidFill>
              </a:rPr>
              <a:t> 爬蟲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342900" indent="-342900">
              <a:buAutoNum type="alphaLcParenBoth"/>
            </a:pPr>
            <a:r>
              <a:rPr lang="zh-TW" altLang="en-US" sz="2400" dirty="0">
                <a:solidFill>
                  <a:schemeClr val="bg1"/>
                </a:solidFill>
              </a:rPr>
              <a:t> 資料處理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342900" indent="-342900">
              <a:buAutoNum type="alphaLcParenBoth"/>
            </a:pPr>
            <a:r>
              <a:rPr lang="zh-TW" altLang="en-US" sz="2400" dirty="0">
                <a:solidFill>
                  <a:schemeClr val="bg1"/>
                </a:solidFill>
              </a:rPr>
              <a:t> 合併資料框架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eriod" startAt="2"/>
            </a:pPr>
            <a:r>
              <a:rPr lang="zh-TW" altLang="en-US" sz="2400" b="1" dirty="0">
                <a:solidFill>
                  <a:schemeClr val="bg1"/>
                </a:solidFill>
              </a:rPr>
              <a:t>爬蟲 ：</a:t>
            </a:r>
            <a:r>
              <a:rPr lang="en-US" altLang="zh-TW" sz="2400" b="1" dirty="0">
                <a:solidFill>
                  <a:schemeClr val="bg1"/>
                </a:solidFill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</a:rPr>
              <a:t> 自動下載台灣之 </a:t>
            </a:r>
            <a:r>
              <a:rPr lang="en-US" altLang="zh-TW" sz="2400" b="1" dirty="0">
                <a:solidFill>
                  <a:schemeClr val="bg1"/>
                </a:solidFill>
              </a:rPr>
              <a:t>10/1 ~ 10/30 </a:t>
            </a:r>
            <a:r>
              <a:rPr lang="zh-TW" altLang="en-US" sz="2400" b="1" dirty="0">
                <a:solidFill>
                  <a:schemeClr val="bg1"/>
                </a:solidFill>
              </a:rPr>
              <a:t>的 </a:t>
            </a:r>
            <a:r>
              <a:rPr lang="en-US" altLang="zh-TW" sz="2400" b="1" dirty="0">
                <a:solidFill>
                  <a:schemeClr val="bg1"/>
                </a:solidFill>
              </a:rPr>
              <a:t>PM2.5</a:t>
            </a:r>
            <a:r>
              <a:rPr lang="zh-TW" altLang="en-US" sz="2400" b="1" dirty="0">
                <a:solidFill>
                  <a:schemeClr val="bg1"/>
                </a:solidFill>
              </a:rPr>
              <a:t>資料 </a:t>
            </a:r>
            <a:r>
              <a:rPr lang="en-US" altLang="zh-TW" sz="2400" b="1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 startAt="2"/>
            </a:pPr>
            <a:endParaRPr lang="en-US" altLang="zh-TW" sz="2400" b="1" dirty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r>
              <a:rPr lang="zh-TW" altLang="en-US" sz="2400" b="1" dirty="0">
                <a:solidFill>
                  <a:schemeClr val="bg1"/>
                </a:solidFill>
              </a:rPr>
              <a:t>資料前處理 ：</a:t>
            </a:r>
            <a:r>
              <a:rPr lang="en-US" altLang="zh-TW" sz="2400" b="1" dirty="0">
                <a:solidFill>
                  <a:schemeClr val="bg1"/>
                </a:solidFill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</a:rPr>
              <a:t>轉換資料型態、刪除極值</a:t>
            </a:r>
            <a:r>
              <a:rPr lang="en-US" altLang="zh-TW" sz="2400" b="1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 startAt="2"/>
            </a:pPr>
            <a:endParaRPr lang="en-US" altLang="zh-TW" sz="2400" b="1" dirty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r>
              <a:rPr lang="zh-TW" altLang="en-US" sz="2400" b="1" dirty="0">
                <a:solidFill>
                  <a:schemeClr val="bg1"/>
                </a:solidFill>
              </a:rPr>
              <a:t>資料視覺化：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(a) </a:t>
            </a:r>
            <a:r>
              <a:rPr lang="zh-TW" altLang="en-US" sz="2400" dirty="0">
                <a:solidFill>
                  <a:schemeClr val="bg1"/>
                </a:solidFill>
              </a:rPr>
              <a:t>繪製散佈圖 </a:t>
            </a:r>
            <a:r>
              <a:rPr lang="en-US" altLang="zh-TW" sz="2400" dirty="0">
                <a:solidFill>
                  <a:schemeClr val="bg1"/>
                </a:solidFill>
              </a:rPr>
              <a:t>(</a:t>
            </a:r>
            <a:r>
              <a:rPr lang="zh-TW" altLang="en-US" sz="2400" dirty="0">
                <a:solidFill>
                  <a:schemeClr val="bg1"/>
                </a:solidFill>
              </a:rPr>
              <a:t>將台中市、台北市之資料匯出散佈圖分析</a:t>
            </a:r>
            <a:r>
              <a:rPr lang="en-US" altLang="zh-TW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(b) </a:t>
            </a:r>
            <a:r>
              <a:rPr lang="zh-TW" altLang="en-US" sz="2400" dirty="0">
                <a:solidFill>
                  <a:schemeClr val="bg1"/>
                </a:solidFill>
              </a:rPr>
              <a:t>繪製盒狀圖</a:t>
            </a:r>
            <a:r>
              <a:rPr lang="en-US" altLang="zh-TW" sz="2400" dirty="0">
                <a:solidFill>
                  <a:schemeClr val="bg1"/>
                </a:solidFill>
              </a:rPr>
              <a:t>(</a:t>
            </a:r>
            <a:r>
              <a:rPr lang="zh-TW" altLang="en-US" sz="2400" dirty="0">
                <a:solidFill>
                  <a:schemeClr val="bg1"/>
                </a:solidFill>
              </a:rPr>
              <a:t>將台中市、台北市之資料匯出盒狀圖分析</a:t>
            </a:r>
            <a:r>
              <a:rPr lang="en-US" altLang="zh-TW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(c) </a:t>
            </a:r>
            <a:r>
              <a:rPr lang="zh-TW" altLang="en-US" sz="2400" dirty="0">
                <a:solidFill>
                  <a:schemeClr val="bg1"/>
                </a:solidFill>
              </a:rPr>
              <a:t>繪製逐時折線圖：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(</a:t>
            </a:r>
            <a:r>
              <a:rPr lang="zh-TW" altLang="en-US" sz="2400" dirty="0">
                <a:solidFill>
                  <a:schemeClr val="bg1"/>
                </a:solidFill>
              </a:rPr>
              <a:t>將台中市、台北市之資料根據每一小時資料，繪製出折線圖比較</a:t>
            </a:r>
            <a:r>
              <a:rPr lang="en-US" altLang="zh-TW" sz="2400" dirty="0">
                <a:solidFill>
                  <a:schemeClr val="bg1"/>
                </a:solidFill>
              </a:rPr>
              <a:t>)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8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15CA2BDF-937B-432C-9A70-33CCB5E18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49" y="1015326"/>
            <a:ext cx="7573943" cy="482734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E504783-B9B5-4835-A19C-D6B7AB8A457A}"/>
              </a:ext>
            </a:extLst>
          </p:cNvPr>
          <p:cNvSpPr txBox="1"/>
          <p:nvPr/>
        </p:nvSpPr>
        <p:spPr>
          <a:xfrm>
            <a:off x="392329" y="1245203"/>
            <a:ext cx="37995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u="sng" dirty="0">
                <a:solidFill>
                  <a:schemeClr val="bg1"/>
                </a:solidFill>
              </a:rPr>
              <a:t>自動化下載網站資料：</a:t>
            </a:r>
            <a:endParaRPr lang="en-US" altLang="zh-TW" sz="2400" u="sng" dirty="0">
              <a:solidFill>
                <a:schemeClr val="bg1"/>
              </a:solidFill>
            </a:endParaRPr>
          </a:p>
          <a:p>
            <a:endParaRPr lang="en-US" altLang="zh-TW" sz="2400" dirty="0"/>
          </a:p>
          <a:p>
            <a:r>
              <a:rPr lang="zh-TW" altLang="en-US" sz="2400" dirty="0">
                <a:solidFill>
                  <a:schemeClr val="bg1"/>
                </a:solidFill>
              </a:rPr>
              <a:t>自定義</a:t>
            </a:r>
            <a:r>
              <a:rPr lang="en-US" altLang="zh-TW" sz="2400" dirty="0" err="1">
                <a:solidFill>
                  <a:schemeClr val="bg1"/>
                </a:solidFill>
              </a:rPr>
              <a:t>RetrieveData</a:t>
            </a:r>
            <a:r>
              <a:rPr lang="zh-TW" altLang="en-US" sz="2400" dirty="0">
                <a:solidFill>
                  <a:schemeClr val="bg1"/>
                </a:solidFill>
              </a:rPr>
              <a:t>函數：</a:t>
            </a:r>
            <a:endParaRPr lang="en-US" altLang="zh-TW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使用</a:t>
            </a:r>
            <a:r>
              <a:rPr lang="en-US" altLang="zh-TW" sz="2400" dirty="0" err="1">
                <a:solidFill>
                  <a:schemeClr val="bg1"/>
                </a:solidFill>
              </a:rPr>
              <a:t>request.urlretrieve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下載資料檔，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並使用</a:t>
            </a:r>
            <a:r>
              <a:rPr lang="en-US" altLang="zh-TW" sz="2400" dirty="0" err="1">
                <a:solidFill>
                  <a:schemeClr val="bg1"/>
                </a:solidFill>
              </a:rPr>
              <a:t>unpack_archive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解壓縮存入</a:t>
            </a:r>
            <a:r>
              <a:rPr lang="en-US" altLang="zh-TW" sz="2400" dirty="0">
                <a:solidFill>
                  <a:schemeClr val="bg1"/>
                </a:solidFill>
              </a:rPr>
              <a:t>D</a:t>
            </a:r>
            <a:r>
              <a:rPr lang="zh-TW" altLang="en-US" sz="2400" dirty="0">
                <a:solidFill>
                  <a:schemeClr val="bg1"/>
                </a:solidFill>
              </a:rPr>
              <a:t>槽。</a:t>
            </a:r>
            <a:endParaRPr lang="en-US" altLang="zh-TW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最後將</a:t>
            </a:r>
            <a:r>
              <a:rPr lang="en-US" altLang="zh-TW" sz="2400" dirty="0">
                <a:solidFill>
                  <a:schemeClr val="bg1"/>
                </a:solidFill>
              </a:rPr>
              <a:t>D</a:t>
            </a:r>
            <a:r>
              <a:rPr lang="zh-TW" altLang="en-US" sz="2400" dirty="0">
                <a:solidFill>
                  <a:schemeClr val="bg1"/>
                </a:solidFill>
              </a:rPr>
              <a:t>槽中解壓縮的檔案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存入物件</a:t>
            </a:r>
            <a:r>
              <a:rPr lang="en-US" altLang="zh-TW" sz="2400" dirty="0">
                <a:solidFill>
                  <a:schemeClr val="bg1"/>
                </a:solidFill>
              </a:rPr>
              <a:t>,files</a:t>
            </a:r>
            <a:r>
              <a:rPr lang="zh-TW" altLang="en-US" sz="2400" dirty="0">
                <a:solidFill>
                  <a:schemeClr val="bg1"/>
                </a:solidFill>
              </a:rPr>
              <a:t>。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65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2CCFBA64-D9C6-4F66-BB18-A61380A99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638" y="308343"/>
            <a:ext cx="6958362" cy="608182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D1E6FBF-62EF-4460-A04D-5746B8FFBD68}"/>
              </a:ext>
            </a:extLst>
          </p:cNvPr>
          <p:cNvSpPr txBox="1"/>
          <p:nvPr/>
        </p:nvSpPr>
        <p:spPr>
          <a:xfrm>
            <a:off x="254106" y="308343"/>
            <a:ext cx="47431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u="sng" dirty="0">
                <a:solidFill>
                  <a:schemeClr val="bg1"/>
                </a:solidFill>
              </a:rPr>
              <a:t>將台中</a:t>
            </a:r>
            <a:r>
              <a:rPr lang="en-US" altLang="zh-TW" sz="2400" u="sng" dirty="0">
                <a:solidFill>
                  <a:schemeClr val="bg1"/>
                </a:solidFill>
              </a:rPr>
              <a:t>(</a:t>
            </a:r>
            <a:r>
              <a:rPr lang="zh-TW" altLang="en-US" sz="2400" u="sng" dirty="0">
                <a:solidFill>
                  <a:schemeClr val="bg1"/>
                </a:solidFill>
              </a:rPr>
              <a:t>台北</a:t>
            </a:r>
            <a:r>
              <a:rPr lang="en-US" altLang="zh-TW" sz="2400" u="sng" dirty="0">
                <a:solidFill>
                  <a:schemeClr val="bg1"/>
                </a:solidFill>
              </a:rPr>
              <a:t>)</a:t>
            </a:r>
            <a:r>
              <a:rPr lang="zh-TW" altLang="en-US" sz="2400" u="sng" dirty="0">
                <a:solidFill>
                  <a:schemeClr val="bg1"/>
                </a:solidFill>
              </a:rPr>
              <a:t>資料格式轉換：</a:t>
            </a:r>
            <a:endParaRPr lang="en-US" altLang="zh-TW" sz="2400" u="sng" dirty="0">
              <a:solidFill>
                <a:schemeClr val="bg1"/>
              </a:solidFill>
            </a:endParaRPr>
          </a:p>
          <a:p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</a:rPr>
              <a:t>定義</a:t>
            </a:r>
            <a:r>
              <a:rPr lang="en-US" altLang="zh-TW" sz="2400" dirty="0" err="1">
                <a:solidFill>
                  <a:schemeClr val="bg1"/>
                </a:solidFill>
              </a:rPr>
              <a:t>ExtractTaichungData</a:t>
            </a:r>
            <a:r>
              <a:rPr lang="zh-TW" altLang="en-US" sz="2400" dirty="0">
                <a:solidFill>
                  <a:schemeClr val="bg1"/>
                </a:solidFill>
              </a:rPr>
              <a:t>函數</a:t>
            </a:r>
            <a:endParaRPr lang="en-US" altLang="zh-TW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使用</a:t>
            </a:r>
            <a:r>
              <a:rPr lang="en-US" altLang="zh-TW" sz="2400" dirty="0">
                <a:solidFill>
                  <a:schemeClr val="bg1"/>
                </a:solidFill>
              </a:rPr>
              <a:t>pandas</a:t>
            </a:r>
            <a:r>
              <a:rPr lang="zh-TW" altLang="en-US" sz="2400" dirty="0">
                <a:solidFill>
                  <a:schemeClr val="bg1"/>
                </a:solidFill>
              </a:rPr>
              <a:t>的</a:t>
            </a:r>
            <a:r>
              <a:rPr lang="en-US" altLang="zh-TW" sz="2400" dirty="0" err="1">
                <a:solidFill>
                  <a:schemeClr val="bg1"/>
                </a:solidFill>
              </a:rPr>
              <a:t>to_datatime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將月、日、時之文字格式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轉換成</a:t>
            </a:r>
            <a:r>
              <a:rPr lang="en-US" altLang="zh-TW" sz="2400" dirty="0">
                <a:solidFill>
                  <a:schemeClr val="bg1"/>
                </a:solidFill>
              </a:rPr>
              <a:t>datetime</a:t>
            </a:r>
            <a:r>
              <a:rPr lang="zh-TW" altLang="en-US" sz="2400" dirty="0">
                <a:solidFill>
                  <a:schemeClr val="bg1"/>
                </a:solidFill>
              </a:rPr>
              <a:t>格式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方便後續整理資料</a:t>
            </a:r>
            <a:endParaRPr lang="en-US" altLang="zh-TW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並根據月、日、時之數值分類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85A04D-6DC3-4AA8-BADF-0F1435E1D889}"/>
              </a:ext>
            </a:extLst>
          </p:cNvPr>
          <p:cNvSpPr txBox="1"/>
          <p:nvPr/>
        </p:nvSpPr>
        <p:spPr>
          <a:xfrm>
            <a:off x="254106" y="4221126"/>
            <a:ext cx="4721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</a:rPr>
              <a:t>定義</a:t>
            </a:r>
            <a:r>
              <a:rPr lang="en-US" altLang="zh-TW" sz="2400" dirty="0" err="1">
                <a:solidFill>
                  <a:schemeClr val="bg1"/>
                </a:solidFill>
              </a:rPr>
              <a:t>mergedata</a:t>
            </a:r>
            <a:r>
              <a:rPr lang="zh-TW" altLang="en-US" sz="2400" dirty="0">
                <a:solidFill>
                  <a:schemeClr val="bg1"/>
                </a:solidFill>
              </a:rPr>
              <a:t>函數：</a:t>
            </a:r>
            <a:endParaRPr lang="en-US" altLang="zh-TW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用來合併</a:t>
            </a:r>
            <a:r>
              <a:rPr lang="en-US" altLang="zh-TW" sz="2400" dirty="0" err="1">
                <a:solidFill>
                  <a:schemeClr val="bg1"/>
                </a:solidFill>
              </a:rPr>
              <a:t>dataframe</a:t>
            </a:r>
            <a:r>
              <a:rPr lang="zh-TW" altLang="en-US" sz="2400" dirty="0">
                <a:solidFill>
                  <a:schemeClr val="bg1"/>
                </a:solidFill>
              </a:rPr>
              <a:t>，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(</a:t>
            </a:r>
            <a:r>
              <a:rPr lang="zh-TW" altLang="en-US" sz="2400" dirty="0">
                <a:solidFill>
                  <a:schemeClr val="bg1"/>
                </a:solidFill>
              </a:rPr>
              <a:t>方便後續將</a:t>
            </a:r>
            <a:r>
              <a:rPr lang="en-US" altLang="zh-TW" sz="2400" dirty="0">
                <a:solidFill>
                  <a:schemeClr val="bg1"/>
                </a:solidFill>
              </a:rPr>
              <a:t>30</a:t>
            </a:r>
            <a:r>
              <a:rPr lang="zh-TW" altLang="en-US" sz="2400" dirty="0">
                <a:solidFill>
                  <a:schemeClr val="bg1"/>
                </a:solidFill>
              </a:rPr>
              <a:t>天的資料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合併成一個</a:t>
            </a:r>
            <a:r>
              <a:rPr lang="en-US" altLang="zh-TW" sz="2400" dirty="0" err="1">
                <a:solidFill>
                  <a:schemeClr val="bg1"/>
                </a:solidFill>
              </a:rPr>
              <a:t>dataframe</a:t>
            </a:r>
            <a:r>
              <a:rPr lang="en-US" altLang="zh-TW" sz="2400" dirty="0">
                <a:solidFill>
                  <a:schemeClr val="bg1"/>
                </a:solidFill>
              </a:rPr>
              <a:t>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9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3B6834B7-C5EC-468B-83F5-22E0601EF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9"/>
          <a:stretch/>
        </p:blipFill>
        <p:spPr>
          <a:xfrm>
            <a:off x="5993432" y="574158"/>
            <a:ext cx="6076847" cy="538913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ED3146D-C47D-43E6-9701-D20AC1FAFF04}"/>
              </a:ext>
            </a:extLst>
          </p:cNvPr>
          <p:cNvSpPr txBox="1"/>
          <p:nvPr/>
        </p:nvSpPr>
        <p:spPr>
          <a:xfrm>
            <a:off x="488739" y="487025"/>
            <a:ext cx="536753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u="sng" dirty="0">
                <a:solidFill>
                  <a:schemeClr val="bg1"/>
                </a:solidFill>
              </a:rPr>
              <a:t>處理並合併資料</a:t>
            </a:r>
            <a:r>
              <a:rPr lang="zh-TW" altLang="en-US" sz="2400" u="sng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2400" u="sng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zh-TW" altLang="en-US" sz="2400" u="sng" dirty="0">
                <a:solidFill>
                  <a:schemeClr val="bg1"/>
                </a:solidFill>
                <a:sym typeface="Wingdings" panose="05000000000000000000" pitchFamily="2" charset="2"/>
              </a:rPr>
              <a:t>資料前處理</a:t>
            </a:r>
            <a:r>
              <a:rPr lang="en-US" altLang="zh-TW" sz="2400" u="sng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r>
              <a:rPr lang="zh-TW" altLang="en-US" sz="2400" u="sng" dirty="0">
                <a:solidFill>
                  <a:schemeClr val="bg1"/>
                </a:solidFill>
                <a:sym typeface="Wingdings" panose="05000000000000000000" pitchFamily="2" charset="2"/>
              </a:rPr>
              <a:t>：</a:t>
            </a:r>
            <a:endParaRPr lang="en-US" altLang="zh-TW" sz="2400" u="sng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先將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10/1</a:t>
            </a:r>
            <a:r>
              <a:rPr lang="zh-TW" altLang="en-US" sz="2400" dirty="0">
                <a:solidFill>
                  <a:schemeClr val="bg1"/>
                </a:solidFill>
              </a:rPr>
              <a:t>的台中資料存入物件</a:t>
            </a:r>
            <a:r>
              <a:rPr lang="en-US" altLang="zh-TW" sz="2400" dirty="0">
                <a:solidFill>
                  <a:schemeClr val="bg1"/>
                </a:solidFill>
              </a:rPr>
              <a:t>a</a:t>
            </a:r>
            <a:r>
              <a:rPr lang="zh-TW" altLang="en-US" sz="2400" dirty="0">
                <a:solidFill>
                  <a:schemeClr val="bg1"/>
                </a:solidFill>
              </a:rPr>
              <a:t>，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10/1</a:t>
            </a:r>
            <a:r>
              <a:rPr lang="zh-TW" altLang="en-US" sz="2400" dirty="0">
                <a:solidFill>
                  <a:schemeClr val="bg1"/>
                </a:solidFill>
              </a:rPr>
              <a:t>的台北資料存入物件</a:t>
            </a:r>
            <a:r>
              <a:rPr lang="en-US" altLang="zh-TW" sz="2400" dirty="0">
                <a:solidFill>
                  <a:schemeClr val="bg1"/>
                </a:solidFill>
              </a:rPr>
              <a:t>b</a:t>
            </a:r>
            <a:r>
              <a:rPr lang="zh-TW" altLang="en-US" sz="2400" dirty="0">
                <a:solidFill>
                  <a:schemeClr val="bg1"/>
                </a:solidFill>
              </a:rPr>
              <a:t>，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並水平整合台中台北的資料存入</a:t>
            </a:r>
            <a:r>
              <a:rPr lang="en-US" altLang="zh-TW" sz="2400" dirty="0">
                <a:solidFill>
                  <a:schemeClr val="bg1"/>
                </a:solidFill>
              </a:rPr>
              <a:t>con</a:t>
            </a:r>
            <a:r>
              <a:rPr lang="zh-TW" altLang="en-US" sz="2400" dirty="0">
                <a:solidFill>
                  <a:schemeClr val="bg1"/>
                </a:solidFill>
              </a:rPr>
              <a:t>。</a:t>
            </a:r>
            <a:endParaRPr lang="en-US" altLang="zh-TW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迴圈將</a:t>
            </a:r>
            <a:r>
              <a:rPr lang="en-US" altLang="zh-TW" sz="2400" dirty="0">
                <a:solidFill>
                  <a:schemeClr val="bg1"/>
                </a:solidFill>
              </a:rPr>
              <a:t>2~30</a:t>
            </a:r>
            <a:r>
              <a:rPr lang="zh-TW" altLang="en-US" sz="2400" dirty="0">
                <a:solidFill>
                  <a:schemeClr val="bg1"/>
                </a:solidFill>
              </a:rPr>
              <a:t>號的資料重複上述動作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並水平整合台中台北的資料存入 </a:t>
            </a:r>
            <a:r>
              <a:rPr lang="en-US" altLang="zh-TW" sz="2400" dirty="0">
                <a:solidFill>
                  <a:schemeClr val="bg1"/>
                </a:solidFill>
              </a:rPr>
              <a:t>X</a:t>
            </a:r>
            <a:r>
              <a:rPr lang="zh-TW" altLang="en-US" sz="2400" dirty="0">
                <a:solidFill>
                  <a:schemeClr val="bg1"/>
                </a:solidFill>
              </a:rPr>
              <a:t>，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再依序將</a:t>
            </a:r>
            <a:r>
              <a:rPr lang="en-US" altLang="zh-TW" sz="2400" dirty="0">
                <a:solidFill>
                  <a:schemeClr val="bg1"/>
                </a:solidFill>
              </a:rPr>
              <a:t>con</a:t>
            </a:r>
            <a:r>
              <a:rPr lang="zh-TW" altLang="en-US" sz="2400" dirty="0">
                <a:solidFill>
                  <a:schemeClr val="bg1"/>
                </a:solidFill>
              </a:rPr>
              <a:t>及</a:t>
            </a:r>
            <a:r>
              <a:rPr lang="en-US" altLang="zh-TW" sz="2400" dirty="0">
                <a:solidFill>
                  <a:schemeClr val="bg1"/>
                </a:solidFill>
              </a:rPr>
              <a:t>X</a:t>
            </a:r>
            <a:r>
              <a:rPr lang="zh-TW" altLang="en-US" sz="2400" dirty="0">
                <a:solidFill>
                  <a:schemeClr val="bg1"/>
                </a:solidFill>
              </a:rPr>
              <a:t> 垂直整合。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最後</a:t>
            </a:r>
            <a:r>
              <a:rPr lang="en-US" altLang="zh-TW" sz="2400" dirty="0">
                <a:solidFill>
                  <a:schemeClr val="bg1"/>
                </a:solidFill>
              </a:rPr>
              <a:t>con </a:t>
            </a:r>
            <a:r>
              <a:rPr lang="zh-TW" altLang="en-US" sz="2400" dirty="0">
                <a:solidFill>
                  <a:schemeClr val="bg1"/>
                </a:solidFill>
              </a:rPr>
              <a:t>將會有：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一行 台中</a:t>
            </a:r>
            <a:r>
              <a:rPr lang="en-US" altLang="zh-TW" sz="2400" dirty="0">
                <a:solidFill>
                  <a:schemeClr val="bg1"/>
                </a:solidFill>
              </a:rPr>
              <a:t>10/1~30 </a:t>
            </a:r>
            <a:r>
              <a:rPr lang="zh-TW" altLang="en-US" sz="2400" dirty="0">
                <a:solidFill>
                  <a:schemeClr val="bg1"/>
                </a:solidFill>
              </a:rPr>
              <a:t>的資料、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一行 台北</a:t>
            </a:r>
            <a:r>
              <a:rPr lang="en-US" altLang="zh-TW" sz="2400" dirty="0">
                <a:solidFill>
                  <a:schemeClr val="bg1"/>
                </a:solidFill>
              </a:rPr>
              <a:t>10/1~30 </a:t>
            </a:r>
            <a:r>
              <a:rPr lang="zh-TW" altLang="en-US" sz="2400" dirty="0">
                <a:solidFill>
                  <a:schemeClr val="bg1"/>
                </a:solidFill>
              </a:rPr>
              <a:t>的資料。</a:t>
            </a:r>
            <a:endParaRPr lang="en-US" altLang="zh-TW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最後將測站的誤差值</a:t>
            </a:r>
            <a:r>
              <a:rPr lang="en-US" altLang="zh-TW" sz="2400" dirty="0">
                <a:solidFill>
                  <a:schemeClr val="bg1"/>
                </a:solidFill>
              </a:rPr>
              <a:t>(PM2.5</a:t>
            </a:r>
            <a:r>
              <a:rPr lang="zh-TW" altLang="en-US" sz="2400" dirty="0">
                <a:solidFill>
                  <a:schemeClr val="bg1"/>
                </a:solidFill>
              </a:rPr>
              <a:t>小於</a:t>
            </a:r>
            <a:r>
              <a:rPr lang="en-US" altLang="zh-TW" sz="2400" dirty="0">
                <a:solidFill>
                  <a:schemeClr val="bg1"/>
                </a:solidFill>
              </a:rPr>
              <a:t>0)</a:t>
            </a:r>
            <a:r>
              <a:rPr lang="zh-TW" altLang="en-US" sz="2400" dirty="0">
                <a:solidFill>
                  <a:schemeClr val="bg1"/>
                </a:solidFill>
              </a:rPr>
              <a:t>的錯誤資料刪除。</a:t>
            </a:r>
            <a:endParaRPr lang="en-US" altLang="zh-TW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0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F2B2888-D6C1-4B32-9A8C-FE64078BC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627" y="366573"/>
            <a:ext cx="6536959" cy="594916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5D5FF59-CC14-4A6F-8A9C-2A4446DDBC52}"/>
              </a:ext>
            </a:extLst>
          </p:cNvPr>
          <p:cNvSpPr txBox="1"/>
          <p:nvPr/>
        </p:nvSpPr>
        <p:spPr>
          <a:xfrm>
            <a:off x="113414" y="366573"/>
            <a:ext cx="53675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u="sng" dirty="0">
                <a:solidFill>
                  <a:schemeClr val="bg1"/>
                </a:solidFill>
              </a:rPr>
              <a:t>資料視覺化</a:t>
            </a:r>
            <a:r>
              <a:rPr lang="zh-TW" altLang="en-US" sz="2400" u="sng" dirty="0">
                <a:solidFill>
                  <a:schemeClr val="bg1"/>
                </a:solidFill>
                <a:sym typeface="Wingdings" panose="05000000000000000000" pitchFamily="2" charset="2"/>
              </a:rPr>
              <a:t>：</a:t>
            </a:r>
            <a:endParaRPr lang="en-US" altLang="zh-TW" sz="2400" u="sng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因</a:t>
            </a:r>
            <a:r>
              <a:rPr lang="en-US" altLang="zh-TW" sz="2400" dirty="0">
                <a:solidFill>
                  <a:schemeClr val="bg1"/>
                </a:solidFill>
              </a:rPr>
              <a:t>python</a:t>
            </a:r>
            <a:r>
              <a:rPr lang="zh-TW" altLang="en-US" sz="2400" dirty="0">
                <a:solidFill>
                  <a:schemeClr val="bg1"/>
                </a:solidFill>
              </a:rPr>
              <a:t>不支援繁體字，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故將電腦內建之字體格式匯入</a:t>
            </a:r>
            <a:r>
              <a:rPr lang="en-US" altLang="zh-TW" sz="2400" dirty="0">
                <a:solidFill>
                  <a:schemeClr val="bg1"/>
                </a:solidFill>
              </a:rPr>
              <a:t>python</a:t>
            </a:r>
            <a:r>
              <a:rPr lang="zh-TW" altLang="en-US" sz="2400" dirty="0">
                <a:solidFill>
                  <a:schemeClr val="bg1"/>
                </a:solidFill>
              </a:rPr>
              <a:t>方便建構後續之例圖。</a:t>
            </a:r>
            <a:endParaRPr lang="en-US" altLang="zh-TW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並使用</a:t>
            </a:r>
            <a:r>
              <a:rPr lang="en-US" altLang="zh-TW" sz="2400" dirty="0">
                <a:solidFill>
                  <a:schemeClr val="bg1"/>
                </a:solidFill>
              </a:rPr>
              <a:t>seaborn(</a:t>
            </a:r>
            <a:r>
              <a:rPr lang="en-US" altLang="zh-TW" sz="2400" dirty="0" err="1">
                <a:solidFill>
                  <a:schemeClr val="bg1"/>
                </a:solidFill>
              </a:rPr>
              <a:t>sns</a:t>
            </a:r>
            <a:r>
              <a:rPr lang="en-US" altLang="zh-TW" sz="2400" dirty="0">
                <a:solidFill>
                  <a:schemeClr val="bg1"/>
                </a:solidFill>
              </a:rPr>
              <a:t>) </a:t>
            </a:r>
            <a:r>
              <a:rPr lang="zh-TW" altLang="en-US" sz="2400" dirty="0">
                <a:solidFill>
                  <a:schemeClr val="bg1"/>
                </a:solidFill>
              </a:rPr>
              <a:t>的 </a:t>
            </a:r>
            <a:r>
              <a:rPr lang="en-US" altLang="zh-TW" sz="2400" dirty="0">
                <a:solidFill>
                  <a:schemeClr val="bg1"/>
                </a:solidFill>
              </a:rPr>
              <a:t>scatterplot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將先前做好的</a:t>
            </a:r>
            <a:r>
              <a:rPr lang="en-US" altLang="zh-TW" sz="2400" dirty="0">
                <a:solidFill>
                  <a:schemeClr val="bg1"/>
                </a:solidFill>
              </a:rPr>
              <a:t>con</a:t>
            </a:r>
            <a:r>
              <a:rPr lang="zh-TW" altLang="en-US" sz="2400" dirty="0">
                <a:solidFill>
                  <a:schemeClr val="bg1"/>
                </a:solidFill>
              </a:rPr>
              <a:t>視覺化</a:t>
            </a:r>
            <a:r>
              <a:rPr lang="en-US" altLang="zh-TW" sz="2400" dirty="0">
                <a:solidFill>
                  <a:schemeClr val="bg1"/>
                </a:solidFill>
              </a:rPr>
              <a:t>(</a:t>
            </a:r>
            <a:r>
              <a:rPr lang="zh-TW" altLang="en-US" sz="2400" dirty="0">
                <a:solidFill>
                  <a:schemeClr val="bg1"/>
                </a:solidFill>
              </a:rPr>
              <a:t>散佈圖</a:t>
            </a:r>
            <a:r>
              <a:rPr lang="en-US" altLang="zh-TW" sz="24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如右圖所示：</a:t>
            </a:r>
            <a:endParaRPr lang="en-US" altLang="zh-TW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可以發現，台中市之</a:t>
            </a:r>
            <a:r>
              <a:rPr lang="en-US" altLang="zh-TW" sz="2400" dirty="0">
                <a:solidFill>
                  <a:schemeClr val="bg1"/>
                </a:solidFill>
              </a:rPr>
              <a:t>PM2.5</a:t>
            </a:r>
            <a:r>
              <a:rPr lang="zh-TW" altLang="en-US" sz="2400" dirty="0">
                <a:solidFill>
                  <a:schemeClr val="bg1"/>
                </a:solidFill>
              </a:rPr>
              <a:t>普遍高於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台北之</a:t>
            </a:r>
            <a:r>
              <a:rPr lang="en-US" altLang="zh-TW" sz="2400" dirty="0">
                <a:solidFill>
                  <a:schemeClr val="bg1"/>
                </a:solidFill>
              </a:rPr>
              <a:t>PM2.5</a:t>
            </a:r>
            <a:r>
              <a:rPr lang="zh-TW" altLang="en-US" sz="2400" dirty="0">
                <a:solidFill>
                  <a:schemeClr val="bg1"/>
                </a:solidFill>
              </a:rPr>
              <a:t>。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後續我們可以將同一時間下的資料列出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繪製成折線圖將會更明顯看出差別。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61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CF84E0C-6F5B-49B9-94BF-0C32C6E4D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483" y="512484"/>
            <a:ext cx="7425214" cy="54864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4C81C94-826D-4019-B209-3EFDAD25668B}"/>
              </a:ext>
            </a:extLst>
          </p:cNvPr>
          <p:cNvSpPr txBox="1"/>
          <p:nvPr/>
        </p:nvSpPr>
        <p:spPr>
          <a:xfrm>
            <a:off x="326065" y="2291066"/>
            <a:ext cx="4798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u="sng" dirty="0">
                <a:solidFill>
                  <a:schemeClr val="bg1"/>
                </a:solidFill>
              </a:rPr>
              <a:t>資料視覺化</a:t>
            </a:r>
            <a:r>
              <a:rPr lang="zh-TW" altLang="en-US" sz="2400" u="sng" dirty="0">
                <a:solidFill>
                  <a:schemeClr val="bg1"/>
                </a:solidFill>
                <a:sym typeface="Wingdings" panose="05000000000000000000" pitchFamily="2" charset="2"/>
              </a:rPr>
              <a:t>：</a:t>
            </a:r>
            <a:endParaRPr lang="en-US" altLang="zh-TW" sz="2400" u="sng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將</a:t>
            </a:r>
            <a:r>
              <a:rPr lang="en-US" altLang="zh-TW" sz="2400" dirty="0">
                <a:solidFill>
                  <a:schemeClr val="bg1"/>
                </a:solidFill>
              </a:rPr>
              <a:t>con</a:t>
            </a:r>
            <a:r>
              <a:rPr lang="zh-TW" altLang="en-US" sz="2400" dirty="0">
                <a:solidFill>
                  <a:schemeClr val="bg1"/>
                </a:solidFill>
              </a:rPr>
              <a:t>的台中市、台北市資料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分別繪製成盒狀圖。以方便觀察。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88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A2F1700-9EC7-4E4B-A391-BCE954E07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1"/>
          <a:stretch/>
        </p:blipFill>
        <p:spPr>
          <a:xfrm>
            <a:off x="4726112" y="1451405"/>
            <a:ext cx="7465888" cy="508236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EBF48A9-96C6-4D5E-A3EA-75AACE991950}"/>
              </a:ext>
            </a:extLst>
          </p:cNvPr>
          <p:cNvSpPr txBox="1"/>
          <p:nvPr/>
        </p:nvSpPr>
        <p:spPr>
          <a:xfrm>
            <a:off x="457200" y="435935"/>
            <a:ext cx="11249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</a:rPr>
              <a:t>因繪製出折線圖後發現，一次繪製</a:t>
            </a:r>
            <a:r>
              <a:rPr lang="en-US" altLang="zh-TW" sz="2400" dirty="0">
                <a:solidFill>
                  <a:srgbClr val="FF0000"/>
                </a:solidFill>
              </a:rPr>
              <a:t>30</a:t>
            </a:r>
            <a:r>
              <a:rPr lang="zh-TW" altLang="en-US" sz="2400" dirty="0">
                <a:solidFill>
                  <a:srgbClr val="FF0000"/>
                </a:solidFill>
              </a:rPr>
              <a:t>天份折線圖，會造成視覺效果不佳，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algn="ctr"/>
            <a:r>
              <a:rPr lang="zh-TW" altLang="en-US" sz="2400" dirty="0">
                <a:solidFill>
                  <a:srgbClr val="FF0000"/>
                </a:solidFill>
              </a:rPr>
              <a:t>所以這裡將資料分成三等份再繪製折線圖。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A725938-245B-4EB7-90A7-009C04E279A4}"/>
              </a:ext>
            </a:extLst>
          </p:cNvPr>
          <p:cNvSpPr txBox="1"/>
          <p:nvPr/>
        </p:nvSpPr>
        <p:spPr>
          <a:xfrm>
            <a:off x="236306" y="1451405"/>
            <a:ext cx="42124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a1,a2,a3 </a:t>
            </a:r>
            <a:r>
              <a:rPr lang="zh-TW" altLang="en-US" sz="2400" dirty="0">
                <a:solidFill>
                  <a:schemeClr val="bg1"/>
                </a:solidFill>
              </a:rPr>
              <a:t>分別代表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10</a:t>
            </a:r>
            <a:r>
              <a:rPr lang="zh-TW" altLang="en-US" sz="2400" dirty="0">
                <a:solidFill>
                  <a:schemeClr val="bg1"/>
                </a:solidFill>
              </a:rPr>
              <a:t>月 </a:t>
            </a:r>
            <a:r>
              <a:rPr lang="en-US" altLang="zh-TW" sz="2400" dirty="0">
                <a:solidFill>
                  <a:schemeClr val="bg1"/>
                </a:solidFill>
              </a:rPr>
              <a:t>1~10</a:t>
            </a:r>
            <a:r>
              <a:rPr lang="zh-TW" altLang="en-US" sz="2400" dirty="0">
                <a:solidFill>
                  <a:schemeClr val="bg1"/>
                </a:solidFill>
              </a:rPr>
              <a:t>、</a:t>
            </a:r>
            <a:r>
              <a:rPr lang="en-US" altLang="zh-TW" sz="2400" dirty="0">
                <a:solidFill>
                  <a:schemeClr val="bg1"/>
                </a:solidFill>
              </a:rPr>
              <a:t>11~20</a:t>
            </a:r>
            <a:r>
              <a:rPr lang="zh-TW" altLang="en-US" sz="2400" dirty="0">
                <a:solidFill>
                  <a:schemeClr val="bg1"/>
                </a:solidFill>
              </a:rPr>
              <a:t>、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21~30</a:t>
            </a:r>
            <a:r>
              <a:rPr lang="zh-TW" altLang="en-US" sz="2400" dirty="0">
                <a:solidFill>
                  <a:schemeClr val="bg1"/>
                </a:solidFill>
              </a:rPr>
              <a:t>號之資料。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因為要將資料分成以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一天為單位的折線圖。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所以這裡要設一個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x1</a:t>
            </a:r>
            <a:r>
              <a:rPr lang="zh-TW" altLang="en-US" sz="2400" dirty="0">
                <a:solidFill>
                  <a:schemeClr val="bg1"/>
                </a:solidFill>
              </a:rPr>
              <a:t>存入 </a:t>
            </a:r>
            <a:r>
              <a:rPr lang="en-US" altLang="zh-TW" sz="2400" dirty="0">
                <a:solidFill>
                  <a:schemeClr val="bg1"/>
                </a:solidFill>
              </a:rPr>
              <a:t>[24,48,72,…]</a:t>
            </a:r>
            <a:r>
              <a:rPr lang="zh-TW" altLang="en-US" sz="2400" dirty="0">
                <a:solidFill>
                  <a:schemeClr val="bg1"/>
                </a:solidFill>
              </a:rPr>
              <a:t>、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X2</a:t>
            </a:r>
            <a:r>
              <a:rPr lang="zh-TW" altLang="en-US" sz="2400" dirty="0">
                <a:solidFill>
                  <a:schemeClr val="bg1"/>
                </a:solidFill>
              </a:rPr>
              <a:t>存入文字</a:t>
            </a:r>
            <a:r>
              <a:rPr lang="en-US" altLang="zh-TW" sz="2400" dirty="0">
                <a:solidFill>
                  <a:schemeClr val="bg1"/>
                </a:solidFill>
              </a:rPr>
              <a:t>[10/1,…,10/31]</a:t>
            </a:r>
          </a:p>
          <a:p>
            <a:pPr algn="ctr"/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並在設定折線圖</a:t>
            </a:r>
            <a:r>
              <a:rPr lang="en-US" altLang="zh-TW" sz="2400" dirty="0">
                <a:solidFill>
                  <a:schemeClr val="bg1"/>
                </a:solidFill>
              </a:rPr>
              <a:t>x</a:t>
            </a:r>
            <a:r>
              <a:rPr lang="zh-TW" altLang="en-US" sz="2400" dirty="0">
                <a:solidFill>
                  <a:schemeClr val="bg1"/>
                </a:solidFill>
              </a:rPr>
              <a:t>軸時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將資料以</a:t>
            </a:r>
            <a:r>
              <a:rPr lang="en-US" altLang="zh-TW" sz="2400" dirty="0">
                <a:solidFill>
                  <a:schemeClr val="bg1"/>
                </a:solidFill>
              </a:rPr>
              <a:t>24</a:t>
            </a:r>
            <a:r>
              <a:rPr lang="zh-TW" altLang="en-US" sz="2400" dirty="0">
                <a:solidFill>
                  <a:schemeClr val="bg1"/>
                </a:solidFill>
              </a:rPr>
              <a:t>小時</a:t>
            </a:r>
            <a:r>
              <a:rPr lang="en-US" altLang="zh-TW" sz="2400" dirty="0">
                <a:solidFill>
                  <a:schemeClr val="bg1"/>
                </a:solidFill>
              </a:rPr>
              <a:t>(</a:t>
            </a:r>
            <a:r>
              <a:rPr lang="zh-TW" altLang="en-US" sz="2400" dirty="0">
                <a:solidFill>
                  <a:schemeClr val="bg1"/>
                </a:solidFill>
              </a:rPr>
              <a:t>一天</a:t>
            </a:r>
            <a:r>
              <a:rPr lang="en-US" altLang="zh-TW" sz="2400" dirty="0">
                <a:solidFill>
                  <a:schemeClr val="bg1"/>
                </a:solidFill>
              </a:rPr>
              <a:t>)</a:t>
            </a:r>
            <a:r>
              <a:rPr lang="zh-TW" altLang="en-US" sz="2400" dirty="0">
                <a:solidFill>
                  <a:schemeClr val="bg1"/>
                </a:solidFill>
              </a:rPr>
              <a:t>為單位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插入日期方便辨識。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endParaRPr lang="en-US" altLang="zh-TW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03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E90919F-5293-40B8-B56A-F98C974F2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032" y="2201103"/>
            <a:ext cx="6239294" cy="44489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4245D5F-5058-4D7A-837C-4F23E72B5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518" y="207917"/>
            <a:ext cx="5382321" cy="192655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49490B7-8542-42A8-B90E-B9326475D8B1}"/>
              </a:ext>
            </a:extLst>
          </p:cNvPr>
          <p:cNvSpPr txBox="1"/>
          <p:nvPr/>
        </p:nvSpPr>
        <p:spPr>
          <a:xfrm>
            <a:off x="616450" y="2417176"/>
            <a:ext cx="4633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使用</a:t>
            </a:r>
            <a:r>
              <a:rPr lang="en-US" altLang="zh-TW" sz="2400" dirty="0" err="1">
                <a:solidFill>
                  <a:schemeClr val="bg1"/>
                </a:solidFill>
              </a:rPr>
              <a:t>sns</a:t>
            </a:r>
            <a:r>
              <a:rPr lang="zh-TW" altLang="en-US" sz="2400" dirty="0">
                <a:solidFill>
                  <a:schemeClr val="bg1"/>
                </a:solidFill>
              </a:rPr>
              <a:t>中的</a:t>
            </a:r>
            <a:r>
              <a:rPr lang="en-US" altLang="zh-TW" sz="2400" dirty="0" err="1">
                <a:solidFill>
                  <a:schemeClr val="bg1"/>
                </a:solidFill>
              </a:rPr>
              <a:t>lineplot</a:t>
            </a:r>
            <a:r>
              <a:rPr lang="en-US" altLang="zh-TW" sz="2400" dirty="0">
                <a:solidFill>
                  <a:schemeClr val="bg1"/>
                </a:solidFill>
              </a:rPr>
              <a:t> (</a:t>
            </a:r>
            <a:r>
              <a:rPr lang="zh-TW" altLang="en-US" sz="2400" dirty="0">
                <a:solidFill>
                  <a:schemeClr val="bg1"/>
                </a:solidFill>
              </a:rPr>
              <a:t>折線圖</a:t>
            </a:r>
            <a:r>
              <a:rPr lang="en-US" altLang="zh-TW" sz="24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並將</a:t>
            </a:r>
            <a:r>
              <a:rPr lang="en-US" altLang="zh-TW" sz="2400" dirty="0">
                <a:solidFill>
                  <a:schemeClr val="bg1"/>
                </a:solidFill>
              </a:rPr>
              <a:t>x</a:t>
            </a:r>
            <a:r>
              <a:rPr lang="zh-TW" altLang="en-US" sz="2400" dirty="0">
                <a:solidFill>
                  <a:schemeClr val="bg1"/>
                </a:solidFill>
              </a:rPr>
              <a:t>軸同上頁設定方式。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繪製出台北及台中的逐時折線圖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可以發現台中 </a:t>
            </a:r>
            <a:r>
              <a:rPr lang="en-US" altLang="zh-TW" sz="2400" dirty="0">
                <a:solidFill>
                  <a:schemeClr val="bg1"/>
                </a:solidFill>
              </a:rPr>
              <a:t>(</a:t>
            </a:r>
            <a:r>
              <a:rPr lang="zh-TW" altLang="en-US" sz="2400" dirty="0">
                <a:solidFill>
                  <a:schemeClr val="bg1"/>
                </a:solidFill>
              </a:rPr>
              <a:t>藍線</a:t>
            </a:r>
            <a:r>
              <a:rPr lang="en-US" altLang="zh-TW" sz="2400" dirty="0">
                <a:solidFill>
                  <a:schemeClr val="bg1"/>
                </a:solidFill>
              </a:rPr>
              <a:t>)</a:t>
            </a:r>
            <a:r>
              <a:rPr lang="zh-TW" altLang="en-US" sz="2400" dirty="0">
                <a:solidFill>
                  <a:schemeClr val="bg1"/>
                </a:solidFill>
              </a:rPr>
              <a:t> 確實每一日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都較台北 </a:t>
            </a:r>
            <a:r>
              <a:rPr lang="en-US" altLang="zh-TW" sz="2400" dirty="0">
                <a:solidFill>
                  <a:schemeClr val="bg1"/>
                </a:solidFill>
              </a:rPr>
              <a:t>(</a:t>
            </a:r>
            <a:r>
              <a:rPr lang="zh-TW" altLang="en-US" sz="2400" dirty="0">
                <a:solidFill>
                  <a:schemeClr val="bg1"/>
                </a:solidFill>
              </a:rPr>
              <a:t>黃線</a:t>
            </a:r>
            <a:r>
              <a:rPr lang="en-US" altLang="zh-TW" sz="2400" dirty="0">
                <a:solidFill>
                  <a:schemeClr val="bg1"/>
                </a:solidFill>
              </a:rPr>
              <a:t>)</a:t>
            </a:r>
            <a:r>
              <a:rPr lang="zh-TW" altLang="en-US" sz="2400" dirty="0">
                <a:solidFill>
                  <a:schemeClr val="bg1"/>
                </a:solidFill>
              </a:rPr>
              <a:t> 高出許多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</TotalTime>
  <Words>638</Words>
  <Application>Microsoft Office PowerPoint</Application>
  <PresentationFormat>寬螢幕</PresentationFormat>
  <Paragraphs>104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Posterama</vt:lpstr>
      <vt:lpstr>SineVTI</vt:lpstr>
      <vt:lpstr>網路爬蟲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網路爬蟲</dc:title>
  <dc:creator>施皓鈞</dc:creator>
  <cp:lastModifiedBy>施皓鈞</cp:lastModifiedBy>
  <cp:revision>17</cp:revision>
  <dcterms:created xsi:type="dcterms:W3CDTF">2022-04-29T11:31:44Z</dcterms:created>
  <dcterms:modified xsi:type="dcterms:W3CDTF">2022-04-29T12:45:06Z</dcterms:modified>
</cp:coreProperties>
</file>