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0" r:id="rId3"/>
    <p:sldId id="260" r:id="rId4"/>
    <p:sldId id="258" r:id="rId5"/>
    <p:sldId id="259" r:id="rId6"/>
    <p:sldId id="264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010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302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50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7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644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483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92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0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33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55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497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toy person in front of two lines of white figures">
            <a:extLst>
              <a:ext uri="{FF2B5EF4-FFF2-40B4-BE49-F238E27FC236}">
                <a16:creationId xmlns:a16="http://schemas.microsoft.com/office/drawing/2014/main" id="{544EDB44-1D4D-D248-0E1A-7B504CB2F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2" r="1184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DD90EE-04E0-4DA7-B656-EDFDA4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</a:rPr>
              <a:t>模型選擇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071A3C-A92B-4750-99CA-D26C1C120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endParaRPr lang="zh-TW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9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45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63FD194-2AB9-452D-978F-6A568BE3AFC3}"/>
              </a:ext>
            </a:extLst>
          </p:cNvPr>
          <p:cNvSpPr txBox="1"/>
          <p:nvPr/>
        </p:nvSpPr>
        <p:spPr>
          <a:xfrm>
            <a:off x="477622" y="811738"/>
            <a:ext cx="3182842" cy="4998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6EB48E-875C-4750-8D17-C55276A24FF2}"/>
              </a:ext>
            </a:extLst>
          </p:cNvPr>
          <p:cNvSpPr txBox="1"/>
          <p:nvPr/>
        </p:nvSpPr>
        <p:spPr>
          <a:xfrm>
            <a:off x="2709333" y="2726267"/>
            <a:ext cx="67733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solidFill>
                  <a:schemeClr val="bg1"/>
                </a:solidFill>
              </a:rPr>
              <a:t>END</a:t>
            </a:r>
            <a:endParaRPr lang="zh-TW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09B74A6-4BD4-4E1D-B081-E993AEEA0DD8}"/>
              </a:ext>
            </a:extLst>
          </p:cNvPr>
          <p:cNvSpPr txBox="1"/>
          <p:nvPr/>
        </p:nvSpPr>
        <p:spPr>
          <a:xfrm>
            <a:off x="1430867" y="634999"/>
            <a:ext cx="88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/>
              <a:t>主要流程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798AD1-1ACD-4A7D-85CB-B1B7A3E8F2A5}"/>
              </a:ext>
            </a:extLst>
          </p:cNvPr>
          <p:cNvSpPr txBox="1"/>
          <p:nvPr/>
        </p:nvSpPr>
        <p:spPr>
          <a:xfrm>
            <a:off x="624038" y="1397355"/>
            <a:ext cx="1094392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b="1" dirty="0"/>
              <a:t> 資料介紹</a:t>
            </a:r>
            <a:endParaRPr lang="en-US" altLang="zh-TW" sz="2000" b="1" dirty="0"/>
          </a:p>
          <a:p>
            <a:pPr marL="342900" indent="-342900">
              <a:buFont typeface="+mj-lt"/>
              <a:buAutoNum type="arabicPeriod"/>
            </a:pPr>
            <a:endParaRPr lang="en-US" altLang="zh-TW" sz="20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b="1" dirty="0"/>
              <a:t> 觀察原始資料、刪除變數</a:t>
            </a:r>
            <a:r>
              <a:rPr lang="en-US" altLang="zh-TW" sz="2000" b="1" dirty="0"/>
              <a:t>bp</a:t>
            </a:r>
            <a:r>
              <a:rPr lang="zh-TW" altLang="en-US" sz="2000" b="1" dirty="0"/>
              <a:t>後的資料集</a:t>
            </a:r>
            <a:endParaRPr lang="en-US" altLang="zh-TW" sz="2000" b="1" dirty="0"/>
          </a:p>
          <a:p>
            <a:pPr marL="342900" indent="-342900">
              <a:buFont typeface="+mj-lt"/>
              <a:buAutoNum type="arabicPeriod"/>
            </a:pPr>
            <a:endParaRPr lang="en-US" altLang="zh-TW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 Ridge Regression</a:t>
            </a:r>
          </a:p>
          <a:p>
            <a:pPr marL="342900" indent="-342900">
              <a:buAutoNum type="alphaLcParenBoth"/>
            </a:pPr>
            <a:r>
              <a:rPr lang="en-US" altLang="zh-TW" sz="2000" dirty="0" err="1"/>
              <a:t>Kfold</a:t>
            </a:r>
            <a:r>
              <a:rPr lang="en-US" altLang="zh-TW" sz="2000" dirty="0"/>
              <a:t> (</a:t>
            </a:r>
            <a:r>
              <a:rPr lang="zh-TW" altLang="en-US" sz="2000" dirty="0"/>
              <a:t>將資料分成</a:t>
            </a:r>
            <a:r>
              <a:rPr lang="en-US" altLang="zh-TW" sz="2000" dirty="0"/>
              <a:t>5</a:t>
            </a:r>
            <a:r>
              <a:rPr lang="zh-TW" altLang="en-US" sz="2000" dirty="0"/>
              <a:t>等份</a:t>
            </a:r>
            <a:r>
              <a:rPr lang="en-US" altLang="zh-TW" sz="2000" dirty="0"/>
              <a:t>)</a:t>
            </a:r>
          </a:p>
          <a:p>
            <a:pPr marL="342900" indent="-342900">
              <a:buAutoNum type="alphaLcParenBoth"/>
            </a:pPr>
            <a:r>
              <a:rPr lang="zh-TW" altLang="en-US" sz="2000" dirty="0"/>
              <a:t>設定懲罰係數</a:t>
            </a:r>
            <a:r>
              <a:rPr lang="en-US" altLang="zh-TW" sz="2000" dirty="0"/>
              <a:t>Alpha = 0.1 </a:t>
            </a:r>
            <a:r>
              <a:rPr lang="zh-TW" altLang="en-US" sz="2000" dirty="0"/>
              <a:t>對原始資料進行建模，並求得其 </a:t>
            </a:r>
            <a:r>
              <a:rPr lang="en-US" altLang="zh-TW" sz="2000" dirty="0"/>
              <a:t>MSE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42900" indent="-342900">
              <a:buAutoNum type="alphaLcParenBoth"/>
            </a:pPr>
            <a:r>
              <a:rPr lang="zh-TW" altLang="en-US" sz="2000" dirty="0"/>
              <a:t>設定懲罰係數</a:t>
            </a:r>
            <a:r>
              <a:rPr lang="en-US" altLang="zh-TW" sz="2000" dirty="0"/>
              <a:t>Alpha = 0.1 </a:t>
            </a:r>
            <a:r>
              <a:rPr lang="zh-TW" altLang="en-US" sz="2000" dirty="0"/>
              <a:t>對刪除</a:t>
            </a:r>
            <a:r>
              <a:rPr lang="en-US" altLang="zh-TW" sz="2000" dirty="0"/>
              <a:t>bp</a:t>
            </a:r>
            <a:r>
              <a:rPr lang="zh-TW" altLang="en-US" sz="2000" dirty="0"/>
              <a:t>之資料進行建模，並求得其 </a:t>
            </a:r>
            <a:r>
              <a:rPr lang="en-US" altLang="zh-TW" sz="2000" dirty="0"/>
              <a:t>MSE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42900" indent="-342900">
              <a:buAutoNum type="alphaLcParenBoth"/>
            </a:pPr>
            <a:r>
              <a:rPr lang="zh-TW" altLang="en-US" sz="2000" dirty="0"/>
              <a:t>比較其 </a:t>
            </a:r>
            <a:r>
              <a:rPr lang="en-US" altLang="zh-TW" sz="2000" dirty="0"/>
              <a:t>MSE</a:t>
            </a:r>
            <a:r>
              <a:rPr lang="zh-TW" altLang="en-US" sz="2000" dirty="0"/>
              <a:t>， 決定是否需要 </a:t>
            </a:r>
            <a:r>
              <a:rPr lang="en-US" altLang="zh-TW" sz="2000" dirty="0"/>
              <a:t>bp </a:t>
            </a:r>
            <a:r>
              <a:rPr lang="zh-TW" altLang="en-US" sz="2000" dirty="0"/>
              <a:t>此變數</a:t>
            </a:r>
            <a:endParaRPr lang="en-US" altLang="zh-TW" sz="2000" dirty="0"/>
          </a:p>
          <a:p>
            <a:endParaRPr lang="en-US" altLang="zh-TW" sz="2000" b="1" dirty="0"/>
          </a:p>
          <a:p>
            <a:pPr marL="342900" indent="-342900">
              <a:buAutoNum type="arabicPeriod" startAt="4"/>
            </a:pPr>
            <a:r>
              <a:rPr lang="en-US" altLang="zh-TW" sz="2000" b="1" dirty="0" err="1"/>
              <a:t>RidgeCV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對其超參數</a:t>
            </a:r>
            <a:r>
              <a:rPr lang="en-US" altLang="zh-TW" sz="2000" b="1" dirty="0"/>
              <a:t>Alpha</a:t>
            </a:r>
            <a:r>
              <a:rPr lang="zh-TW" altLang="en-US" sz="2000" b="1" dirty="0"/>
              <a:t>，根據</a:t>
            </a:r>
            <a:r>
              <a:rPr lang="en-US" altLang="zh-TW" sz="2000" b="1" dirty="0"/>
              <a:t>MSE</a:t>
            </a:r>
            <a:r>
              <a:rPr lang="zh-TW" altLang="en-US" sz="2000" b="1" dirty="0"/>
              <a:t>進行選擇</a:t>
            </a:r>
            <a:r>
              <a:rPr lang="en-US" altLang="zh-TW" sz="2000" b="1" dirty="0"/>
              <a:t>)</a:t>
            </a:r>
          </a:p>
          <a:p>
            <a:pPr marL="342900" indent="-342900">
              <a:buAutoNum type="arabicPeriod" startAt="4"/>
            </a:pPr>
            <a:endParaRPr lang="en-US" altLang="zh-TW" sz="2000" b="1" dirty="0"/>
          </a:p>
          <a:p>
            <a:r>
              <a:rPr lang="en-US" altLang="zh-TW" sz="2000" b="1" dirty="0"/>
              <a:t>5. </a:t>
            </a:r>
            <a:r>
              <a:rPr lang="zh-TW" altLang="en-US" sz="2000" b="1" dirty="0"/>
              <a:t>  </a:t>
            </a:r>
            <a:r>
              <a:rPr lang="en-US" altLang="zh-TW" sz="2000" b="1" dirty="0" err="1"/>
              <a:t>GridSearchCV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對其超參數</a:t>
            </a:r>
            <a:r>
              <a:rPr lang="en-US" altLang="zh-TW" sz="2000" b="1" dirty="0"/>
              <a:t>Alpha</a:t>
            </a:r>
            <a:r>
              <a:rPr lang="zh-TW" altLang="en-US" sz="2000" b="1" dirty="0"/>
              <a:t>，根據</a:t>
            </a:r>
            <a:r>
              <a:rPr lang="en-US" altLang="zh-TW" sz="2000" b="1" dirty="0"/>
              <a:t>MSE</a:t>
            </a:r>
            <a:r>
              <a:rPr lang="zh-TW" altLang="en-US" sz="2000" b="1" dirty="0"/>
              <a:t>進行選擇</a:t>
            </a:r>
            <a:r>
              <a:rPr lang="en-US" altLang="zh-TW" sz="2000" b="1" dirty="0"/>
              <a:t>)</a:t>
            </a:r>
          </a:p>
          <a:p>
            <a:endParaRPr lang="en-US" altLang="zh-TW" sz="2000" b="1" dirty="0"/>
          </a:p>
          <a:p>
            <a:pPr marL="342900" indent="-342900">
              <a:buFont typeface="+mj-lt"/>
              <a:buAutoNum type="arabicPeriod"/>
            </a:pP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411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E964665-D1EB-4D74-89A7-59C05801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" t="1874"/>
          <a:stretch/>
        </p:blipFill>
        <p:spPr>
          <a:xfrm>
            <a:off x="1394081" y="277403"/>
            <a:ext cx="9578720" cy="5791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65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FE006F3-378C-4EF3-BB0A-DB7D110D9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2"/>
          <a:stretch/>
        </p:blipFill>
        <p:spPr>
          <a:xfrm>
            <a:off x="526115" y="187461"/>
            <a:ext cx="5997176" cy="2957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8DBE9F39-3BA9-42E0-9E19-2064ECBF3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16865"/>
          <a:stretch/>
        </p:blipFill>
        <p:spPr>
          <a:xfrm>
            <a:off x="6628536" y="187461"/>
            <a:ext cx="5229855" cy="2994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 descr="一張含有 文字, 收據, 螢幕擷取畫面 的圖片&#10;&#10;自動產生的描述">
            <a:extLst>
              <a:ext uri="{FF2B5EF4-FFF2-40B4-BE49-F238E27FC236}">
                <a16:creationId xmlns:a16="http://schemas.microsoft.com/office/drawing/2014/main" id="{3B5743A2-C785-45C1-B16B-A8B344E4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3"/>
          <a:stretch/>
        </p:blipFill>
        <p:spPr>
          <a:xfrm>
            <a:off x="6628536" y="3252739"/>
            <a:ext cx="5229855" cy="2921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4A01-9B89-4FDF-894C-BD52354D1321}"/>
              </a:ext>
            </a:extLst>
          </p:cNvPr>
          <p:cNvSpPr txBox="1"/>
          <p:nvPr/>
        </p:nvSpPr>
        <p:spPr>
          <a:xfrm>
            <a:off x="349321" y="4029164"/>
            <a:ext cx="599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/>
              <a:t>分別將原始資料</a:t>
            </a:r>
            <a:r>
              <a:rPr lang="en-US" altLang="zh-TW" sz="2400" b="1"/>
              <a:t>print</a:t>
            </a:r>
            <a:r>
              <a:rPr lang="zh-TW" altLang="en-US" sz="2400" b="1"/>
              <a:t>出來觀察</a:t>
            </a:r>
            <a:endParaRPr lang="en-US" altLang="zh-TW" sz="2400" b="1"/>
          </a:p>
          <a:p>
            <a:endParaRPr lang="en-US" altLang="zh-TW" sz="2400" b="1"/>
          </a:p>
          <a:p>
            <a:r>
              <a:rPr lang="zh-TW" altLang="en-US" sz="2400" b="1"/>
              <a:t>將變數</a:t>
            </a:r>
            <a:r>
              <a:rPr lang="en-US" altLang="zh-TW" sz="2400" b="1"/>
              <a:t>bp</a:t>
            </a:r>
            <a:r>
              <a:rPr lang="zh-TW" altLang="en-US" sz="2400" b="1"/>
              <a:t>刪除後，在將資料</a:t>
            </a:r>
            <a:r>
              <a:rPr lang="en-US" altLang="zh-TW" sz="2400" b="1"/>
              <a:t>print</a:t>
            </a:r>
            <a:r>
              <a:rPr lang="zh-TW" altLang="en-US" sz="2400" b="1"/>
              <a:t>出來觀察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95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445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3FD194-2AB9-452D-978F-6A568BE3AFC3}"/>
              </a:ext>
            </a:extLst>
          </p:cNvPr>
          <p:cNvSpPr txBox="1"/>
          <p:nvPr/>
        </p:nvSpPr>
        <p:spPr>
          <a:xfrm>
            <a:off x="477622" y="811738"/>
            <a:ext cx="3182842" cy="4998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使用</a:t>
            </a:r>
            <a:r>
              <a:rPr lang="en-US" altLang="zh-TW" sz="1400" b="1" dirty="0" err="1">
                <a:solidFill>
                  <a:srgbClr val="FFFFFF"/>
                </a:solidFill>
              </a:rPr>
              <a:t>Kfold</a:t>
            </a:r>
            <a:r>
              <a:rPr lang="zh-TW" altLang="en-US" sz="1400" b="1" dirty="0">
                <a:solidFill>
                  <a:srgbClr val="FFFFFF"/>
                </a:solidFill>
              </a:rPr>
              <a:t>將資料分成</a:t>
            </a:r>
            <a:r>
              <a:rPr lang="en-US" altLang="zh-TW" sz="1400" b="1" dirty="0">
                <a:solidFill>
                  <a:srgbClr val="FFFFFF"/>
                </a:solidFill>
              </a:rPr>
              <a:t>5</a:t>
            </a:r>
            <a:r>
              <a:rPr lang="zh-TW" altLang="en-US" sz="1400" b="1" dirty="0">
                <a:solidFill>
                  <a:srgbClr val="FFFFFF"/>
                </a:solidFill>
              </a:rPr>
              <a:t>等份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分別拿出來做訓練、測試集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設定</a:t>
            </a:r>
            <a:r>
              <a:rPr lang="en-US" altLang="zh-TW" sz="1400" b="1" dirty="0">
                <a:solidFill>
                  <a:srgbClr val="FFFFFF"/>
                </a:solidFill>
              </a:rPr>
              <a:t>MSE = 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將懲罰係數</a:t>
            </a:r>
            <a:r>
              <a:rPr lang="en-US" altLang="zh-TW" sz="1400" b="1" dirty="0">
                <a:solidFill>
                  <a:srgbClr val="FFFFFF"/>
                </a:solidFill>
              </a:rPr>
              <a:t>alpha</a:t>
            </a:r>
            <a:r>
              <a:rPr lang="zh-TW" altLang="en-US" sz="1400" b="1" dirty="0">
                <a:solidFill>
                  <a:srgbClr val="FFFFFF"/>
                </a:solidFill>
              </a:rPr>
              <a:t>固定為</a:t>
            </a:r>
            <a:r>
              <a:rPr lang="en-US" altLang="zh-TW" sz="1400" b="1" dirty="0">
                <a:solidFill>
                  <a:srgbClr val="FFFFFF"/>
                </a:solidFill>
              </a:rPr>
              <a:t>0.1</a:t>
            </a:r>
            <a:r>
              <a:rPr lang="zh-TW" altLang="en-US" sz="1400" b="1" dirty="0">
                <a:solidFill>
                  <a:srgbClr val="FFFFFF"/>
                </a:solidFill>
              </a:rPr>
              <a:t>，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並使用訓練集創建模型</a:t>
            </a:r>
            <a:r>
              <a:rPr lang="en-US" altLang="zh-TW" sz="1400" b="1" dirty="0" err="1">
                <a:solidFill>
                  <a:srgbClr val="FFFFFF"/>
                </a:solidFill>
              </a:rPr>
              <a:t>ridge_reg</a:t>
            </a:r>
            <a:r>
              <a:rPr lang="zh-TW" altLang="en-US" sz="1400" b="1" dirty="0">
                <a:solidFill>
                  <a:srgbClr val="FFFFFF"/>
                </a:solidFill>
              </a:rPr>
              <a:t>，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使用該模型預測</a:t>
            </a:r>
            <a:r>
              <a:rPr lang="en-US" altLang="zh-TW" sz="1400" b="1" dirty="0">
                <a:solidFill>
                  <a:srgbClr val="FFFFFF"/>
                </a:solidFill>
              </a:rPr>
              <a:t>y</a:t>
            </a:r>
            <a:r>
              <a:rPr lang="zh-TW" altLang="en-US" sz="1400" b="1" dirty="0">
                <a:solidFill>
                  <a:srgbClr val="FFFFFF"/>
                </a:solidFill>
              </a:rPr>
              <a:t>值 </a:t>
            </a:r>
            <a:r>
              <a:rPr lang="en-US" altLang="zh-TW" sz="1400" b="1" dirty="0">
                <a:solidFill>
                  <a:srgbClr val="FFFFFF"/>
                </a:solidFill>
              </a:rPr>
              <a:t>(</a:t>
            </a:r>
            <a:r>
              <a:rPr lang="en-US" altLang="zh-TW" sz="1400" b="1" dirty="0" err="1">
                <a:solidFill>
                  <a:srgbClr val="FFFFFF"/>
                </a:solidFill>
              </a:rPr>
              <a:t>y_pred</a:t>
            </a:r>
            <a:r>
              <a:rPr lang="en-US" altLang="zh-TW" sz="1400" b="1" dirty="0">
                <a:solidFill>
                  <a:srgbClr val="FFFFFF"/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利用</a:t>
            </a:r>
            <a:r>
              <a:rPr lang="en-US" altLang="zh-TW" sz="1400" b="1" dirty="0" err="1">
                <a:solidFill>
                  <a:srgbClr val="FFFFFF"/>
                </a:solidFill>
              </a:rPr>
              <a:t>y_pred</a:t>
            </a:r>
            <a:r>
              <a:rPr lang="zh-TW" altLang="en-US" sz="1400" b="1" dirty="0">
                <a:solidFill>
                  <a:srgbClr val="FFFFFF"/>
                </a:solidFill>
              </a:rPr>
              <a:t>及真實數值</a:t>
            </a:r>
            <a:r>
              <a:rPr lang="en-US" altLang="zh-TW" sz="1400" b="1" dirty="0" err="1">
                <a:solidFill>
                  <a:srgbClr val="FFFFFF"/>
                </a:solidFill>
              </a:rPr>
              <a:t>y_test</a:t>
            </a:r>
            <a:r>
              <a:rPr lang="zh-TW" altLang="en-US" sz="1400" b="1" dirty="0">
                <a:solidFill>
                  <a:srgbClr val="FFFFFF"/>
                </a:solidFill>
              </a:rPr>
              <a:t>，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使用</a:t>
            </a:r>
            <a:r>
              <a:rPr lang="en-US" altLang="zh-TW" sz="1400" b="1" dirty="0" err="1">
                <a:solidFill>
                  <a:srgbClr val="FFFFFF"/>
                </a:solidFill>
              </a:rPr>
              <a:t>mean_squared_error</a:t>
            </a:r>
            <a:r>
              <a:rPr lang="en-US" altLang="zh-TW" sz="1400" b="1" dirty="0">
                <a:solidFill>
                  <a:srgbClr val="FFFFFF"/>
                </a:solidFill>
              </a:rPr>
              <a:t> </a:t>
            </a:r>
            <a:r>
              <a:rPr lang="zh-TW" altLang="en-US" sz="1400" b="1" dirty="0">
                <a:solidFill>
                  <a:srgbClr val="FFFFFF"/>
                </a:solidFill>
              </a:rPr>
              <a:t>求得誤差</a:t>
            </a:r>
            <a:r>
              <a:rPr lang="en-US" altLang="zh-TW" sz="1400" b="1" dirty="0">
                <a:solidFill>
                  <a:srgbClr val="FFFFFF"/>
                </a:solidFill>
              </a:rPr>
              <a:t>(MSE)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跑迴圈時分別將誤差加到</a:t>
            </a:r>
            <a:r>
              <a:rPr lang="en-US" altLang="zh-TW" sz="1400" b="1" dirty="0">
                <a:solidFill>
                  <a:srgbClr val="FFFFFF"/>
                </a:solidFill>
              </a:rPr>
              <a:t>MSE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最後再除以</a:t>
            </a:r>
            <a:r>
              <a:rPr lang="en-US" altLang="zh-TW" sz="1400" b="1" dirty="0">
                <a:solidFill>
                  <a:srgbClr val="FFFFFF"/>
                </a:solidFill>
              </a:rPr>
              <a:t>5 </a:t>
            </a:r>
            <a:r>
              <a:rPr lang="zh-TW" altLang="en-US" sz="1400" b="1" dirty="0">
                <a:solidFill>
                  <a:srgbClr val="FFFFFF"/>
                </a:solidFill>
              </a:rPr>
              <a:t>得到其</a:t>
            </a:r>
            <a:r>
              <a:rPr lang="en-US" altLang="zh-TW" sz="1400" b="1" dirty="0">
                <a:solidFill>
                  <a:srgbClr val="FFFFFF"/>
                </a:solidFill>
              </a:rPr>
              <a:t>MSE</a:t>
            </a:r>
            <a:r>
              <a:rPr lang="zh-TW" altLang="en-US" sz="1400" b="1" dirty="0">
                <a:solidFill>
                  <a:srgbClr val="FFFFFF"/>
                </a:solidFill>
              </a:rPr>
              <a:t>。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TW" sz="1400" b="1" dirty="0">
                <a:solidFill>
                  <a:srgbClr val="FFFFFF"/>
                </a:solidFill>
              </a:rPr>
              <a:t>(</a:t>
            </a:r>
            <a:r>
              <a:rPr lang="zh-TW" altLang="en-US" sz="1400" b="1" dirty="0">
                <a:solidFill>
                  <a:srgbClr val="FFFFFF"/>
                </a:solidFill>
              </a:rPr>
              <a:t>為了等等跟沒有變數</a:t>
            </a:r>
            <a:r>
              <a:rPr lang="en-US" altLang="zh-TW" sz="1400" b="1" dirty="0">
                <a:solidFill>
                  <a:srgbClr val="FFFFFF"/>
                </a:solidFill>
              </a:rPr>
              <a:t>bp</a:t>
            </a:r>
            <a:r>
              <a:rPr lang="zh-TW" altLang="en-US" sz="1400" b="1" dirty="0">
                <a:solidFill>
                  <a:srgbClr val="FFFFFF"/>
                </a:solidFill>
              </a:rPr>
              <a:t>的模型比較</a:t>
            </a:r>
            <a:r>
              <a:rPr lang="en-US" altLang="zh-TW" sz="1400" b="1" dirty="0">
                <a:solidFill>
                  <a:srgbClr val="FFFFFF"/>
                </a:solidFill>
              </a:rPr>
              <a:t>MSE)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並分別將截距、迴歸係數取出，</a:t>
            </a:r>
            <a:endParaRPr lang="en-US" altLang="zh-TW" sz="14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1400" b="1" dirty="0">
                <a:solidFill>
                  <a:srgbClr val="FFFFFF"/>
                </a:solidFill>
              </a:rPr>
              <a:t>將模型樣貌列印出來。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F7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8A07300-8DE3-41C5-BC06-97A0E44F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63" y="576109"/>
            <a:ext cx="6798082" cy="523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445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3FD194-2AB9-452D-978F-6A568BE3AFC3}"/>
              </a:ext>
            </a:extLst>
          </p:cNvPr>
          <p:cNvSpPr txBox="1"/>
          <p:nvPr/>
        </p:nvSpPr>
        <p:spPr>
          <a:xfrm>
            <a:off x="544999" y="2233431"/>
            <a:ext cx="3182842" cy="1867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同理，</a:t>
            </a: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對於刪除</a:t>
            </a:r>
            <a:r>
              <a:rPr lang="en-US" altLang="zh-TW" sz="2000" b="1" dirty="0">
                <a:solidFill>
                  <a:srgbClr val="FFFFFF"/>
                </a:solidFill>
              </a:rPr>
              <a:t>bp</a:t>
            </a:r>
            <a:r>
              <a:rPr lang="zh-TW" altLang="en-US" sz="2000" b="1" dirty="0">
                <a:solidFill>
                  <a:srgbClr val="FFFFFF"/>
                </a:solidFill>
              </a:rPr>
              <a:t>的資料集，</a:t>
            </a: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再做一次</a:t>
            </a:r>
            <a:r>
              <a:rPr lang="en-US" altLang="zh-TW" sz="2000" b="1" dirty="0">
                <a:solidFill>
                  <a:srgbClr val="FFFFFF"/>
                </a:solidFill>
              </a:rPr>
              <a:t>Ridge regression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也求得一</a:t>
            </a:r>
            <a:r>
              <a:rPr lang="en-US" altLang="zh-TW" sz="2000" b="1" dirty="0">
                <a:solidFill>
                  <a:srgbClr val="FFFFFF"/>
                </a:solidFill>
              </a:rPr>
              <a:t>MSE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F7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81411FD0-D548-4A33-A109-77AF6627B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99" y="362411"/>
            <a:ext cx="7966289" cy="56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445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3FD194-2AB9-452D-978F-6A568BE3AFC3}"/>
              </a:ext>
            </a:extLst>
          </p:cNvPr>
          <p:cNvSpPr txBox="1"/>
          <p:nvPr/>
        </p:nvSpPr>
        <p:spPr>
          <a:xfrm>
            <a:off x="128385" y="1660281"/>
            <a:ext cx="4138862" cy="34137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使用有</a:t>
            </a:r>
            <a:r>
              <a:rPr lang="en-US" altLang="zh-TW" sz="2000" b="1" dirty="0">
                <a:solidFill>
                  <a:srgbClr val="FFFFFF"/>
                </a:solidFill>
              </a:rPr>
              <a:t>bp</a:t>
            </a:r>
            <a:r>
              <a:rPr lang="zh-TW" altLang="en-US" sz="2000" b="1" dirty="0">
                <a:solidFill>
                  <a:srgbClr val="FFFFFF"/>
                </a:solidFill>
              </a:rPr>
              <a:t>之資料得：</a:t>
            </a:r>
            <a:r>
              <a:rPr lang="en-US" altLang="zh-TW" sz="2000" b="1" dirty="0">
                <a:solidFill>
                  <a:srgbClr val="FFFFFF"/>
                </a:solidFill>
              </a:rPr>
              <a:t>MSE = 3021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使用無</a:t>
            </a:r>
            <a:r>
              <a:rPr lang="en-US" altLang="zh-TW" sz="2000" b="1" dirty="0">
                <a:solidFill>
                  <a:srgbClr val="FFFFFF"/>
                </a:solidFill>
              </a:rPr>
              <a:t>bp</a:t>
            </a:r>
            <a:r>
              <a:rPr lang="zh-TW" altLang="en-US" sz="2000" b="1" dirty="0">
                <a:solidFill>
                  <a:srgbClr val="FFFFFF"/>
                </a:solidFill>
              </a:rPr>
              <a:t>之資料得：</a:t>
            </a:r>
            <a:r>
              <a:rPr lang="en-US" altLang="zh-TW" sz="2000" b="1" dirty="0">
                <a:solidFill>
                  <a:srgbClr val="FFFFFF"/>
                </a:solidFill>
              </a:rPr>
              <a:t>MSE = 3200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故我們可知</a:t>
            </a:r>
            <a:r>
              <a:rPr lang="en-US" altLang="zh-TW" sz="2000" b="1" dirty="0">
                <a:solidFill>
                  <a:srgbClr val="FFFFFF"/>
                </a:solidFill>
              </a:rPr>
              <a:t>bp</a:t>
            </a:r>
            <a:r>
              <a:rPr lang="zh-TW" altLang="en-US" sz="2000" b="1" dirty="0">
                <a:solidFill>
                  <a:srgbClr val="FFFFFF"/>
                </a:solidFill>
              </a:rPr>
              <a:t>似乎是一個重要變數</a:t>
            </a: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使得其模型誤差能夠下降。</a:t>
            </a: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我們也可以使用</a:t>
            </a: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TW" sz="2000" b="1" dirty="0" err="1">
                <a:solidFill>
                  <a:srgbClr val="FFFFFF"/>
                </a:solidFill>
              </a:rPr>
              <a:t>RidgeCV</a:t>
            </a:r>
            <a:r>
              <a:rPr lang="zh-TW" altLang="en-US" sz="2000" b="1" dirty="0">
                <a:solidFill>
                  <a:srgbClr val="FFFFFF"/>
                </a:solidFill>
              </a:rPr>
              <a:t>來做變數選擇</a:t>
            </a:r>
            <a:endParaRPr lang="en-US" altLang="zh-TW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TW" altLang="en-US" sz="2000" b="1" dirty="0">
                <a:solidFill>
                  <a:srgbClr val="FFFFFF"/>
                </a:solidFill>
              </a:rPr>
              <a:t>下一頁作詳細介紹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F7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499D5131-4771-41DC-8AFC-C63E33AD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14" y="622274"/>
            <a:ext cx="7445988" cy="54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445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3FD194-2AB9-452D-978F-6A568BE3AFC3}"/>
              </a:ext>
            </a:extLst>
          </p:cNvPr>
          <p:cNvSpPr txBox="1"/>
          <p:nvPr/>
        </p:nvSpPr>
        <p:spPr>
          <a:xfrm>
            <a:off x="477622" y="811738"/>
            <a:ext cx="3182842" cy="4998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F7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C9EC972-03CB-4979-AAFA-AA4A6CD5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13" y="683393"/>
            <a:ext cx="7605180" cy="53391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8A44DC2-E953-48C0-81E9-013ADAD5625E}"/>
              </a:ext>
            </a:extLst>
          </p:cNvPr>
          <p:cNvSpPr txBox="1"/>
          <p:nvPr/>
        </p:nvSpPr>
        <p:spPr>
          <a:xfrm>
            <a:off x="173945" y="845910"/>
            <a:ext cx="39301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先前的</a:t>
            </a:r>
            <a:r>
              <a:rPr lang="en-US" altLang="zh-TW" sz="2000" dirty="0">
                <a:solidFill>
                  <a:schemeClr val="bg1"/>
                </a:solidFill>
              </a:rPr>
              <a:t>ridge </a:t>
            </a:r>
            <a:r>
              <a:rPr lang="en-US" altLang="zh-TW" sz="2000" dirty="0" err="1">
                <a:solidFill>
                  <a:schemeClr val="bg1"/>
                </a:solidFill>
              </a:rPr>
              <a:t>regressio</a:t>
            </a:r>
            <a:r>
              <a:rPr lang="zh-TW" altLang="en-US" sz="2000" dirty="0">
                <a:solidFill>
                  <a:schemeClr val="bg1"/>
                </a:solidFill>
              </a:rPr>
              <a:t>中的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參數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設定為</a:t>
            </a:r>
            <a:r>
              <a:rPr lang="en-US" altLang="zh-TW" sz="2000" dirty="0">
                <a:solidFill>
                  <a:schemeClr val="bg1"/>
                </a:solidFill>
              </a:rPr>
              <a:t>0.1</a:t>
            </a:r>
            <a:r>
              <a:rPr lang="zh-TW" altLang="en-US" sz="2000" dirty="0">
                <a:solidFill>
                  <a:schemeClr val="bg1"/>
                </a:solidFill>
              </a:rPr>
              <a:t>，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但卻不一定是最好的選擇，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所以這裡用</a:t>
            </a:r>
            <a:r>
              <a:rPr lang="en-US" altLang="zh-TW" sz="2000" dirty="0" err="1">
                <a:solidFill>
                  <a:schemeClr val="bg1"/>
                </a:solidFill>
              </a:rPr>
              <a:t>RidgeCV</a:t>
            </a:r>
            <a:r>
              <a:rPr lang="zh-TW" altLang="en-US" sz="2000" dirty="0">
                <a:solidFill>
                  <a:schemeClr val="bg1"/>
                </a:solidFill>
              </a:rPr>
              <a:t>來做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超參數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的選擇，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先將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設定</a:t>
            </a:r>
            <a:r>
              <a:rPr lang="en-US" altLang="zh-TW" sz="2000" dirty="0">
                <a:solidFill>
                  <a:schemeClr val="bg1"/>
                </a:solidFill>
              </a:rPr>
              <a:t>10^-10 ~ 10^1</a:t>
            </a:r>
            <a:r>
              <a:rPr lang="zh-TW" altLang="en-US" sz="2000" dirty="0">
                <a:solidFill>
                  <a:schemeClr val="bg1"/>
                </a:solidFill>
              </a:rPr>
              <a:t>，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再利用</a:t>
            </a:r>
            <a:r>
              <a:rPr lang="en-US" altLang="zh-TW" sz="2000" dirty="0" err="1">
                <a:solidFill>
                  <a:schemeClr val="bg1"/>
                </a:solidFill>
              </a:rPr>
              <a:t>RidgeCV</a:t>
            </a:r>
            <a:r>
              <a:rPr lang="zh-TW" altLang="en-US" sz="2000" dirty="0">
                <a:solidFill>
                  <a:schemeClr val="bg1"/>
                </a:solidFill>
              </a:rPr>
              <a:t>選擇出對應</a:t>
            </a:r>
            <a:r>
              <a:rPr lang="en-US" altLang="zh-TW" sz="2000" dirty="0">
                <a:solidFill>
                  <a:schemeClr val="bg1"/>
                </a:solidFill>
              </a:rPr>
              <a:t>MSE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最小的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，剛好也是</a:t>
            </a:r>
            <a:r>
              <a:rPr lang="en-US" altLang="zh-TW" sz="2000" dirty="0">
                <a:solidFill>
                  <a:schemeClr val="bg1"/>
                </a:solidFill>
              </a:rPr>
              <a:t>0.1</a:t>
            </a:r>
            <a:r>
              <a:rPr lang="zh-TW" altLang="en-US" sz="2000" dirty="0">
                <a:solidFill>
                  <a:schemeClr val="bg1"/>
                </a:solidFill>
              </a:rPr>
              <a:t>。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且這裡是將資料分成兩部分，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其中</a:t>
            </a:r>
            <a:r>
              <a:rPr lang="en-US" altLang="zh-TW" sz="2000" dirty="0">
                <a:solidFill>
                  <a:schemeClr val="bg1"/>
                </a:solidFill>
              </a:rPr>
              <a:t>70%</a:t>
            </a:r>
            <a:r>
              <a:rPr lang="zh-TW" altLang="en-US" sz="2000" dirty="0">
                <a:solidFill>
                  <a:schemeClr val="bg1"/>
                </a:solidFill>
              </a:rPr>
              <a:t>資料拿來當作訓練集。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得出的模型如右圖所示。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445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3FD194-2AB9-452D-978F-6A568BE3AFC3}"/>
              </a:ext>
            </a:extLst>
          </p:cNvPr>
          <p:cNvSpPr txBox="1"/>
          <p:nvPr/>
        </p:nvSpPr>
        <p:spPr>
          <a:xfrm>
            <a:off x="477622" y="811738"/>
            <a:ext cx="3182842" cy="4998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F7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AE8BDE9-785C-4AAA-87CD-E8208225E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21" y="852901"/>
            <a:ext cx="7041768" cy="495773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FD498A-65DF-48C1-9AB4-83EC2D01E222}"/>
              </a:ext>
            </a:extLst>
          </p:cNvPr>
          <p:cNvSpPr txBox="1"/>
          <p:nvPr/>
        </p:nvSpPr>
        <p:spPr>
          <a:xfrm>
            <a:off x="317879" y="1843950"/>
            <a:ext cx="39301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這裡則是運用</a:t>
            </a:r>
            <a:r>
              <a:rPr lang="en-US" altLang="zh-TW" sz="2000" dirty="0" err="1">
                <a:solidFill>
                  <a:schemeClr val="bg1"/>
                </a:solidFill>
              </a:rPr>
              <a:t>GridSearchCV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來做超參數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的選擇。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同上一頁，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先將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設定</a:t>
            </a:r>
            <a:r>
              <a:rPr lang="en-US" altLang="zh-TW" sz="2000" dirty="0">
                <a:solidFill>
                  <a:schemeClr val="bg1"/>
                </a:solidFill>
              </a:rPr>
              <a:t>10^-10 ~ 10^1</a:t>
            </a:r>
            <a:r>
              <a:rPr lang="zh-TW" altLang="en-US" sz="2000" dirty="0">
                <a:solidFill>
                  <a:schemeClr val="bg1"/>
                </a:solidFill>
              </a:rPr>
              <a:t>，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選擇出對應</a:t>
            </a:r>
            <a:r>
              <a:rPr lang="en-US" altLang="zh-TW" sz="2000" dirty="0">
                <a:solidFill>
                  <a:schemeClr val="bg1"/>
                </a:solidFill>
              </a:rPr>
              <a:t>MSE</a:t>
            </a:r>
            <a:r>
              <a:rPr lang="zh-TW" altLang="en-US" sz="2000" dirty="0">
                <a:solidFill>
                  <a:schemeClr val="bg1"/>
                </a:solidFill>
              </a:rPr>
              <a:t>最小的</a:t>
            </a:r>
            <a:r>
              <a:rPr lang="en-US" altLang="zh-TW" sz="2000" dirty="0">
                <a:solidFill>
                  <a:schemeClr val="bg1"/>
                </a:solidFill>
              </a:rPr>
              <a:t>alpha</a:t>
            </a:r>
            <a:r>
              <a:rPr lang="zh-TW" altLang="en-US" sz="2000" dirty="0">
                <a:solidFill>
                  <a:schemeClr val="bg1"/>
                </a:solidFill>
              </a:rPr>
              <a:t>，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也是</a:t>
            </a:r>
            <a:r>
              <a:rPr lang="en-US" altLang="zh-TW" sz="2000" dirty="0">
                <a:solidFill>
                  <a:schemeClr val="bg1"/>
                </a:solidFill>
              </a:rPr>
              <a:t>0.1</a:t>
            </a:r>
            <a:r>
              <a:rPr lang="zh-TW" altLang="en-US" sz="2000" dirty="0">
                <a:solidFill>
                  <a:schemeClr val="bg1"/>
                </a:solidFill>
              </a:rPr>
              <a:t>。</a:t>
            </a: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得出的模型如右圖所示。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141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E663E"/>
      </a:accent1>
      <a:accent2>
        <a:srgbClr val="2E663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437</Words>
  <Application>Microsoft Office PowerPoint</Application>
  <PresentationFormat>寬螢幕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回顧</vt:lpstr>
      <vt:lpstr>模型選擇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模型選擇</dc:title>
  <dc:creator>施皓鈞</dc:creator>
  <cp:lastModifiedBy>施皓鈞</cp:lastModifiedBy>
  <cp:revision>24</cp:revision>
  <dcterms:created xsi:type="dcterms:W3CDTF">2022-04-29T12:55:01Z</dcterms:created>
  <dcterms:modified xsi:type="dcterms:W3CDTF">2022-04-29T14:22:28Z</dcterms:modified>
</cp:coreProperties>
</file>