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62" r:id="rId14"/>
    <p:sldId id="261"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9"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E283ABA-9D9B-40B3-80D9-9B7806F02620}" type="datetimeFigureOut">
              <a:rPr lang="es-CO" smtClean="0"/>
              <a:t>4/09/2023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255346" y="2750337"/>
            <a:ext cx="1171888" cy="1356442"/>
          </a:xfrm>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36431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E283ABA-9D9B-40B3-80D9-9B7806F02620}" type="datetimeFigureOut">
              <a:rPr lang="es-CO" smtClean="0"/>
              <a:t>4/09/2023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309"/>
            <a:ext cx="1154151" cy="1090789"/>
          </a:xfrm>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319659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E283ABA-9D9B-40B3-80D9-9B7806F02620}" type="datetimeFigureOut">
              <a:rPr lang="es-CO" smtClean="0"/>
              <a:t>4/09/2023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11615"/>
            <a:ext cx="1154151" cy="1090789"/>
          </a:xfrm>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1247828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E283ABA-9D9B-40B3-80D9-9B7806F02620}" type="datetimeFigureOut">
              <a:rPr lang="es-CO" smtClean="0"/>
              <a:t>4/09/2023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E4A97859-7BD8-48AF-9137-468237103466}" type="slidenum">
              <a:rPr lang="es-CO" smtClean="0"/>
              <a:t>‹Nº›</a:t>
            </a:fld>
            <a:endParaRPr lang="es-CO"/>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1924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E283ABA-9D9B-40B3-80D9-9B7806F02620}" type="datetimeFigureOut">
              <a:rPr lang="es-CO" smtClean="0"/>
              <a:t>4/09/2023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xfrm>
            <a:off x="10729455" y="4709925"/>
            <a:ext cx="1154151" cy="1090789"/>
          </a:xfrm>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3725942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E283ABA-9D9B-40B3-80D9-9B7806F02620}" type="datetimeFigureOut">
              <a:rPr lang="es-CO" smtClean="0"/>
              <a:t>4/09/2023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88452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E283ABA-9D9B-40B3-80D9-9B7806F02620}" type="datetimeFigureOut">
              <a:rPr lang="es-CO" smtClean="0"/>
              <a:t>4/09/2023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3299886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283ABA-9D9B-40B3-80D9-9B7806F02620}" type="datetimeFigureOut">
              <a:rPr lang="es-CO" smtClean="0"/>
              <a:t>4/09/2023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6242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E283ABA-9D9B-40B3-80D9-9B7806F02620}" type="datetimeFigureOut">
              <a:rPr lang="es-CO" smtClean="0"/>
              <a:t>4/09/2023</a:t>
            </a:fld>
            <a:endParaRPr lang="es-CO"/>
          </a:p>
        </p:txBody>
      </p:sp>
      <p:sp>
        <p:nvSpPr>
          <p:cNvPr id="5" name="Footer Placeholder 4"/>
          <p:cNvSpPr>
            <a:spLocks noGrp="1"/>
          </p:cNvSpPr>
          <p:nvPr>
            <p:ph type="ftr" sz="quarter" idx="11"/>
          </p:nvPr>
        </p:nvSpPr>
        <p:spPr>
          <a:xfrm>
            <a:off x="680321" y="5936188"/>
            <a:ext cx="6126805" cy="365125"/>
          </a:xfrm>
        </p:spPr>
        <p:txBody>
          <a:bodyPr/>
          <a:lstStyle/>
          <a:p>
            <a:endParaRPr lang="es-CO"/>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4A97859-7BD8-48AF-9137-468237103466}" type="slidenum">
              <a:rPr lang="es-CO" smtClean="0"/>
              <a:t>‹Nº›</a:t>
            </a:fld>
            <a:endParaRPr lang="es-CO"/>
          </a:p>
        </p:txBody>
      </p:sp>
    </p:spTree>
    <p:extLst>
      <p:ext uri="{BB962C8B-B14F-4D97-AF65-F5344CB8AC3E}">
        <p14:creationId xmlns:p14="http://schemas.microsoft.com/office/powerpoint/2010/main" val="73867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283ABA-9D9B-40B3-80D9-9B7806F02620}" type="datetimeFigureOut">
              <a:rPr lang="es-CO" smtClean="0"/>
              <a:t>4/09/2023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162411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E283ABA-9D9B-40B3-80D9-9B7806F02620}" type="datetimeFigureOut">
              <a:rPr lang="es-CO" smtClean="0"/>
              <a:t>4/09/2023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729455" y="2869895"/>
            <a:ext cx="1154151" cy="1090789"/>
          </a:xfrm>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127736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E283ABA-9D9B-40B3-80D9-9B7806F02620}" type="datetimeFigureOut">
              <a:rPr lang="es-CO" smtClean="0"/>
              <a:t>4/09/2023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25550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E283ABA-9D9B-40B3-80D9-9B7806F02620}" type="datetimeFigureOut">
              <a:rPr lang="es-CO" smtClean="0"/>
              <a:t>4/09/2023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6893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E283ABA-9D9B-40B3-80D9-9B7806F02620}" type="datetimeFigureOut">
              <a:rPr lang="es-CO" smtClean="0"/>
              <a:t>4/09/2023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193997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E283ABA-9D9B-40B3-80D9-9B7806F02620}" type="datetimeFigureOut">
              <a:rPr lang="es-CO" smtClean="0"/>
              <a:t>4/09/2023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246595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E283ABA-9D9B-40B3-80D9-9B7806F02620}" type="datetimeFigureOut">
              <a:rPr lang="es-CO" smtClean="0"/>
              <a:t>4/09/2023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368262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E283ABA-9D9B-40B3-80D9-9B7806F02620}" type="datetimeFigureOut">
              <a:rPr lang="es-CO" smtClean="0"/>
              <a:t>4/09/2023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4A97859-7BD8-48AF-9137-468237103466}" type="slidenum">
              <a:rPr lang="es-CO" smtClean="0"/>
              <a:t>‹Nº›</a:t>
            </a:fld>
            <a:endParaRPr lang="es-CO"/>
          </a:p>
        </p:txBody>
      </p:sp>
    </p:spTree>
    <p:extLst>
      <p:ext uri="{BB962C8B-B14F-4D97-AF65-F5344CB8AC3E}">
        <p14:creationId xmlns:p14="http://schemas.microsoft.com/office/powerpoint/2010/main" val="119317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E283ABA-9D9B-40B3-80D9-9B7806F02620}" type="datetimeFigureOut">
              <a:rPr lang="es-CO" smtClean="0"/>
              <a:t>4/09/2023</a:t>
            </a:fld>
            <a:endParaRPr lang="es-CO"/>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4A97859-7BD8-48AF-9137-468237103466}" type="slidenum">
              <a:rPr lang="es-CO" smtClean="0"/>
              <a:t>‹Nº›</a:t>
            </a:fld>
            <a:endParaRPr lang="es-CO"/>
          </a:p>
        </p:txBody>
      </p:sp>
    </p:spTree>
    <p:extLst>
      <p:ext uri="{BB962C8B-B14F-4D97-AF65-F5344CB8AC3E}">
        <p14:creationId xmlns:p14="http://schemas.microsoft.com/office/powerpoint/2010/main" val="24375519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7FF55-9EAC-89E9-4BD2-D1C0C2032F30}"/>
              </a:ext>
            </a:extLst>
          </p:cNvPr>
          <p:cNvSpPr>
            <a:spLocks noGrp="1"/>
          </p:cNvSpPr>
          <p:nvPr>
            <p:ph type="ctrTitle"/>
          </p:nvPr>
        </p:nvSpPr>
        <p:spPr>
          <a:xfrm>
            <a:off x="680322" y="2800384"/>
            <a:ext cx="8144134" cy="1373070"/>
          </a:xfrm>
        </p:spPr>
        <p:txBody>
          <a:bodyPr>
            <a:noAutofit/>
          </a:bodyPr>
          <a:lstStyle/>
          <a:p>
            <a:r>
              <a:rPr lang="es-ES" sz="3800" b="1" i="0" dirty="0">
                <a:effectLst/>
                <a:latin typeface="Söhne"/>
              </a:rPr>
              <a:t>Proyecto de Ciencia de Datos: Análisis de Accidentes de Tránsito en Bucaramanga</a:t>
            </a:r>
            <a:endParaRPr lang="es-CO" sz="3800" dirty="0"/>
          </a:p>
        </p:txBody>
      </p:sp>
      <p:sp>
        <p:nvSpPr>
          <p:cNvPr id="3" name="Subtítulo 2">
            <a:extLst>
              <a:ext uri="{FF2B5EF4-FFF2-40B4-BE49-F238E27FC236}">
                <a16:creationId xmlns:a16="http://schemas.microsoft.com/office/drawing/2014/main" id="{32252B43-509C-02E4-6E47-DA0A59AEF42A}"/>
              </a:ext>
            </a:extLst>
          </p:cNvPr>
          <p:cNvSpPr>
            <a:spLocks noGrp="1"/>
          </p:cNvSpPr>
          <p:nvPr>
            <p:ph type="subTitle" idx="1"/>
          </p:nvPr>
        </p:nvSpPr>
        <p:spPr/>
        <p:txBody>
          <a:bodyPr/>
          <a:lstStyle/>
          <a:p>
            <a:r>
              <a:rPr lang="es-ES" dirty="0"/>
              <a:t>Oscar Augusto Diaz Triana</a:t>
            </a:r>
          </a:p>
          <a:p>
            <a:r>
              <a:rPr lang="es-ES" dirty="0"/>
              <a:t>Septiembre 2023</a:t>
            </a:r>
            <a:endParaRPr lang="es-CO" dirty="0"/>
          </a:p>
        </p:txBody>
      </p:sp>
    </p:spTree>
    <p:extLst>
      <p:ext uri="{BB962C8B-B14F-4D97-AF65-F5344CB8AC3E}">
        <p14:creationId xmlns:p14="http://schemas.microsoft.com/office/powerpoint/2010/main" val="3134908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562A7-9D93-9575-87F0-2994FB5D6E50}"/>
              </a:ext>
            </a:extLst>
          </p:cNvPr>
          <p:cNvSpPr>
            <a:spLocks noGrp="1"/>
          </p:cNvSpPr>
          <p:nvPr>
            <p:ph type="title"/>
          </p:nvPr>
        </p:nvSpPr>
        <p:spPr/>
        <p:txBody>
          <a:bodyPr/>
          <a:lstStyle/>
          <a:p>
            <a:r>
              <a:rPr lang="es-CO" b="1" dirty="0">
                <a:latin typeface="-apple-system"/>
              </a:rPr>
              <a:t>Mejores parámetros </a:t>
            </a:r>
            <a:r>
              <a:rPr lang="es-CO" b="1" i="0" dirty="0">
                <a:effectLst/>
                <a:latin typeface="-apple-system"/>
              </a:rPr>
              <a:t>Closs </a:t>
            </a:r>
            <a:r>
              <a:rPr lang="es-CO" b="1" i="0" dirty="0" err="1">
                <a:effectLst/>
                <a:latin typeface="-apple-system"/>
              </a:rPr>
              <a:t>Validation</a:t>
            </a:r>
            <a:r>
              <a:rPr lang="es-CO" b="1" i="0" dirty="0">
                <a:effectLst/>
                <a:latin typeface="-apple-system"/>
              </a:rPr>
              <a:t> Modelo </a:t>
            </a:r>
            <a:r>
              <a:rPr lang="es-CO" b="1" i="0" dirty="0" err="1">
                <a:effectLst/>
                <a:latin typeface="-apple-system"/>
              </a:rPr>
              <a:t>catboost</a:t>
            </a:r>
            <a:endParaRPr lang="es-CO" dirty="0"/>
          </a:p>
        </p:txBody>
      </p:sp>
      <p:sp>
        <p:nvSpPr>
          <p:cNvPr id="3" name="Marcador de contenido 2">
            <a:extLst>
              <a:ext uri="{FF2B5EF4-FFF2-40B4-BE49-F238E27FC236}">
                <a16:creationId xmlns:a16="http://schemas.microsoft.com/office/drawing/2014/main" id="{44F264DD-440F-33F5-6742-269548FC2106}"/>
              </a:ext>
            </a:extLst>
          </p:cNvPr>
          <p:cNvSpPr>
            <a:spLocks noGrp="1"/>
          </p:cNvSpPr>
          <p:nvPr>
            <p:ph idx="1"/>
          </p:nvPr>
        </p:nvSpPr>
        <p:spPr>
          <a:xfrm>
            <a:off x="390526" y="2301875"/>
            <a:ext cx="5834784" cy="4351338"/>
          </a:xfrm>
        </p:spPr>
        <p:txBody>
          <a:bodyPr>
            <a:normAutofit fontScale="92500" lnSpcReduction="20000"/>
          </a:bodyPr>
          <a:lstStyle/>
          <a:p>
            <a:pPr algn="just"/>
            <a:r>
              <a:rPr lang="es-ES" b="0" i="0" dirty="0">
                <a:effectLst/>
                <a:latin typeface="Söhne"/>
              </a:rPr>
              <a:t>La combinación que produjo los mejores resultados en precisión, </a:t>
            </a:r>
            <a:r>
              <a:rPr lang="es-ES" b="0" i="0" dirty="0" err="1">
                <a:effectLst/>
                <a:latin typeface="Söhne"/>
              </a:rPr>
              <a:t>recall</a:t>
            </a:r>
            <a:r>
              <a:rPr lang="es-ES" b="0" i="0" dirty="0">
                <a:effectLst/>
                <a:latin typeface="Söhne"/>
              </a:rPr>
              <a:t> y F1-score fue la siguiente:</a:t>
            </a:r>
          </a:p>
          <a:p>
            <a:pPr algn="just">
              <a:buFont typeface="Arial" panose="020B0604020202020204" pitchFamily="34" charset="0"/>
              <a:buChar char="•"/>
            </a:pPr>
            <a:r>
              <a:rPr lang="es-ES" b="1" i="0" dirty="0">
                <a:effectLst/>
                <a:latin typeface="Söhne"/>
              </a:rPr>
              <a:t>Configuración: 500 iteraciones, 10 grupos de </a:t>
            </a:r>
            <a:r>
              <a:rPr lang="es-ES" b="1" i="0" dirty="0" err="1">
                <a:effectLst/>
                <a:latin typeface="Söhne"/>
              </a:rPr>
              <a:t>cross-validation</a:t>
            </a:r>
            <a:r>
              <a:rPr lang="es-ES" b="1" i="0" dirty="0">
                <a:effectLst/>
                <a:latin typeface="Söhne"/>
              </a:rPr>
              <a:t>:</a:t>
            </a:r>
            <a:endParaRPr lang="es-ES" b="0" i="0" dirty="0">
              <a:effectLst/>
              <a:latin typeface="Söhne"/>
            </a:endParaRPr>
          </a:p>
          <a:p>
            <a:pPr marL="742950" lvl="1" indent="-285750" algn="just">
              <a:buFont typeface="Arial" panose="020B0604020202020204" pitchFamily="34" charset="0"/>
              <a:buChar char="•"/>
            </a:pPr>
            <a:r>
              <a:rPr lang="es-ES" b="0" i="0" dirty="0">
                <a:effectLst/>
                <a:latin typeface="Söhne"/>
              </a:rPr>
              <a:t>Precisión del 92% en todas las clases.</a:t>
            </a:r>
          </a:p>
          <a:p>
            <a:pPr marL="742950" lvl="1" indent="-285750" algn="just">
              <a:buFont typeface="Arial" panose="020B0604020202020204" pitchFamily="34" charset="0"/>
              <a:buChar char="•"/>
            </a:pPr>
            <a:r>
              <a:rPr lang="es-ES" b="0" i="0" dirty="0">
                <a:effectLst/>
                <a:latin typeface="Söhne"/>
              </a:rPr>
              <a:t>Alto rendimiento en </a:t>
            </a:r>
            <a:r>
              <a:rPr lang="es-ES" b="0" i="0" dirty="0" err="1">
                <a:effectLst/>
                <a:latin typeface="Söhne"/>
              </a:rPr>
              <a:t>recall</a:t>
            </a:r>
            <a:r>
              <a:rPr lang="es-ES" b="0" i="0" dirty="0">
                <a:effectLst/>
                <a:latin typeface="Söhne"/>
              </a:rPr>
              <a:t> y F1-score.</a:t>
            </a:r>
          </a:p>
          <a:p>
            <a:pPr marL="742950" lvl="1" indent="-285750" algn="just">
              <a:buFont typeface="Arial" panose="020B0604020202020204" pitchFamily="34" charset="0"/>
              <a:buChar char="•"/>
            </a:pPr>
            <a:r>
              <a:rPr lang="es-ES" b="0" i="0" dirty="0">
                <a:effectLst/>
                <a:latin typeface="Söhne"/>
              </a:rPr>
              <a:t>Promedio ponderado y no ponderado de métricas elevados.</a:t>
            </a:r>
          </a:p>
          <a:p>
            <a:pPr algn="just"/>
            <a:r>
              <a:rPr lang="es-ES" b="0" i="0" dirty="0">
                <a:effectLst/>
                <a:latin typeface="Söhne"/>
              </a:rPr>
              <a:t>Aunque otras configuraciones mostraron resultados competitivos, esta configuración en particular parece ser la más equilibrada en términos de rendimiento y tiempo de entrenamiento. La elección final dependerá de las necesidades y recursos disponibles.</a:t>
            </a:r>
          </a:p>
          <a:p>
            <a:pPr algn="just"/>
            <a:endParaRPr lang="es-CO" dirty="0"/>
          </a:p>
        </p:txBody>
      </p:sp>
      <p:pic>
        <p:nvPicPr>
          <p:cNvPr id="6" name="Imagen 5">
            <a:extLst>
              <a:ext uri="{FF2B5EF4-FFF2-40B4-BE49-F238E27FC236}">
                <a16:creationId xmlns:a16="http://schemas.microsoft.com/office/drawing/2014/main" id="{582E28A6-6E25-5230-F450-72F712BC005E}"/>
              </a:ext>
            </a:extLst>
          </p:cNvPr>
          <p:cNvPicPr>
            <a:picLocks noChangeAspect="1"/>
          </p:cNvPicPr>
          <p:nvPr/>
        </p:nvPicPr>
        <p:blipFill>
          <a:blip r:embed="rId2"/>
          <a:stretch>
            <a:fillRect/>
          </a:stretch>
        </p:blipFill>
        <p:spPr>
          <a:xfrm>
            <a:off x="6489858" y="2301875"/>
            <a:ext cx="5502117" cy="4214225"/>
          </a:xfrm>
          <a:prstGeom prst="rect">
            <a:avLst/>
          </a:prstGeom>
        </p:spPr>
      </p:pic>
    </p:spTree>
    <p:extLst>
      <p:ext uri="{BB962C8B-B14F-4D97-AF65-F5344CB8AC3E}">
        <p14:creationId xmlns:p14="http://schemas.microsoft.com/office/powerpoint/2010/main" val="260337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C086D-27C6-63A1-E703-302C173A1ECE}"/>
              </a:ext>
            </a:extLst>
          </p:cNvPr>
          <p:cNvSpPr>
            <a:spLocks noGrp="1"/>
          </p:cNvSpPr>
          <p:nvPr>
            <p:ph type="title"/>
          </p:nvPr>
        </p:nvSpPr>
        <p:spPr>
          <a:xfrm>
            <a:off x="838199" y="365125"/>
            <a:ext cx="11187223" cy="1325563"/>
          </a:xfrm>
        </p:spPr>
        <p:txBody>
          <a:bodyPr>
            <a:normAutofit/>
          </a:bodyPr>
          <a:lstStyle/>
          <a:p>
            <a:r>
              <a:rPr lang="es-CO" b="1" i="0" dirty="0">
                <a:effectLst/>
                <a:latin typeface="-apple-system"/>
              </a:rPr>
              <a:t>Visualización de Importancia de Características</a:t>
            </a:r>
            <a:endParaRPr lang="es-CO" dirty="0"/>
          </a:p>
        </p:txBody>
      </p:sp>
      <p:sp>
        <p:nvSpPr>
          <p:cNvPr id="3" name="Marcador de contenido 2">
            <a:extLst>
              <a:ext uri="{FF2B5EF4-FFF2-40B4-BE49-F238E27FC236}">
                <a16:creationId xmlns:a16="http://schemas.microsoft.com/office/drawing/2014/main" id="{41271039-F641-64A3-E34C-800E4446A175}"/>
              </a:ext>
            </a:extLst>
          </p:cNvPr>
          <p:cNvSpPr>
            <a:spLocks noGrp="1"/>
          </p:cNvSpPr>
          <p:nvPr>
            <p:ph idx="1"/>
          </p:nvPr>
        </p:nvSpPr>
        <p:spPr>
          <a:xfrm>
            <a:off x="708891" y="1982643"/>
            <a:ext cx="11070265" cy="644067"/>
          </a:xfrm>
        </p:spPr>
        <p:txBody>
          <a:bodyPr>
            <a:normAutofit fontScale="70000" lnSpcReduction="20000"/>
          </a:bodyPr>
          <a:lstStyle/>
          <a:p>
            <a:r>
              <a:rPr lang="es-ES" b="0" i="0" dirty="0">
                <a:effectLst/>
                <a:latin typeface="-apple-system"/>
              </a:rPr>
              <a:t>Después de ajustar el modelo, visualiza la importancia de las características para comprender cuáles están influyendo más en las predicciones del modelo. Esto te ayudará a interpretar las relaciones entre las características y la variable objetivo</a:t>
            </a:r>
            <a:endParaRPr lang="es-CO" dirty="0"/>
          </a:p>
        </p:txBody>
      </p:sp>
      <p:pic>
        <p:nvPicPr>
          <p:cNvPr id="7" name="Imagen 6">
            <a:extLst>
              <a:ext uri="{FF2B5EF4-FFF2-40B4-BE49-F238E27FC236}">
                <a16:creationId xmlns:a16="http://schemas.microsoft.com/office/drawing/2014/main" id="{FC6AD585-F4EF-EE77-2755-51F99F85DACF}"/>
              </a:ext>
            </a:extLst>
          </p:cNvPr>
          <p:cNvPicPr>
            <a:picLocks noChangeAspect="1"/>
          </p:cNvPicPr>
          <p:nvPr/>
        </p:nvPicPr>
        <p:blipFill>
          <a:blip r:embed="rId2"/>
          <a:stretch>
            <a:fillRect/>
          </a:stretch>
        </p:blipFill>
        <p:spPr>
          <a:xfrm>
            <a:off x="1828734" y="2445879"/>
            <a:ext cx="8380564" cy="4412121"/>
          </a:xfrm>
          <a:prstGeom prst="rect">
            <a:avLst/>
          </a:prstGeom>
        </p:spPr>
      </p:pic>
    </p:spTree>
    <p:extLst>
      <p:ext uri="{BB962C8B-B14F-4D97-AF65-F5344CB8AC3E}">
        <p14:creationId xmlns:p14="http://schemas.microsoft.com/office/powerpoint/2010/main" val="265389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8AB3A-B15E-A5FB-B645-5F6D76182911}"/>
              </a:ext>
            </a:extLst>
          </p:cNvPr>
          <p:cNvSpPr>
            <a:spLocks noGrp="1"/>
          </p:cNvSpPr>
          <p:nvPr>
            <p:ph type="title"/>
          </p:nvPr>
        </p:nvSpPr>
        <p:spPr>
          <a:xfrm>
            <a:off x="838200" y="365125"/>
            <a:ext cx="7465828" cy="1325563"/>
          </a:xfrm>
        </p:spPr>
        <p:txBody>
          <a:bodyPr>
            <a:normAutofit/>
          </a:bodyPr>
          <a:lstStyle/>
          <a:p>
            <a:r>
              <a:rPr lang="es-ES" b="1" i="0">
                <a:effectLst/>
                <a:latin typeface="-apple-system"/>
              </a:rPr>
              <a:t>Creación y Evaluación de un Modelo para agrupamiento K-Means</a:t>
            </a:r>
            <a:endParaRPr lang="es-CO" dirty="0"/>
          </a:p>
        </p:txBody>
      </p:sp>
      <p:pic>
        <p:nvPicPr>
          <p:cNvPr id="5" name="Imagen 4">
            <a:extLst>
              <a:ext uri="{FF2B5EF4-FFF2-40B4-BE49-F238E27FC236}">
                <a16:creationId xmlns:a16="http://schemas.microsoft.com/office/drawing/2014/main" id="{75CE2862-64BD-3E15-2EB6-99DB64FDB8DA}"/>
              </a:ext>
            </a:extLst>
          </p:cNvPr>
          <p:cNvPicPr>
            <a:picLocks noChangeAspect="1"/>
          </p:cNvPicPr>
          <p:nvPr/>
        </p:nvPicPr>
        <p:blipFill>
          <a:blip r:embed="rId2"/>
          <a:stretch>
            <a:fillRect/>
          </a:stretch>
        </p:blipFill>
        <p:spPr>
          <a:xfrm>
            <a:off x="8304028" y="170121"/>
            <a:ext cx="2823677" cy="2157029"/>
          </a:xfrm>
          <a:prstGeom prst="rect">
            <a:avLst/>
          </a:prstGeom>
        </p:spPr>
      </p:pic>
      <p:pic>
        <p:nvPicPr>
          <p:cNvPr id="7" name="Imagen 6">
            <a:extLst>
              <a:ext uri="{FF2B5EF4-FFF2-40B4-BE49-F238E27FC236}">
                <a16:creationId xmlns:a16="http://schemas.microsoft.com/office/drawing/2014/main" id="{4E90C848-8E3C-CC64-DBCD-F41C3B454865}"/>
              </a:ext>
            </a:extLst>
          </p:cNvPr>
          <p:cNvPicPr>
            <a:picLocks noChangeAspect="1"/>
          </p:cNvPicPr>
          <p:nvPr/>
        </p:nvPicPr>
        <p:blipFill>
          <a:blip r:embed="rId3"/>
          <a:stretch>
            <a:fillRect/>
          </a:stretch>
        </p:blipFill>
        <p:spPr>
          <a:xfrm>
            <a:off x="6946674" y="2647982"/>
            <a:ext cx="5003435" cy="4039897"/>
          </a:xfrm>
          <a:prstGeom prst="rect">
            <a:avLst/>
          </a:prstGeom>
        </p:spPr>
      </p:pic>
      <p:sp>
        <p:nvSpPr>
          <p:cNvPr id="9" name="CuadroTexto 8">
            <a:extLst>
              <a:ext uri="{FF2B5EF4-FFF2-40B4-BE49-F238E27FC236}">
                <a16:creationId xmlns:a16="http://schemas.microsoft.com/office/drawing/2014/main" id="{8D118959-9F99-88A5-EE10-5DA419105A1E}"/>
              </a:ext>
            </a:extLst>
          </p:cNvPr>
          <p:cNvSpPr txBox="1"/>
          <p:nvPr/>
        </p:nvSpPr>
        <p:spPr>
          <a:xfrm>
            <a:off x="241891" y="2818103"/>
            <a:ext cx="5563486" cy="3416320"/>
          </a:xfrm>
          <a:prstGeom prst="rect">
            <a:avLst/>
          </a:prstGeom>
          <a:noFill/>
        </p:spPr>
        <p:txBody>
          <a:bodyPr wrap="square">
            <a:spAutoFit/>
          </a:bodyPr>
          <a:lstStyle/>
          <a:p>
            <a:pPr algn="just"/>
            <a:r>
              <a:rPr lang="es-ES" b="0" i="0" dirty="0">
                <a:solidFill>
                  <a:srgbClr val="D1D5DB"/>
                </a:solidFill>
                <a:effectLst/>
                <a:latin typeface="Söhne"/>
              </a:rPr>
              <a:t>se elige un número óptimo de clústeres, que puede variar según lo que se observe en el gráfico generado por el método del codo. Luego, se aplica </a:t>
            </a:r>
            <a:r>
              <a:rPr lang="es-ES" b="0" i="0" dirty="0" err="1">
                <a:solidFill>
                  <a:srgbClr val="D1D5DB"/>
                </a:solidFill>
                <a:effectLst/>
                <a:latin typeface="Söhne"/>
              </a:rPr>
              <a:t>KMeans</a:t>
            </a:r>
            <a:r>
              <a:rPr lang="es-ES" b="0" i="0" dirty="0">
                <a:solidFill>
                  <a:srgbClr val="D1D5DB"/>
                </a:solidFill>
                <a:effectLst/>
                <a:latin typeface="Söhne"/>
              </a:rPr>
              <a:t> con el número seleccionado de clústeres a los datos escalados. Se muestran los resultados del agrupamiento, incluyendo el número de muestras en cada clúster. Finalmente, se visualizan los resultados en un diagrama de dispersión donde cada punto representa una muestra, y se muestran los centroides de los clústeres en forma de marcadores 'X'. Esto permite comprender la distribución de las muestras en los clústeres en un espacio bidimensional de latitud y longitud estandarizada.</a:t>
            </a:r>
            <a:endParaRPr lang="es-CO" dirty="0"/>
          </a:p>
        </p:txBody>
      </p:sp>
    </p:spTree>
    <p:extLst>
      <p:ext uri="{BB962C8B-B14F-4D97-AF65-F5344CB8AC3E}">
        <p14:creationId xmlns:p14="http://schemas.microsoft.com/office/powerpoint/2010/main" val="191746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E6CB2-96DC-64D1-8812-E20BCA21B3CF}"/>
              </a:ext>
            </a:extLst>
          </p:cNvPr>
          <p:cNvSpPr>
            <a:spLocks noGrp="1"/>
          </p:cNvSpPr>
          <p:nvPr>
            <p:ph type="title"/>
          </p:nvPr>
        </p:nvSpPr>
        <p:spPr>
          <a:xfrm>
            <a:off x="764309" y="614506"/>
            <a:ext cx="3028122" cy="1325563"/>
          </a:xfrm>
        </p:spPr>
        <p:txBody>
          <a:bodyPr>
            <a:normAutofit/>
          </a:bodyPr>
          <a:lstStyle/>
          <a:p>
            <a:r>
              <a:rPr lang="es-CO" b="1" i="0" dirty="0">
                <a:effectLst/>
                <a:latin typeface="Söhne"/>
              </a:rPr>
              <a:t>Visualizaciones y Mapas</a:t>
            </a:r>
            <a:endParaRPr lang="es-CO" dirty="0"/>
          </a:p>
        </p:txBody>
      </p:sp>
      <p:sp>
        <p:nvSpPr>
          <p:cNvPr id="3" name="Marcador de contenido 2">
            <a:extLst>
              <a:ext uri="{FF2B5EF4-FFF2-40B4-BE49-F238E27FC236}">
                <a16:creationId xmlns:a16="http://schemas.microsoft.com/office/drawing/2014/main" id="{9607410D-1832-185A-DF29-5DB88AB89FF6}"/>
              </a:ext>
            </a:extLst>
          </p:cNvPr>
          <p:cNvSpPr>
            <a:spLocks noGrp="1"/>
          </p:cNvSpPr>
          <p:nvPr>
            <p:ph idx="1"/>
          </p:nvPr>
        </p:nvSpPr>
        <p:spPr>
          <a:xfrm>
            <a:off x="559906" y="2632282"/>
            <a:ext cx="3803374" cy="1593435"/>
          </a:xfrm>
        </p:spPr>
        <p:txBody>
          <a:bodyPr>
            <a:normAutofit/>
          </a:bodyPr>
          <a:lstStyle/>
          <a:p>
            <a:r>
              <a:rPr lang="es-ES" dirty="0"/>
              <a:t>Grupos  de accidentes en mapa</a:t>
            </a:r>
            <a:endParaRPr lang="es-CO" dirty="0"/>
          </a:p>
        </p:txBody>
      </p:sp>
      <p:pic>
        <p:nvPicPr>
          <p:cNvPr id="5" name="Imagen 4">
            <a:extLst>
              <a:ext uri="{FF2B5EF4-FFF2-40B4-BE49-F238E27FC236}">
                <a16:creationId xmlns:a16="http://schemas.microsoft.com/office/drawing/2014/main" id="{A0BED8F8-D523-5D31-C34B-D8A672C0178F}"/>
              </a:ext>
            </a:extLst>
          </p:cNvPr>
          <p:cNvPicPr>
            <a:picLocks noChangeAspect="1"/>
          </p:cNvPicPr>
          <p:nvPr/>
        </p:nvPicPr>
        <p:blipFill>
          <a:blip r:embed="rId2"/>
          <a:stretch>
            <a:fillRect/>
          </a:stretch>
        </p:blipFill>
        <p:spPr>
          <a:xfrm>
            <a:off x="4511539" y="436308"/>
            <a:ext cx="7628281" cy="5806943"/>
          </a:xfrm>
          <a:prstGeom prst="rect">
            <a:avLst/>
          </a:prstGeom>
        </p:spPr>
      </p:pic>
    </p:spTree>
    <p:extLst>
      <p:ext uri="{BB962C8B-B14F-4D97-AF65-F5344CB8AC3E}">
        <p14:creationId xmlns:p14="http://schemas.microsoft.com/office/powerpoint/2010/main" val="294260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84BD4-903C-8ACD-E175-6754C412586D}"/>
              </a:ext>
            </a:extLst>
          </p:cNvPr>
          <p:cNvSpPr>
            <a:spLocks noGrp="1"/>
          </p:cNvSpPr>
          <p:nvPr>
            <p:ph type="title"/>
          </p:nvPr>
        </p:nvSpPr>
        <p:spPr/>
        <p:txBody>
          <a:bodyPr/>
          <a:lstStyle/>
          <a:p>
            <a:r>
              <a:rPr lang="es-CO" b="1" i="0" dirty="0">
                <a:effectLst/>
                <a:latin typeface="Söhne"/>
              </a:rPr>
              <a:t>Resultados</a:t>
            </a:r>
            <a:endParaRPr lang="es-CO" dirty="0"/>
          </a:p>
        </p:txBody>
      </p:sp>
      <p:sp>
        <p:nvSpPr>
          <p:cNvPr id="3" name="Marcador de contenido 2">
            <a:extLst>
              <a:ext uri="{FF2B5EF4-FFF2-40B4-BE49-F238E27FC236}">
                <a16:creationId xmlns:a16="http://schemas.microsoft.com/office/drawing/2014/main" id="{CE8D2A21-8AF5-6165-1288-26AF682C9F83}"/>
              </a:ext>
            </a:extLst>
          </p:cNvPr>
          <p:cNvSpPr>
            <a:spLocks noGrp="1"/>
          </p:cNvSpPr>
          <p:nvPr>
            <p:ph idx="1"/>
          </p:nvPr>
        </p:nvSpPr>
        <p:spPr>
          <a:xfrm>
            <a:off x="680321" y="2059782"/>
            <a:ext cx="10708115" cy="3599316"/>
          </a:xfrm>
        </p:spPr>
        <p:txBody>
          <a:bodyPr>
            <a:noAutofit/>
          </a:bodyPr>
          <a:lstStyle/>
          <a:p>
            <a:pPr marL="0" indent="0" algn="l">
              <a:buNone/>
            </a:pPr>
            <a:r>
              <a:rPr lang="es-ES" sz="1400" b="1" i="0" dirty="0">
                <a:effectLst/>
                <a:latin typeface="-apple-system"/>
              </a:rPr>
              <a:t>Agrupamiento de Barrios con </a:t>
            </a:r>
            <a:r>
              <a:rPr lang="es-ES" sz="1400" b="1" i="0" dirty="0" err="1">
                <a:effectLst/>
                <a:latin typeface="-apple-system"/>
              </a:rPr>
              <a:t>KMeans</a:t>
            </a:r>
            <a:endParaRPr lang="es-ES" sz="1400" b="1" i="0" dirty="0">
              <a:effectLst/>
              <a:latin typeface="-apple-system"/>
            </a:endParaRPr>
          </a:p>
          <a:p>
            <a:pPr algn="l"/>
            <a:r>
              <a:rPr lang="es-ES" sz="1400" b="0" i="0" dirty="0">
                <a:effectLst/>
                <a:latin typeface="-apple-system"/>
              </a:rPr>
              <a:t>Después de realizar el análisis y aplicar el método del codo al conjunto de datos que contenía las coordenadas de los barrios, se determinó que el número óptimo de clústeres para el agrupamiento era 8. Este valor fue elegido basándonos en la disminución significativa en la inercia observada después de ese punto. Esto sugiere que el agrupamiento en 8 clústeres podría ser una forma efectiva de categorizar los barrios según su proximidad geográfica.</a:t>
            </a:r>
          </a:p>
          <a:p>
            <a:pPr algn="l"/>
            <a:r>
              <a:rPr lang="es-ES" sz="1400" b="0" i="0" dirty="0">
                <a:effectLst/>
                <a:latin typeface="-apple-system"/>
              </a:rPr>
              <a:t>Al aplicar el algoritmo </a:t>
            </a:r>
            <a:r>
              <a:rPr lang="es-ES" sz="1400" b="0" i="0" dirty="0" err="1">
                <a:effectLst/>
                <a:latin typeface="-apple-system"/>
              </a:rPr>
              <a:t>KMeans</a:t>
            </a:r>
            <a:r>
              <a:rPr lang="es-ES" sz="1400" b="0" i="0" dirty="0">
                <a:effectLst/>
                <a:latin typeface="-apple-system"/>
              </a:rPr>
              <a:t> con 8 clústeres, se asignó cada barrio a un clúster específico. Esto permitió visualizar cómo los barrios se agrupan en función de sus ubicaciones geográficas. Además, el número de muestras en cada clúster se analizó para identificar la distribución de los barrios entre los diferentes grupos.</a:t>
            </a:r>
          </a:p>
          <a:p>
            <a:pPr marL="0" indent="0" algn="l">
              <a:buNone/>
            </a:pPr>
            <a:r>
              <a:rPr lang="es-ES" sz="1400" b="1" i="0" dirty="0">
                <a:effectLst/>
                <a:latin typeface="-apple-system"/>
              </a:rPr>
              <a:t>Modelado de Clasificación con </a:t>
            </a:r>
            <a:r>
              <a:rPr lang="es-ES" sz="1400" b="1" i="0" dirty="0" err="1">
                <a:effectLst/>
                <a:latin typeface="-apple-system"/>
              </a:rPr>
              <a:t>CatBoost</a:t>
            </a:r>
            <a:endParaRPr lang="es-ES" sz="1400" b="1" i="0" dirty="0">
              <a:effectLst/>
              <a:latin typeface="-apple-system"/>
            </a:endParaRPr>
          </a:p>
          <a:p>
            <a:pPr algn="l"/>
            <a:r>
              <a:rPr lang="es-ES" sz="1400" b="0" i="0" dirty="0">
                <a:effectLst/>
                <a:latin typeface="-apple-system"/>
              </a:rPr>
              <a:t>Se utilizaron modelos de clasificación de </a:t>
            </a:r>
            <a:r>
              <a:rPr lang="es-ES" sz="1400" b="0" i="0" dirty="0" err="1">
                <a:effectLst/>
                <a:latin typeface="-apple-system"/>
              </a:rPr>
              <a:t>CatBoost</a:t>
            </a:r>
            <a:r>
              <a:rPr lang="es-ES" sz="1400" b="0" i="0" dirty="0">
                <a:effectLst/>
                <a:latin typeface="-apple-system"/>
              </a:rPr>
              <a:t> para predecir la gravedad de los accidentes en función de múltiples características. Se realizaron varias iteraciones ajustando los </a:t>
            </a:r>
            <a:r>
              <a:rPr lang="es-ES" sz="1400" b="0" i="0" dirty="0" err="1">
                <a:effectLst/>
                <a:latin typeface="-apple-system"/>
              </a:rPr>
              <a:t>hiperparámetros</a:t>
            </a:r>
            <a:r>
              <a:rPr lang="es-ES" sz="1400" b="0" i="0" dirty="0">
                <a:effectLst/>
                <a:latin typeface="-apple-system"/>
              </a:rPr>
              <a:t>, como el número de iteraciones y la cantidad de grupos en la validación cruzada. Se evaluó el rendimiento del modelo en términos de métricas de clasificación como precisión, </a:t>
            </a:r>
            <a:r>
              <a:rPr lang="es-ES" sz="1400" b="0" i="0" dirty="0" err="1">
                <a:effectLst/>
                <a:latin typeface="-apple-system"/>
              </a:rPr>
              <a:t>recall</a:t>
            </a:r>
            <a:r>
              <a:rPr lang="es-ES" sz="1400" b="0" i="0" dirty="0">
                <a:effectLst/>
                <a:latin typeface="-apple-system"/>
              </a:rPr>
              <a:t> y F1-score.</a:t>
            </a:r>
          </a:p>
          <a:p>
            <a:pPr algn="l"/>
            <a:r>
              <a:rPr lang="es-ES" sz="1400" b="0" i="0" dirty="0">
                <a:effectLst/>
                <a:latin typeface="-apple-system"/>
              </a:rPr>
              <a:t>Las métricas de clasificación variaron según las iteraciones y la configuración de los </a:t>
            </a:r>
            <a:r>
              <a:rPr lang="es-ES" sz="1400" b="0" i="0" dirty="0" err="1">
                <a:effectLst/>
                <a:latin typeface="-apple-system"/>
              </a:rPr>
              <a:t>hiperparámetros</a:t>
            </a:r>
            <a:r>
              <a:rPr lang="es-ES" sz="1400" b="0" i="0" dirty="0">
                <a:effectLst/>
                <a:latin typeface="-apple-system"/>
              </a:rPr>
              <a:t>. Se observó que el rendimiento del modelo mejoró cuando se aumentó el número de iteraciones y se seleccionó una cantidad adecuada de grupos en la validación cruzada. Esto sugiere que un entrenamiento más prolongado y una validación más sólida pueden mejorar el rendimiento del modelo.</a:t>
            </a:r>
          </a:p>
          <a:p>
            <a:pPr marL="0" indent="0" algn="l">
              <a:buNone/>
            </a:pPr>
            <a:r>
              <a:rPr lang="es-ES" sz="1400" b="1" i="0" dirty="0">
                <a:effectLst/>
                <a:latin typeface="-apple-system"/>
              </a:rPr>
              <a:t>Comparación de Resultados</a:t>
            </a:r>
          </a:p>
          <a:p>
            <a:pPr algn="l"/>
            <a:r>
              <a:rPr lang="es-ES" sz="1400" b="0" i="0" dirty="0">
                <a:effectLst/>
                <a:latin typeface="-apple-system"/>
              </a:rPr>
              <a:t>En general, los resultados indican que tanto el agrupamiento de barrios como la clasificación de la gravedad de los accidentes pueden proporcionar información valiosa para la toma de decisiones. El agrupamiento permite identificar patrones geográficos entre los barrios, mientras que el modelo de clasificación ayuda a prever la gravedad de los accidentes en función de características específicas. Sin embargo, es importante recordar que los resultados pueden depender de la calidad de los datos y de la elección adecuada de los </a:t>
            </a:r>
            <a:r>
              <a:rPr lang="es-ES" sz="1400" b="0" i="0" dirty="0" err="1">
                <a:effectLst/>
                <a:latin typeface="-apple-system"/>
              </a:rPr>
              <a:t>hiperparámetros</a:t>
            </a:r>
            <a:r>
              <a:rPr lang="es-ES" sz="1400" b="0" i="0" dirty="0">
                <a:effectLst/>
                <a:latin typeface="-apple-system"/>
              </a:rPr>
              <a:t>.</a:t>
            </a:r>
          </a:p>
          <a:p>
            <a:endParaRPr lang="es-CO" sz="1600" dirty="0"/>
          </a:p>
        </p:txBody>
      </p:sp>
    </p:spTree>
    <p:extLst>
      <p:ext uri="{BB962C8B-B14F-4D97-AF65-F5344CB8AC3E}">
        <p14:creationId xmlns:p14="http://schemas.microsoft.com/office/powerpoint/2010/main" val="343898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744AD-ADAE-AC6D-B9DC-CAD52E07074C}"/>
              </a:ext>
            </a:extLst>
          </p:cNvPr>
          <p:cNvSpPr>
            <a:spLocks noGrp="1"/>
          </p:cNvSpPr>
          <p:nvPr>
            <p:ph type="title"/>
          </p:nvPr>
        </p:nvSpPr>
        <p:spPr/>
        <p:txBody>
          <a:bodyPr/>
          <a:lstStyle/>
          <a:p>
            <a:r>
              <a:rPr lang="es-CO" b="1" i="0" dirty="0">
                <a:effectLst/>
                <a:latin typeface="Söhne"/>
              </a:rPr>
              <a:t>Conclusiones y Recomendaciones</a:t>
            </a:r>
            <a:endParaRPr lang="es-CO" dirty="0"/>
          </a:p>
        </p:txBody>
      </p:sp>
      <p:sp>
        <p:nvSpPr>
          <p:cNvPr id="3" name="Marcador de contenido 2">
            <a:extLst>
              <a:ext uri="{FF2B5EF4-FFF2-40B4-BE49-F238E27FC236}">
                <a16:creationId xmlns:a16="http://schemas.microsoft.com/office/drawing/2014/main" id="{33563E4F-7A45-3CA5-0EE2-9775B80EAEC5}"/>
              </a:ext>
            </a:extLst>
          </p:cNvPr>
          <p:cNvSpPr>
            <a:spLocks noGrp="1"/>
          </p:cNvSpPr>
          <p:nvPr>
            <p:ph idx="1"/>
          </p:nvPr>
        </p:nvSpPr>
        <p:spPr>
          <a:xfrm>
            <a:off x="680321" y="2336873"/>
            <a:ext cx="10754297" cy="4239418"/>
          </a:xfrm>
        </p:spPr>
        <p:txBody>
          <a:bodyPr>
            <a:normAutofit/>
          </a:bodyPr>
          <a:lstStyle/>
          <a:p>
            <a:pPr marL="0" indent="0" algn="just">
              <a:buNone/>
            </a:pPr>
            <a:r>
              <a:rPr lang="es-ES" sz="1200" b="1" i="0" dirty="0">
                <a:effectLst/>
                <a:latin typeface="Söhne"/>
              </a:rPr>
              <a:t>Agrupamiento de Barrios con </a:t>
            </a:r>
            <a:r>
              <a:rPr lang="es-ES" sz="1200" b="1" i="0" dirty="0" err="1">
                <a:effectLst/>
                <a:latin typeface="Söhne"/>
              </a:rPr>
              <a:t>KMeans</a:t>
            </a:r>
            <a:r>
              <a:rPr lang="es-ES" sz="1200" b="1" i="0" dirty="0">
                <a:effectLst/>
                <a:latin typeface="Söhne"/>
              </a:rPr>
              <a:t>:</a:t>
            </a:r>
            <a:endParaRPr lang="es-ES" sz="1200" b="0" i="0" dirty="0">
              <a:effectLst/>
              <a:latin typeface="Söhne"/>
            </a:endParaRPr>
          </a:p>
          <a:p>
            <a:pPr algn="just">
              <a:buFont typeface="Arial" panose="020B0604020202020204" pitchFamily="34" charset="0"/>
              <a:buChar char="•"/>
            </a:pPr>
            <a:r>
              <a:rPr lang="es-ES" sz="1200" b="0" i="0" dirty="0">
                <a:effectLst/>
                <a:latin typeface="Söhne"/>
              </a:rPr>
              <a:t>Mediante el método del codo, determinamos que el número óptimo de clústeres para agrupar los barrios era 8, lo que refleja patrones geográficos efectivos.</a:t>
            </a:r>
          </a:p>
          <a:p>
            <a:pPr algn="just">
              <a:buFont typeface="Arial" panose="020B0604020202020204" pitchFamily="34" charset="0"/>
              <a:buChar char="•"/>
            </a:pPr>
            <a:r>
              <a:rPr lang="es-ES" sz="1200" b="0" i="0" dirty="0">
                <a:effectLst/>
                <a:latin typeface="Söhne"/>
              </a:rPr>
              <a:t>El uso de </a:t>
            </a:r>
            <a:r>
              <a:rPr lang="es-ES" sz="1200" b="0" i="0" dirty="0" err="1">
                <a:effectLst/>
                <a:latin typeface="Söhne"/>
              </a:rPr>
              <a:t>KMeans</a:t>
            </a:r>
            <a:r>
              <a:rPr lang="es-ES" sz="1200" b="0" i="0" dirty="0">
                <a:effectLst/>
                <a:latin typeface="Söhne"/>
              </a:rPr>
              <a:t> nos permitió visualizar cómo se agrupan los barrios en función de su ubicación geográfica, lo que puede ayudar en la identificación de áreas problemáticas.</a:t>
            </a:r>
          </a:p>
          <a:p>
            <a:pPr marL="0" indent="0" algn="just">
              <a:buNone/>
            </a:pPr>
            <a:r>
              <a:rPr lang="es-ES" sz="1200" b="1" i="0" dirty="0">
                <a:effectLst/>
                <a:latin typeface="Söhne"/>
              </a:rPr>
              <a:t>Modelado de Clasificación con </a:t>
            </a:r>
            <a:r>
              <a:rPr lang="es-ES" sz="1200" b="1" i="0" dirty="0" err="1">
                <a:effectLst/>
                <a:latin typeface="Söhne"/>
              </a:rPr>
              <a:t>CatBoost</a:t>
            </a:r>
            <a:r>
              <a:rPr lang="es-ES" sz="1200" b="1" i="0" dirty="0">
                <a:effectLst/>
                <a:latin typeface="Söhne"/>
              </a:rPr>
              <a:t>:</a:t>
            </a:r>
            <a:endParaRPr lang="es-ES" sz="1200" b="0" i="0" dirty="0">
              <a:effectLst/>
              <a:latin typeface="Söhne"/>
            </a:endParaRPr>
          </a:p>
          <a:p>
            <a:pPr algn="just">
              <a:buFont typeface="Arial" panose="020B0604020202020204" pitchFamily="34" charset="0"/>
              <a:buChar char="•"/>
            </a:pPr>
            <a:r>
              <a:rPr lang="es-ES" sz="1200" b="0" i="0" dirty="0">
                <a:effectLst/>
                <a:latin typeface="Söhne"/>
              </a:rPr>
              <a:t>Empleamos modelos de clasificación </a:t>
            </a:r>
            <a:r>
              <a:rPr lang="es-ES" sz="1200" b="0" i="0" dirty="0" err="1">
                <a:effectLst/>
                <a:latin typeface="Söhne"/>
              </a:rPr>
              <a:t>CatBoost</a:t>
            </a:r>
            <a:r>
              <a:rPr lang="es-ES" sz="1200" b="0" i="0" dirty="0">
                <a:effectLst/>
                <a:latin typeface="Söhne"/>
              </a:rPr>
              <a:t> para predecir la gravedad de los accidentes. La evaluación de múltiples configuraciones de </a:t>
            </a:r>
            <a:r>
              <a:rPr lang="es-ES" sz="1200" b="0" i="0" dirty="0" err="1">
                <a:effectLst/>
                <a:latin typeface="Söhne"/>
              </a:rPr>
              <a:t>hiperparámetros</a:t>
            </a:r>
            <a:r>
              <a:rPr lang="es-ES" sz="1200" b="0" i="0" dirty="0">
                <a:effectLst/>
                <a:latin typeface="Söhne"/>
              </a:rPr>
              <a:t> destacó la importancia de un mayor número de iteraciones y una sólida validación cruzada para mejorar el rendimiento.</a:t>
            </a:r>
          </a:p>
          <a:p>
            <a:pPr marL="0" indent="0" algn="just">
              <a:buNone/>
            </a:pPr>
            <a:r>
              <a:rPr lang="es-ES" sz="1200" b="1" i="0" dirty="0">
                <a:effectLst/>
                <a:latin typeface="Söhne"/>
              </a:rPr>
              <a:t>Comparación de Resultados:</a:t>
            </a:r>
            <a:endParaRPr lang="es-ES" sz="1200" b="0" i="0" dirty="0">
              <a:effectLst/>
              <a:latin typeface="Söhne"/>
            </a:endParaRPr>
          </a:p>
          <a:p>
            <a:pPr algn="just">
              <a:buFont typeface="Arial" panose="020B0604020202020204" pitchFamily="34" charset="0"/>
              <a:buChar char="•"/>
            </a:pPr>
            <a:r>
              <a:rPr lang="es-ES" sz="1200" b="0" i="0" dirty="0">
                <a:effectLst/>
                <a:latin typeface="Söhne"/>
              </a:rPr>
              <a:t>Los resultados resaltan la utilidad tanto del agrupamiento de barrios como de la clasificación de gravedad de accidentes en la toma de decisiones relacionadas con la seguridad vial.</a:t>
            </a:r>
          </a:p>
          <a:p>
            <a:pPr algn="just">
              <a:buFont typeface="Arial" panose="020B0604020202020204" pitchFamily="34" charset="0"/>
              <a:buChar char="•"/>
            </a:pPr>
            <a:r>
              <a:rPr lang="es-ES" sz="1200" b="0" i="0" dirty="0">
                <a:effectLst/>
                <a:latin typeface="Söhne"/>
              </a:rPr>
              <a:t>Sin embargo, es crucial tener en cuenta la calidad de los datos y seleccionar adecuadamente los </a:t>
            </a:r>
            <a:r>
              <a:rPr lang="es-ES" sz="1200" b="0" i="0" dirty="0" err="1">
                <a:effectLst/>
                <a:latin typeface="Söhne"/>
              </a:rPr>
              <a:t>hiperparámetros</a:t>
            </a:r>
            <a:r>
              <a:rPr lang="es-ES" sz="1200" b="0" i="0" dirty="0">
                <a:effectLst/>
                <a:latin typeface="Söhne"/>
              </a:rPr>
              <a:t> para obtener resultados confiables.</a:t>
            </a:r>
          </a:p>
          <a:p>
            <a:pPr marL="0" indent="0" algn="just">
              <a:buNone/>
            </a:pPr>
            <a:r>
              <a:rPr lang="es-ES" sz="1200" b="1" i="0" dirty="0">
                <a:effectLst/>
                <a:latin typeface="Söhne"/>
              </a:rPr>
              <a:t>Recomendaciones Futuras:</a:t>
            </a:r>
            <a:endParaRPr lang="es-ES" sz="1200" b="0" i="0" dirty="0">
              <a:effectLst/>
              <a:latin typeface="Söhne"/>
            </a:endParaRPr>
          </a:p>
          <a:p>
            <a:pPr algn="just">
              <a:buFont typeface="Arial" panose="020B0604020202020204" pitchFamily="34" charset="0"/>
              <a:buChar char="•"/>
            </a:pPr>
            <a:r>
              <a:rPr lang="es-ES" sz="1200" b="0" i="0" dirty="0">
                <a:effectLst/>
                <a:latin typeface="Söhne"/>
              </a:rPr>
              <a:t>Continuar mejorando la calidad de los datos utilizados en el proyecto, ya que esto podría conducir a resultados aún más precisos.</a:t>
            </a:r>
          </a:p>
          <a:p>
            <a:pPr algn="just">
              <a:buFont typeface="Arial" panose="020B0604020202020204" pitchFamily="34" charset="0"/>
              <a:buChar char="•"/>
            </a:pPr>
            <a:r>
              <a:rPr lang="es-ES" sz="1200" b="0" i="0" dirty="0">
                <a:effectLst/>
                <a:latin typeface="Söhne"/>
              </a:rPr>
              <a:t>Explorar otras técnicas de agrupamiento y modelado predictivo para ampliar la perspectiva y evaluar su eficacia en la seguridad vial.</a:t>
            </a:r>
          </a:p>
          <a:p>
            <a:pPr algn="just">
              <a:buFont typeface="Arial" panose="020B0604020202020204" pitchFamily="34" charset="0"/>
              <a:buChar char="•"/>
            </a:pPr>
            <a:r>
              <a:rPr lang="es-ES" sz="1200" b="0" i="0" dirty="0">
                <a:effectLst/>
                <a:latin typeface="Söhne"/>
              </a:rPr>
              <a:t>Considerar la implementación de medidas y estrategias basadas en los resultados obtenidos para contribuir a la prevención y mitigación de accidentes de tráfico en Bucaramanga.</a:t>
            </a:r>
          </a:p>
        </p:txBody>
      </p:sp>
    </p:spTree>
    <p:extLst>
      <p:ext uri="{BB962C8B-B14F-4D97-AF65-F5344CB8AC3E}">
        <p14:creationId xmlns:p14="http://schemas.microsoft.com/office/powerpoint/2010/main" val="356367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D9B6F-25E3-5B7B-D54C-C138D69905E9}"/>
              </a:ext>
            </a:extLst>
          </p:cNvPr>
          <p:cNvSpPr>
            <a:spLocks noGrp="1"/>
          </p:cNvSpPr>
          <p:nvPr>
            <p:ph type="title"/>
          </p:nvPr>
        </p:nvSpPr>
        <p:spPr/>
        <p:txBody>
          <a:bodyPr/>
          <a:lstStyle/>
          <a:p>
            <a:r>
              <a:rPr lang="es-CO" b="1" i="0" dirty="0">
                <a:effectLst/>
                <a:latin typeface="Söhne"/>
              </a:rPr>
              <a:t>Introducción</a:t>
            </a:r>
            <a:endParaRPr lang="es-CO" dirty="0"/>
          </a:p>
        </p:txBody>
      </p:sp>
      <p:sp>
        <p:nvSpPr>
          <p:cNvPr id="3" name="Marcador de contenido 2">
            <a:extLst>
              <a:ext uri="{FF2B5EF4-FFF2-40B4-BE49-F238E27FC236}">
                <a16:creationId xmlns:a16="http://schemas.microsoft.com/office/drawing/2014/main" id="{7A4EF636-EE67-A167-7C37-51B6B134ACE6}"/>
              </a:ext>
            </a:extLst>
          </p:cNvPr>
          <p:cNvSpPr>
            <a:spLocks noGrp="1"/>
          </p:cNvSpPr>
          <p:nvPr>
            <p:ph idx="1"/>
          </p:nvPr>
        </p:nvSpPr>
        <p:spPr/>
        <p:txBody>
          <a:bodyPr/>
          <a:lstStyle/>
          <a:p>
            <a:r>
              <a:rPr lang="es-ES" dirty="0"/>
              <a:t>Buenas tardes a todos, estoy emocionado de presentarles nuestro proyecto de ciencia de datos que se centra en la seguridad vial en la ciudad de Bucaramanga, Colombia. En un mundo donde la movilidad es esencial, la seguridad en las carreteras es de suma importancia. Nuestro proyecto aborda este desafío al analizar detenidamente los accidentes de tránsito en Bucaramanga y proponer soluciones basadas en datos para mejorar la seguridad vial en la región.</a:t>
            </a:r>
            <a:endParaRPr lang="es-CO" dirty="0"/>
          </a:p>
        </p:txBody>
      </p:sp>
    </p:spTree>
    <p:extLst>
      <p:ext uri="{BB962C8B-B14F-4D97-AF65-F5344CB8AC3E}">
        <p14:creationId xmlns:p14="http://schemas.microsoft.com/office/powerpoint/2010/main" val="338411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66EF6-62A5-FD72-D727-C9D1993CECDE}"/>
              </a:ext>
            </a:extLst>
          </p:cNvPr>
          <p:cNvSpPr>
            <a:spLocks noGrp="1"/>
          </p:cNvSpPr>
          <p:nvPr>
            <p:ph type="title"/>
          </p:nvPr>
        </p:nvSpPr>
        <p:spPr/>
        <p:txBody>
          <a:bodyPr/>
          <a:lstStyle/>
          <a:p>
            <a:r>
              <a:rPr lang="es-CO" b="1" i="0" dirty="0">
                <a:effectLst/>
                <a:latin typeface="Söhne"/>
              </a:rPr>
              <a:t>Descripción del Proyecto</a:t>
            </a:r>
            <a:endParaRPr lang="es-CO" dirty="0"/>
          </a:p>
        </p:txBody>
      </p:sp>
      <p:sp>
        <p:nvSpPr>
          <p:cNvPr id="3" name="Marcador de contenido 2">
            <a:extLst>
              <a:ext uri="{FF2B5EF4-FFF2-40B4-BE49-F238E27FC236}">
                <a16:creationId xmlns:a16="http://schemas.microsoft.com/office/drawing/2014/main" id="{4563BC6A-3E8C-AA3E-C468-B16E61780816}"/>
              </a:ext>
            </a:extLst>
          </p:cNvPr>
          <p:cNvSpPr>
            <a:spLocks noGrp="1"/>
          </p:cNvSpPr>
          <p:nvPr>
            <p:ph idx="1"/>
          </p:nvPr>
        </p:nvSpPr>
        <p:spPr/>
        <p:txBody>
          <a:bodyPr/>
          <a:lstStyle/>
          <a:p>
            <a:r>
              <a:rPr lang="es-ES" dirty="0"/>
              <a:t>Para comprender la magnitud de nuestro proyecto, es crucial entender la problemática que enfrentamos. Bucaramanga, como muchas otras ciudades, enfrenta desafíos relacionados con la seguridad en las carreteras. Los accidentes de tránsito son un problema persistente que afecta a la comunidad, y es aquí donde entra en juego nuestro proyecto. Nos enfocamos en analizar estos accidentes para identificar patrones, factores de riesgo y tendencias, lo que nos permitirá desarrollar recomendaciones efectivas para mejorar la seguridad vial en la ciudad.</a:t>
            </a:r>
            <a:endParaRPr lang="es-CO" dirty="0"/>
          </a:p>
        </p:txBody>
      </p:sp>
    </p:spTree>
    <p:extLst>
      <p:ext uri="{BB962C8B-B14F-4D97-AF65-F5344CB8AC3E}">
        <p14:creationId xmlns:p14="http://schemas.microsoft.com/office/powerpoint/2010/main" val="273493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ADBB6-30B6-0341-7C7F-9721DDCF4C78}"/>
              </a:ext>
            </a:extLst>
          </p:cNvPr>
          <p:cNvSpPr>
            <a:spLocks noGrp="1"/>
          </p:cNvSpPr>
          <p:nvPr>
            <p:ph type="title"/>
          </p:nvPr>
        </p:nvSpPr>
        <p:spPr/>
        <p:txBody>
          <a:bodyPr/>
          <a:lstStyle/>
          <a:p>
            <a:r>
              <a:rPr lang="es-CO" b="1" i="0" dirty="0">
                <a:effectLst/>
                <a:latin typeface="Söhne"/>
              </a:rPr>
              <a:t>Datos Utilizados</a:t>
            </a:r>
            <a:endParaRPr lang="es-CO" dirty="0"/>
          </a:p>
        </p:txBody>
      </p:sp>
      <p:sp>
        <p:nvSpPr>
          <p:cNvPr id="3" name="Marcador de contenido 2">
            <a:extLst>
              <a:ext uri="{FF2B5EF4-FFF2-40B4-BE49-F238E27FC236}">
                <a16:creationId xmlns:a16="http://schemas.microsoft.com/office/drawing/2014/main" id="{31A95BF5-744A-671E-753B-A0F6BDDEFA8C}"/>
              </a:ext>
            </a:extLst>
          </p:cNvPr>
          <p:cNvSpPr>
            <a:spLocks noGrp="1"/>
          </p:cNvSpPr>
          <p:nvPr>
            <p:ph idx="1"/>
          </p:nvPr>
        </p:nvSpPr>
        <p:spPr/>
        <p:txBody>
          <a:bodyPr/>
          <a:lstStyle/>
          <a:p>
            <a:r>
              <a:rPr lang="es-ES" dirty="0"/>
              <a:t>Los cimientos de nuestro proyecto descansan en datos detallados de accidentes de tránsito en Bucaramanga. Obtuvimos estos datos de fuentes confiables, incluida la plataforma del gobierno colombiano, Datos Abiertos. Este conjunto de datos es rico en información, que incluye la ubicación geográfica, fecha y hora de los accidentes, condiciones climáticas, tipos de vehículos involucrados, y la causa probable de los accidentes, entre otros detalles clave.</a:t>
            </a:r>
            <a:endParaRPr lang="es-CO" dirty="0"/>
          </a:p>
        </p:txBody>
      </p:sp>
    </p:spTree>
    <p:extLst>
      <p:ext uri="{BB962C8B-B14F-4D97-AF65-F5344CB8AC3E}">
        <p14:creationId xmlns:p14="http://schemas.microsoft.com/office/powerpoint/2010/main" val="202621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4638D-BB92-DCFA-E64F-434C17B1B587}"/>
              </a:ext>
            </a:extLst>
          </p:cNvPr>
          <p:cNvSpPr>
            <a:spLocks noGrp="1"/>
          </p:cNvSpPr>
          <p:nvPr>
            <p:ph type="title"/>
          </p:nvPr>
        </p:nvSpPr>
        <p:spPr/>
        <p:txBody>
          <a:bodyPr/>
          <a:lstStyle/>
          <a:p>
            <a:r>
              <a:rPr lang="es-CO" b="1" i="0" dirty="0">
                <a:effectLst/>
                <a:latin typeface="Söhne"/>
              </a:rPr>
              <a:t>Metodología</a:t>
            </a:r>
            <a:endParaRPr lang="es-CO" dirty="0"/>
          </a:p>
        </p:txBody>
      </p:sp>
      <p:sp>
        <p:nvSpPr>
          <p:cNvPr id="3" name="Marcador de contenido 2">
            <a:extLst>
              <a:ext uri="{FF2B5EF4-FFF2-40B4-BE49-F238E27FC236}">
                <a16:creationId xmlns:a16="http://schemas.microsoft.com/office/drawing/2014/main" id="{5BC5278E-7FF6-6734-1C94-99C0C9FB8893}"/>
              </a:ext>
            </a:extLst>
          </p:cNvPr>
          <p:cNvSpPr>
            <a:spLocks noGrp="1"/>
          </p:cNvSpPr>
          <p:nvPr>
            <p:ph idx="1"/>
          </p:nvPr>
        </p:nvSpPr>
        <p:spPr/>
        <p:txBody>
          <a:bodyPr/>
          <a:lstStyle/>
          <a:p>
            <a:r>
              <a:rPr lang="es-ES" dirty="0"/>
              <a:t>Nuestra metodología se basó en un enfoque de ciencia de datos sólido. Comenzamos por cargar y preprocesar los datos para que sean aptos para el análisis. Luego, utilizamos técnicas de agrupamiento para identificar patrones geográficos y modelos de clasificación para predecir la gravedad de los accidentes. Estos procesos nos permitieron obtener conocimientos valiosos para abordar la seguridad vial en Bucaramanga de manera efectiva.</a:t>
            </a:r>
            <a:endParaRPr lang="es-CO" dirty="0"/>
          </a:p>
        </p:txBody>
      </p:sp>
    </p:spTree>
    <p:extLst>
      <p:ext uri="{BB962C8B-B14F-4D97-AF65-F5344CB8AC3E}">
        <p14:creationId xmlns:p14="http://schemas.microsoft.com/office/powerpoint/2010/main" val="205556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1B34F-2F0A-A8D7-80F1-DA1AA2283465}"/>
              </a:ext>
            </a:extLst>
          </p:cNvPr>
          <p:cNvSpPr>
            <a:spLocks noGrp="1"/>
          </p:cNvSpPr>
          <p:nvPr>
            <p:ph type="title"/>
          </p:nvPr>
        </p:nvSpPr>
        <p:spPr/>
        <p:txBody>
          <a:bodyPr/>
          <a:lstStyle/>
          <a:p>
            <a:r>
              <a:rPr lang="es-ES" dirty="0"/>
              <a:t>Modelo de Clasificación</a:t>
            </a:r>
            <a:endParaRPr lang="es-CO" dirty="0"/>
          </a:p>
        </p:txBody>
      </p:sp>
      <p:sp>
        <p:nvSpPr>
          <p:cNvPr id="3" name="Marcador de contenido 2">
            <a:extLst>
              <a:ext uri="{FF2B5EF4-FFF2-40B4-BE49-F238E27FC236}">
                <a16:creationId xmlns:a16="http://schemas.microsoft.com/office/drawing/2014/main" id="{5EFA4209-F418-D129-9EDD-7E0BE3228350}"/>
              </a:ext>
            </a:extLst>
          </p:cNvPr>
          <p:cNvSpPr>
            <a:spLocks noGrp="1"/>
          </p:cNvSpPr>
          <p:nvPr>
            <p:ph idx="1"/>
          </p:nvPr>
        </p:nvSpPr>
        <p:spPr>
          <a:xfrm>
            <a:off x="274782" y="1690688"/>
            <a:ext cx="5673436" cy="4351338"/>
          </a:xfrm>
        </p:spPr>
        <p:txBody>
          <a:bodyPr/>
          <a:lstStyle/>
          <a:p>
            <a:pPr algn="just"/>
            <a:endParaRPr lang="es-ES" dirty="0"/>
          </a:p>
          <a:p>
            <a:pPr algn="just"/>
            <a:r>
              <a:rPr lang="es-ES" dirty="0"/>
              <a:t>Inicialmente el modelo </a:t>
            </a:r>
            <a:r>
              <a:rPr lang="es-ES" dirty="0" err="1"/>
              <a:t>CatBoost</a:t>
            </a:r>
            <a:r>
              <a:rPr lang="es-ES" dirty="0"/>
              <a:t> muestra un buen rendimiento en la clasificación de las clases "Con Daños" y "Con Muertos", con altas precisiones y </a:t>
            </a:r>
            <a:r>
              <a:rPr lang="es-ES" dirty="0" err="1"/>
              <a:t>recalls</a:t>
            </a:r>
            <a:r>
              <a:rPr lang="es-ES" dirty="0"/>
              <a:t>. Sin embargo, tiene dificultades para identificar correctamente la clase "Con Heridos", lo que sugiere la necesidad de ajustes específicos para mejorar su rendimiento en esta clase.</a:t>
            </a:r>
            <a:endParaRPr lang="es-CO" dirty="0"/>
          </a:p>
        </p:txBody>
      </p:sp>
      <p:pic>
        <p:nvPicPr>
          <p:cNvPr id="5" name="Imagen 4">
            <a:extLst>
              <a:ext uri="{FF2B5EF4-FFF2-40B4-BE49-F238E27FC236}">
                <a16:creationId xmlns:a16="http://schemas.microsoft.com/office/drawing/2014/main" id="{DDB1EFDE-2561-2456-6E96-A0EE5191619F}"/>
              </a:ext>
            </a:extLst>
          </p:cNvPr>
          <p:cNvPicPr>
            <a:picLocks noChangeAspect="1"/>
          </p:cNvPicPr>
          <p:nvPr/>
        </p:nvPicPr>
        <p:blipFill>
          <a:blip r:embed="rId2"/>
          <a:stretch>
            <a:fillRect/>
          </a:stretch>
        </p:blipFill>
        <p:spPr>
          <a:xfrm>
            <a:off x="6333888" y="2096807"/>
            <a:ext cx="5448772" cy="4252328"/>
          </a:xfrm>
          <a:prstGeom prst="rect">
            <a:avLst/>
          </a:prstGeom>
        </p:spPr>
      </p:pic>
    </p:spTree>
    <p:extLst>
      <p:ext uri="{BB962C8B-B14F-4D97-AF65-F5344CB8AC3E}">
        <p14:creationId xmlns:p14="http://schemas.microsoft.com/office/powerpoint/2010/main" val="35472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51415-746A-40EA-163B-C284368C26D0}"/>
              </a:ext>
            </a:extLst>
          </p:cNvPr>
          <p:cNvSpPr>
            <a:spLocks noGrp="1"/>
          </p:cNvSpPr>
          <p:nvPr>
            <p:ph type="title"/>
          </p:nvPr>
        </p:nvSpPr>
        <p:spPr/>
        <p:txBody>
          <a:bodyPr/>
          <a:lstStyle/>
          <a:p>
            <a:r>
              <a:rPr lang="es-CO" dirty="0"/>
              <a:t>Curva ROC Multiclase</a:t>
            </a:r>
          </a:p>
        </p:txBody>
      </p:sp>
      <p:sp>
        <p:nvSpPr>
          <p:cNvPr id="3" name="Marcador de contenido 2">
            <a:extLst>
              <a:ext uri="{FF2B5EF4-FFF2-40B4-BE49-F238E27FC236}">
                <a16:creationId xmlns:a16="http://schemas.microsoft.com/office/drawing/2014/main" id="{BD045853-1E9B-D413-C998-5F836B6380D4}"/>
              </a:ext>
            </a:extLst>
          </p:cNvPr>
          <p:cNvSpPr>
            <a:spLocks noGrp="1"/>
          </p:cNvSpPr>
          <p:nvPr>
            <p:ph idx="1"/>
          </p:nvPr>
        </p:nvSpPr>
        <p:spPr>
          <a:xfrm>
            <a:off x="404942" y="2185844"/>
            <a:ext cx="5082309" cy="4351338"/>
          </a:xfrm>
        </p:spPr>
        <p:txBody>
          <a:bodyPr>
            <a:normAutofit fontScale="92500" lnSpcReduction="20000"/>
          </a:bodyPr>
          <a:lstStyle/>
          <a:p>
            <a:pPr algn="just"/>
            <a:r>
              <a:rPr lang="es-ES" b="0" i="0" dirty="0">
                <a:effectLst/>
                <a:latin typeface="-apple-system"/>
              </a:rPr>
              <a:t>Un AUC (Área bajo la Curva) de 0.90 es indicativo de un buen rendimiento del modelo en términos de su capacidad para distinguir entre las clases en el problema de clasificación multiclase. Las AUC individuales para cada clase también muestran que el modelo tiene una buena capacidad de discriminación para cada clase por separado.</a:t>
            </a:r>
          </a:p>
          <a:p>
            <a:pPr algn="just"/>
            <a:r>
              <a:rPr lang="es-ES" b="0" i="0" dirty="0">
                <a:effectLst/>
                <a:latin typeface="-apple-system"/>
              </a:rPr>
              <a:t>El AUC Macro de 0.90 sugiere que el modelo tiene un buen rendimiento general en todas las clases, lo cual es muy positivo. La curva ROC y los valores de AUC proporcionan información valiosa sobre la calidad del modelo y su capacidad para realizar clasificaciones precisas.</a:t>
            </a:r>
          </a:p>
          <a:p>
            <a:pPr algn="just"/>
            <a:endParaRPr lang="es-CO" dirty="0"/>
          </a:p>
        </p:txBody>
      </p:sp>
      <p:pic>
        <p:nvPicPr>
          <p:cNvPr id="5" name="Imagen 4">
            <a:extLst>
              <a:ext uri="{FF2B5EF4-FFF2-40B4-BE49-F238E27FC236}">
                <a16:creationId xmlns:a16="http://schemas.microsoft.com/office/drawing/2014/main" id="{97DA16F4-E0D0-0E6A-5226-9F98BF3CEBED}"/>
              </a:ext>
            </a:extLst>
          </p:cNvPr>
          <p:cNvPicPr>
            <a:picLocks noChangeAspect="1"/>
          </p:cNvPicPr>
          <p:nvPr/>
        </p:nvPicPr>
        <p:blipFill>
          <a:blip r:embed="rId2"/>
          <a:stretch>
            <a:fillRect/>
          </a:stretch>
        </p:blipFill>
        <p:spPr>
          <a:xfrm>
            <a:off x="6271493" y="2085153"/>
            <a:ext cx="5563082" cy="4313294"/>
          </a:xfrm>
          <a:prstGeom prst="rect">
            <a:avLst/>
          </a:prstGeom>
        </p:spPr>
      </p:pic>
    </p:spTree>
    <p:extLst>
      <p:ext uri="{BB962C8B-B14F-4D97-AF65-F5344CB8AC3E}">
        <p14:creationId xmlns:p14="http://schemas.microsoft.com/office/powerpoint/2010/main" val="4785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80362-6C5A-B244-51E7-DBE1AA10129C}"/>
              </a:ext>
            </a:extLst>
          </p:cNvPr>
          <p:cNvSpPr>
            <a:spLocks noGrp="1"/>
          </p:cNvSpPr>
          <p:nvPr>
            <p:ph type="title"/>
          </p:nvPr>
        </p:nvSpPr>
        <p:spPr/>
        <p:txBody>
          <a:bodyPr/>
          <a:lstStyle/>
          <a:p>
            <a:r>
              <a:rPr lang="es-CO" b="1" i="0" dirty="0">
                <a:effectLst/>
                <a:latin typeface="-apple-system"/>
              </a:rPr>
              <a:t>Manejo de Desequilibrio de Clases</a:t>
            </a:r>
            <a:endParaRPr lang="es-CO" dirty="0"/>
          </a:p>
        </p:txBody>
      </p:sp>
      <p:sp>
        <p:nvSpPr>
          <p:cNvPr id="3" name="Marcador de contenido 2">
            <a:extLst>
              <a:ext uri="{FF2B5EF4-FFF2-40B4-BE49-F238E27FC236}">
                <a16:creationId xmlns:a16="http://schemas.microsoft.com/office/drawing/2014/main" id="{34B1D202-B50B-9E1C-6859-0229FAE3D34E}"/>
              </a:ext>
            </a:extLst>
          </p:cNvPr>
          <p:cNvSpPr>
            <a:spLocks noGrp="1"/>
          </p:cNvSpPr>
          <p:nvPr>
            <p:ph idx="1"/>
          </p:nvPr>
        </p:nvSpPr>
        <p:spPr>
          <a:xfrm>
            <a:off x="681182" y="2102715"/>
            <a:ext cx="5414818" cy="4351338"/>
          </a:xfrm>
        </p:spPr>
        <p:txBody>
          <a:bodyPr>
            <a:normAutofit/>
          </a:bodyPr>
          <a:lstStyle/>
          <a:p>
            <a:r>
              <a:rPr lang="es-ES" dirty="0"/>
              <a:t>Después de abordar el desequilibrio de clases, el modelo mejoró significativamente su rendimiento. Ahora, muestra altas precisiones, </a:t>
            </a:r>
            <a:r>
              <a:rPr lang="es-ES" dirty="0" err="1"/>
              <a:t>recalls</a:t>
            </a:r>
            <a:r>
              <a:rPr lang="es-ES" dirty="0"/>
              <a:t> y F1-scores para todas las clases, lo que indica una clasificación precisa y equilibrada. El modelo alcanza una precisión general del 90%, lo que demuestra su eficacia en la predicción de las clases de seguridad vial.</a:t>
            </a:r>
            <a:endParaRPr lang="es-CO" dirty="0"/>
          </a:p>
        </p:txBody>
      </p:sp>
      <p:pic>
        <p:nvPicPr>
          <p:cNvPr id="5" name="Imagen 4">
            <a:extLst>
              <a:ext uri="{FF2B5EF4-FFF2-40B4-BE49-F238E27FC236}">
                <a16:creationId xmlns:a16="http://schemas.microsoft.com/office/drawing/2014/main" id="{CE776C9F-87B1-A3C8-47B2-C2A529D524BA}"/>
              </a:ext>
            </a:extLst>
          </p:cNvPr>
          <p:cNvPicPr>
            <a:picLocks noChangeAspect="1"/>
          </p:cNvPicPr>
          <p:nvPr/>
        </p:nvPicPr>
        <p:blipFill>
          <a:blip r:embed="rId2"/>
          <a:stretch>
            <a:fillRect/>
          </a:stretch>
        </p:blipFill>
        <p:spPr>
          <a:xfrm>
            <a:off x="6442596" y="2247448"/>
            <a:ext cx="5273497" cy="4206605"/>
          </a:xfrm>
          <a:prstGeom prst="rect">
            <a:avLst/>
          </a:prstGeom>
        </p:spPr>
      </p:pic>
    </p:spTree>
    <p:extLst>
      <p:ext uri="{BB962C8B-B14F-4D97-AF65-F5344CB8AC3E}">
        <p14:creationId xmlns:p14="http://schemas.microsoft.com/office/powerpoint/2010/main" val="145262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562A7-9D93-9575-87F0-2994FB5D6E50}"/>
              </a:ext>
            </a:extLst>
          </p:cNvPr>
          <p:cNvSpPr>
            <a:spLocks noGrp="1"/>
          </p:cNvSpPr>
          <p:nvPr>
            <p:ph type="title"/>
          </p:nvPr>
        </p:nvSpPr>
        <p:spPr/>
        <p:txBody>
          <a:bodyPr/>
          <a:lstStyle/>
          <a:p>
            <a:r>
              <a:rPr lang="es-CO" b="1" i="0" dirty="0">
                <a:effectLst/>
                <a:latin typeface="-apple-system"/>
              </a:rPr>
              <a:t>Closs </a:t>
            </a:r>
            <a:r>
              <a:rPr lang="es-CO" b="1" i="0" dirty="0" err="1">
                <a:effectLst/>
                <a:latin typeface="-apple-system"/>
              </a:rPr>
              <a:t>Validation</a:t>
            </a:r>
            <a:r>
              <a:rPr lang="es-CO" b="1" i="0" dirty="0">
                <a:effectLst/>
                <a:latin typeface="-apple-system"/>
              </a:rPr>
              <a:t> Modelo </a:t>
            </a:r>
            <a:r>
              <a:rPr lang="es-CO" b="1" i="0" dirty="0" err="1">
                <a:effectLst/>
                <a:latin typeface="-apple-system"/>
              </a:rPr>
              <a:t>catboost</a:t>
            </a:r>
            <a:endParaRPr lang="es-CO" dirty="0"/>
          </a:p>
        </p:txBody>
      </p:sp>
      <p:sp>
        <p:nvSpPr>
          <p:cNvPr id="3" name="Marcador de contenido 2">
            <a:extLst>
              <a:ext uri="{FF2B5EF4-FFF2-40B4-BE49-F238E27FC236}">
                <a16:creationId xmlns:a16="http://schemas.microsoft.com/office/drawing/2014/main" id="{44F264DD-440F-33F5-6742-269548FC2106}"/>
              </a:ext>
            </a:extLst>
          </p:cNvPr>
          <p:cNvSpPr>
            <a:spLocks noGrp="1"/>
          </p:cNvSpPr>
          <p:nvPr>
            <p:ph idx="1"/>
          </p:nvPr>
        </p:nvSpPr>
        <p:spPr>
          <a:xfrm>
            <a:off x="413327" y="1939636"/>
            <a:ext cx="5987473" cy="4782273"/>
          </a:xfrm>
        </p:spPr>
        <p:txBody>
          <a:bodyPr>
            <a:normAutofit fontScale="55000" lnSpcReduction="20000"/>
          </a:bodyPr>
          <a:lstStyle/>
          <a:p>
            <a:pPr marL="0" indent="0" algn="l">
              <a:buNone/>
            </a:pPr>
            <a:r>
              <a:rPr lang="es-ES" b="0" i="0" dirty="0">
                <a:effectLst/>
                <a:latin typeface="Söhne"/>
              </a:rPr>
              <a:t>Se evaluó el rendimiento del modelo </a:t>
            </a:r>
            <a:r>
              <a:rPr lang="es-ES" b="0" i="0" dirty="0" err="1">
                <a:effectLst/>
                <a:latin typeface="Söhne"/>
              </a:rPr>
              <a:t>CatBoostClassifier</a:t>
            </a:r>
            <a:r>
              <a:rPr lang="es-ES" b="0" i="0" dirty="0">
                <a:effectLst/>
                <a:latin typeface="Söhne"/>
              </a:rPr>
              <a:t> en diversas configuraciones mediante </a:t>
            </a:r>
            <a:r>
              <a:rPr lang="es-ES" b="0" i="0" dirty="0" err="1">
                <a:effectLst/>
                <a:latin typeface="Söhne"/>
              </a:rPr>
              <a:t>cross-validation</a:t>
            </a:r>
            <a:r>
              <a:rPr lang="es-ES" b="0" i="0" dirty="0">
                <a:effectLst/>
                <a:latin typeface="Söhne"/>
              </a:rPr>
              <a:t>. Se analizaron los resultados de las siguientes configuraciones:</a:t>
            </a:r>
          </a:p>
          <a:p>
            <a:pPr algn="l">
              <a:buFont typeface="+mj-lt"/>
              <a:buAutoNum type="arabicPeriod"/>
            </a:pPr>
            <a:r>
              <a:rPr lang="es-ES" b="1" i="0" dirty="0">
                <a:effectLst/>
                <a:latin typeface="Söhne"/>
              </a:rPr>
              <a:t>500 iteraciones, 10 grupos de </a:t>
            </a:r>
            <a:r>
              <a:rPr lang="es-ES" b="1" i="0" dirty="0" err="1">
                <a:effectLst/>
                <a:latin typeface="Söhne"/>
              </a:rPr>
              <a:t>cross-validation</a:t>
            </a:r>
            <a:r>
              <a:rPr lang="es-ES" b="1" i="0" dirty="0">
                <a:effectLst/>
                <a:latin typeface="Söhne"/>
              </a:rPr>
              <a:t>:</a:t>
            </a:r>
            <a:endParaRPr lang="es-ES" b="0" i="0" dirty="0">
              <a:effectLst/>
              <a:latin typeface="Söhne"/>
            </a:endParaRPr>
          </a:p>
          <a:p>
            <a:pPr marL="742950" lvl="1" indent="-285750" algn="l">
              <a:buFont typeface="+mj-lt"/>
              <a:buAutoNum type="arabicPeriod"/>
            </a:pPr>
            <a:r>
              <a:rPr lang="es-ES" b="0" i="0" dirty="0">
                <a:effectLst/>
                <a:latin typeface="Söhne"/>
              </a:rPr>
              <a:t>Alto rendimiento en precisión, </a:t>
            </a:r>
            <a:r>
              <a:rPr lang="es-ES" b="0" i="0" dirty="0" err="1">
                <a:effectLst/>
                <a:latin typeface="Söhne"/>
              </a:rPr>
              <a:t>recall</a:t>
            </a:r>
            <a:r>
              <a:rPr lang="es-ES" b="0" i="0" dirty="0">
                <a:effectLst/>
                <a:latin typeface="Söhne"/>
              </a:rPr>
              <a:t> y F1-score en todas las clases.</a:t>
            </a:r>
          </a:p>
          <a:p>
            <a:pPr marL="742950" lvl="1" indent="-285750" algn="l">
              <a:buFont typeface="+mj-lt"/>
              <a:buAutoNum type="arabicPeriod"/>
            </a:pPr>
            <a:r>
              <a:rPr lang="es-ES" b="0" i="0" dirty="0">
                <a:effectLst/>
                <a:latin typeface="Söhne"/>
              </a:rPr>
              <a:t>Precisión general del 92%.</a:t>
            </a:r>
          </a:p>
          <a:p>
            <a:pPr marL="742950" lvl="1" indent="-285750" algn="l">
              <a:buFont typeface="+mj-lt"/>
              <a:buAutoNum type="arabicPeriod"/>
            </a:pPr>
            <a:r>
              <a:rPr lang="es-ES" b="0" i="0" dirty="0">
                <a:effectLst/>
                <a:latin typeface="Söhne"/>
              </a:rPr>
              <a:t>Promedio ponderado y no ponderado de métricas elevados.</a:t>
            </a:r>
          </a:p>
          <a:p>
            <a:pPr algn="l">
              <a:buFont typeface="+mj-lt"/>
              <a:buAutoNum type="arabicPeriod"/>
            </a:pPr>
            <a:r>
              <a:rPr lang="es-ES" b="1" i="0" dirty="0">
                <a:effectLst/>
                <a:latin typeface="Söhne"/>
              </a:rPr>
              <a:t>500 iteraciones, 15 grupos de </a:t>
            </a:r>
            <a:r>
              <a:rPr lang="es-ES" b="1" i="0" dirty="0" err="1">
                <a:effectLst/>
                <a:latin typeface="Söhne"/>
              </a:rPr>
              <a:t>cross-validation</a:t>
            </a:r>
            <a:r>
              <a:rPr lang="es-ES" b="1" i="0" dirty="0">
                <a:effectLst/>
                <a:latin typeface="Söhne"/>
              </a:rPr>
              <a:t>:</a:t>
            </a:r>
            <a:endParaRPr lang="es-ES" b="0" i="0" dirty="0">
              <a:effectLst/>
              <a:latin typeface="Söhne"/>
            </a:endParaRPr>
          </a:p>
          <a:p>
            <a:pPr marL="742950" lvl="1" indent="-285750" algn="l">
              <a:buFont typeface="+mj-lt"/>
              <a:buAutoNum type="arabicPeriod"/>
            </a:pPr>
            <a:r>
              <a:rPr lang="es-ES" b="0" i="0" dirty="0">
                <a:effectLst/>
                <a:latin typeface="Söhne"/>
              </a:rPr>
              <a:t>Resultados similares a la configuración anterior de 10 grupos.</a:t>
            </a:r>
          </a:p>
          <a:p>
            <a:pPr marL="742950" lvl="1" indent="-285750" algn="l">
              <a:buFont typeface="+mj-lt"/>
              <a:buAutoNum type="arabicPeriod"/>
            </a:pPr>
            <a:r>
              <a:rPr lang="es-ES" b="0" i="0" dirty="0">
                <a:effectLst/>
                <a:latin typeface="Söhne"/>
              </a:rPr>
              <a:t>Rendimiento consistente en todas las clases.</a:t>
            </a:r>
          </a:p>
          <a:p>
            <a:pPr algn="l">
              <a:buFont typeface="+mj-lt"/>
              <a:buAutoNum type="arabicPeriod"/>
            </a:pPr>
            <a:r>
              <a:rPr lang="es-ES" b="1" i="0" dirty="0">
                <a:effectLst/>
                <a:latin typeface="Söhne"/>
              </a:rPr>
              <a:t>1000 iteraciones, 5 grupos de </a:t>
            </a:r>
            <a:r>
              <a:rPr lang="es-ES" b="1" i="0" dirty="0" err="1">
                <a:effectLst/>
                <a:latin typeface="Söhne"/>
              </a:rPr>
              <a:t>cross-validation</a:t>
            </a:r>
            <a:r>
              <a:rPr lang="es-ES" b="1" i="0" dirty="0">
                <a:effectLst/>
                <a:latin typeface="Söhne"/>
              </a:rPr>
              <a:t>:</a:t>
            </a:r>
            <a:endParaRPr lang="es-ES" b="0" i="0" dirty="0">
              <a:effectLst/>
              <a:latin typeface="Söhne"/>
            </a:endParaRPr>
          </a:p>
          <a:p>
            <a:pPr marL="742950" lvl="1" indent="-285750" algn="l">
              <a:buFont typeface="+mj-lt"/>
              <a:buAutoNum type="arabicPeriod"/>
            </a:pPr>
            <a:r>
              <a:rPr lang="es-ES" b="0" i="0" dirty="0">
                <a:effectLst/>
                <a:latin typeface="Söhne"/>
              </a:rPr>
              <a:t>Buen rendimiento en precisión y </a:t>
            </a:r>
            <a:r>
              <a:rPr lang="es-ES" b="0" i="0" dirty="0" err="1">
                <a:effectLst/>
                <a:latin typeface="Söhne"/>
              </a:rPr>
              <a:t>recall</a:t>
            </a:r>
            <a:r>
              <a:rPr lang="es-ES" b="0" i="0" dirty="0">
                <a:effectLst/>
                <a:latin typeface="Söhne"/>
              </a:rPr>
              <a:t>, pero ligera disminución en F1-score.</a:t>
            </a:r>
          </a:p>
          <a:p>
            <a:pPr marL="742950" lvl="1" indent="-285750" algn="l">
              <a:buFont typeface="+mj-lt"/>
              <a:buAutoNum type="arabicPeriod"/>
            </a:pPr>
            <a:r>
              <a:rPr lang="es-ES" b="0" i="0" dirty="0">
                <a:effectLst/>
                <a:latin typeface="Söhne"/>
              </a:rPr>
              <a:t>Promedio ponderado y no ponderado aún altos, aunque ligeramente más bajos.</a:t>
            </a:r>
          </a:p>
          <a:p>
            <a:pPr algn="l">
              <a:buFont typeface="+mj-lt"/>
              <a:buAutoNum type="arabicPeriod"/>
            </a:pPr>
            <a:r>
              <a:rPr lang="es-ES" b="1" i="0" dirty="0">
                <a:effectLst/>
                <a:latin typeface="Söhne"/>
              </a:rPr>
              <a:t>1000 iteraciones, 10 grupos de </a:t>
            </a:r>
            <a:r>
              <a:rPr lang="es-ES" b="1" i="0" dirty="0" err="1">
                <a:effectLst/>
                <a:latin typeface="Söhne"/>
              </a:rPr>
              <a:t>cross-validation</a:t>
            </a:r>
            <a:r>
              <a:rPr lang="es-ES" b="1" i="0" dirty="0">
                <a:effectLst/>
                <a:latin typeface="Söhne"/>
              </a:rPr>
              <a:t>:</a:t>
            </a:r>
            <a:endParaRPr lang="es-ES" b="0" i="0" dirty="0">
              <a:effectLst/>
              <a:latin typeface="Söhne"/>
            </a:endParaRPr>
          </a:p>
          <a:p>
            <a:pPr marL="742950" lvl="1" indent="-285750" algn="l">
              <a:buFont typeface="+mj-lt"/>
              <a:buAutoNum type="arabicPeriod"/>
            </a:pPr>
            <a:r>
              <a:rPr lang="es-ES" b="0" i="0" dirty="0">
                <a:effectLst/>
                <a:latin typeface="Söhne"/>
              </a:rPr>
              <a:t>Resultados similares a la configuración de 5 grupos, pero con un rendimiento ligeramente mejor.</a:t>
            </a:r>
          </a:p>
          <a:p>
            <a:pPr algn="l">
              <a:buFont typeface="+mj-lt"/>
              <a:buAutoNum type="arabicPeriod"/>
            </a:pPr>
            <a:r>
              <a:rPr lang="es-ES" b="1" i="0" dirty="0">
                <a:effectLst/>
                <a:latin typeface="Söhne"/>
              </a:rPr>
              <a:t>1000 iteraciones, 15 grupos de </a:t>
            </a:r>
            <a:r>
              <a:rPr lang="es-ES" b="1" i="0" dirty="0" err="1">
                <a:effectLst/>
                <a:latin typeface="Söhne"/>
              </a:rPr>
              <a:t>cross-validation</a:t>
            </a:r>
            <a:r>
              <a:rPr lang="es-ES" b="1" i="0" dirty="0">
                <a:effectLst/>
                <a:latin typeface="Söhne"/>
              </a:rPr>
              <a:t>:</a:t>
            </a:r>
            <a:endParaRPr lang="es-ES" b="0" i="0" dirty="0">
              <a:effectLst/>
              <a:latin typeface="Söhne"/>
            </a:endParaRPr>
          </a:p>
          <a:p>
            <a:pPr marL="742950" lvl="1" indent="-285750" algn="l">
              <a:buFont typeface="+mj-lt"/>
              <a:buAutoNum type="arabicPeriod"/>
            </a:pPr>
            <a:r>
              <a:rPr lang="es-ES" b="0" i="0" dirty="0">
                <a:effectLst/>
                <a:latin typeface="Söhne"/>
              </a:rPr>
              <a:t>Resultados prácticamente idénticos a la configuración de 10 grupos.</a:t>
            </a:r>
          </a:p>
          <a:p>
            <a:pPr algn="l">
              <a:buFont typeface="+mj-lt"/>
              <a:buAutoNum type="arabicPeriod"/>
            </a:pPr>
            <a:r>
              <a:rPr lang="es-ES" b="1" i="0" dirty="0">
                <a:effectLst/>
                <a:latin typeface="Söhne"/>
              </a:rPr>
              <a:t>1500 iteraciones, 5/10/15 grupos de </a:t>
            </a:r>
            <a:r>
              <a:rPr lang="es-ES" b="1" i="0" dirty="0" err="1">
                <a:effectLst/>
                <a:latin typeface="Söhne"/>
              </a:rPr>
              <a:t>cross-validation</a:t>
            </a:r>
            <a:r>
              <a:rPr lang="es-ES" b="1" i="0" dirty="0">
                <a:effectLst/>
                <a:latin typeface="Söhne"/>
              </a:rPr>
              <a:t>:</a:t>
            </a:r>
            <a:endParaRPr lang="es-ES" b="0" i="0" dirty="0">
              <a:effectLst/>
              <a:latin typeface="Söhne"/>
            </a:endParaRPr>
          </a:p>
          <a:p>
            <a:pPr marL="742950" lvl="1" indent="-285750" algn="l">
              <a:buFont typeface="+mj-lt"/>
              <a:buAutoNum type="arabicPeriod"/>
            </a:pPr>
            <a:r>
              <a:rPr lang="es-ES" b="0" i="0" dirty="0">
                <a:effectLst/>
                <a:latin typeface="Söhne"/>
              </a:rPr>
              <a:t>Resultados consistentes con las configuraciones anteriores de 1000 iteraciones.</a:t>
            </a:r>
          </a:p>
          <a:p>
            <a:endParaRPr lang="es-CO" dirty="0"/>
          </a:p>
        </p:txBody>
      </p:sp>
      <p:pic>
        <p:nvPicPr>
          <p:cNvPr id="5" name="Imagen 4">
            <a:extLst>
              <a:ext uri="{FF2B5EF4-FFF2-40B4-BE49-F238E27FC236}">
                <a16:creationId xmlns:a16="http://schemas.microsoft.com/office/drawing/2014/main" id="{73F6EFA9-ABF2-C3CB-129F-BBB098C00B50}"/>
              </a:ext>
            </a:extLst>
          </p:cNvPr>
          <p:cNvPicPr>
            <a:picLocks noChangeAspect="1"/>
          </p:cNvPicPr>
          <p:nvPr/>
        </p:nvPicPr>
        <p:blipFill>
          <a:blip r:embed="rId2"/>
          <a:stretch>
            <a:fillRect/>
          </a:stretch>
        </p:blipFill>
        <p:spPr>
          <a:xfrm>
            <a:off x="6844303" y="2225963"/>
            <a:ext cx="6899757" cy="4062031"/>
          </a:xfrm>
          <a:prstGeom prst="rect">
            <a:avLst/>
          </a:prstGeom>
        </p:spPr>
      </p:pic>
    </p:spTree>
    <p:extLst>
      <p:ext uri="{BB962C8B-B14F-4D97-AF65-F5344CB8AC3E}">
        <p14:creationId xmlns:p14="http://schemas.microsoft.com/office/powerpoint/2010/main" val="102414321"/>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191</TotalTime>
  <Words>1619</Words>
  <Application>Microsoft Office PowerPoint</Application>
  <PresentationFormat>Panorámica</PresentationFormat>
  <Paragraphs>72</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-apple-system</vt:lpstr>
      <vt:lpstr>Arial</vt:lpstr>
      <vt:lpstr>Söhne</vt:lpstr>
      <vt:lpstr>Trebuchet MS</vt:lpstr>
      <vt:lpstr>Berlín</vt:lpstr>
      <vt:lpstr>Proyecto de Ciencia de Datos: Análisis de Accidentes de Tránsito en Bucaramanga</vt:lpstr>
      <vt:lpstr>Introducción</vt:lpstr>
      <vt:lpstr>Descripción del Proyecto</vt:lpstr>
      <vt:lpstr>Datos Utilizados</vt:lpstr>
      <vt:lpstr>Metodología</vt:lpstr>
      <vt:lpstr>Modelo de Clasificación</vt:lpstr>
      <vt:lpstr>Curva ROC Multiclase</vt:lpstr>
      <vt:lpstr>Manejo de Desequilibrio de Clases</vt:lpstr>
      <vt:lpstr>Closs Validation Modelo catboost</vt:lpstr>
      <vt:lpstr>Mejores parámetros Closs Validation Modelo catboost</vt:lpstr>
      <vt:lpstr>Visualización de Importancia de Características</vt:lpstr>
      <vt:lpstr>Creación y Evaluación de un Modelo para agrupamiento K-Means</vt:lpstr>
      <vt:lpstr>Visualizaciones y Mapas</vt:lpstr>
      <vt:lpstr>Resultados</vt:lpstr>
      <vt:lpstr>Conclusiones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Ciencia de Datos: Análisis de Accidentes de Tránsito en Bucaramanga"</dc:title>
  <dc:creator>OSCAR AUGUSTO DIAZ TRIANA</dc:creator>
  <cp:lastModifiedBy>OSCAR AUGUSTO DIAZ TRIANA</cp:lastModifiedBy>
  <cp:revision>2</cp:revision>
  <dcterms:created xsi:type="dcterms:W3CDTF">2023-09-04T21:54:11Z</dcterms:created>
  <dcterms:modified xsi:type="dcterms:W3CDTF">2023-09-05T01:06:06Z</dcterms:modified>
</cp:coreProperties>
</file>