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P587tN8k6poyXl+w1H8Bvn+x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E3FE24-8B8E-4466-B097-787DEEB77FC3}">
  <a:tblStyle styleId="{02E3FE24-8B8E-4466-B097-787DEEB77F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4B5341EB-C9F4-45B1-B922-366DB508D8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CEAC5830-DE5D-40FF-9BB5-20B9DE03D8D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若是影片則無限迴圈內，需要添加條件式hasFrame來判斷是否有畫面，若讀到最後一畫面後，hasFrame為False則跳出無限迴圈。若沒有添加此判斷則cv2.imshow會出問題沒有顯示畫面。</a:t>
            </a:r>
            <a:endParaRPr/>
          </a:p>
        </p:txBody>
      </p:sp>
      <p:sp>
        <p:nvSpPr>
          <p:cNvPr id="511" name="Google Shape;51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docs.opencv.org/4.5.5/d8/d01/group__imgproc__color__conversion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aPRcaFwB-e-Y9DFH7a9LyO9glOk9kKf9/view" TargetMode="External"/><Relationship Id="rId4" Type="http://schemas.openxmlformats.org/officeDocument/2006/relationships/image" Target="../media/image11.jpg"/><Relationship Id="rId10" Type="http://schemas.openxmlformats.org/officeDocument/2006/relationships/image" Target="../media/image10.png"/><Relationship Id="rId9" Type="http://schemas.openxmlformats.org/officeDocument/2006/relationships/hyperlink" Target="https://numpy.org/doc/stable/reference/generated/numpy.ndarray.astype.html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numpy.org/doc/stable/reference/generated/numpy.empty.html" TargetMode="External"/><Relationship Id="rId7" Type="http://schemas.openxmlformats.org/officeDocument/2006/relationships/hyperlink" Target="https://numpy.org/doc/stable/reference/generated/numpy.empty.html" TargetMode="External"/><Relationship Id="rId8" Type="http://schemas.openxmlformats.org/officeDocument/2006/relationships/hyperlink" Target="https://numpy.org/doc/stable/reference/generated/numpy.ndarray.astyp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hyperlink" Target="https://numpy.org/doc/1.20/numpy-user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gif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flipH="1" rot="10800000">
            <a:off x="7620000" y="3541450"/>
            <a:ext cx="4568347" cy="3332371"/>
          </a:xfrm>
          <a:custGeom>
            <a:rect b="b" l="l" r="r" t="t"/>
            <a:pathLst>
              <a:path extrusionOk="0" h="6688669" w="7057432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10800000">
            <a:off x="-10667" y="-22937"/>
            <a:ext cx="3004064" cy="4394835"/>
          </a:xfrm>
          <a:custGeom>
            <a:rect b="b" l="l" r="r" t="t"/>
            <a:pathLst>
              <a:path extrusionOk="0" h="3762375" w="2571750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91" name="Google Shape;91;p1"/>
            <p:cNvSpPr/>
            <p:nvPr/>
          </p:nvSpPr>
          <p:spPr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325" lIns="86675" spcFirstLastPara="1" rIns="86675" wrap="square" tIns="433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3800"/>
                </a:buClr>
                <a:buSzPts val="13064"/>
                <a:buFont typeface="Arial"/>
                <a:buNone/>
              </a:pPr>
              <a:r>
                <a:rPr b="1" i="0" lang="en-US" sz="13064" u="none" cap="none" strike="noStrike">
                  <a:solidFill>
                    <a:srgbClr val="9E38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13064" u="none" cap="none" strike="noStrike">
                <a:solidFill>
                  <a:srgbClr val="9E38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325" lIns="86675" spcFirstLastPara="1" rIns="86675" wrap="square" tIns="433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2926714" y="3374390"/>
            <a:ext cx="4831055" cy="656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5"/>
              <a:buFont typeface="Arial"/>
              <a:buNone/>
            </a:pPr>
            <a:r>
              <a:rPr b="1" i="0" lang="en-US" sz="4265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程式基礎 II</a:t>
            </a:r>
            <a:endParaRPr b="1" i="0" sz="4265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9051067" y="6441604"/>
            <a:ext cx="3315753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東華大學電機系 楊哲旻 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教材編著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Hour of Code Teacher Resources | Code.org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7423" y="478314"/>
            <a:ext cx="4975212" cy="2611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約維安計畫：Python 起步走- by Yao-Jen Kuo - 數聚點"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3271" y="1167730"/>
            <a:ext cx="1243516" cy="12331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1284149" y="4427528"/>
            <a:ext cx="2460538" cy="2118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套件/模組/函式庫</a:t>
            </a:r>
            <a:endParaRPr b="0" i="0" sz="18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Numpy</a:t>
            </a:r>
            <a:endParaRPr b="0" i="0" sz="18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OpenCV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7" name="Google Shape;347;p10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48" name="Google Shape;348;p10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09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790535" y="1352320"/>
            <a:ext cx="10089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np.vstack()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10"/>
          <p:cNvGraphicFramePr/>
          <p:nvPr/>
        </p:nvGraphicFramePr>
        <p:xfrm>
          <a:off x="1052065" y="2766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{02E3FE24-8B8E-4466-B097-787DEEB77FC3}</a:tableStyleId>
              </a:tblPr>
              <a:tblGrid>
                <a:gridCol w="2058925"/>
                <a:gridCol w="2504400"/>
              </a:tblGrid>
              <a:tr h="23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可以合併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不可以合併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2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4)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3)與(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2)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2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2)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2)與(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2)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2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4,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4,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6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5,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9,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5,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5,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2" name="Google Shape;352;p10"/>
          <p:cNvSpPr txBox="1"/>
          <p:nvPr/>
        </p:nvSpPr>
        <p:spPr>
          <a:xfrm>
            <a:off x="2497660" y="1301173"/>
            <a:ext cx="8846201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字意是沿著垂直(vertical)方向做合併堆疊(stack)對第0軸(axis=0)合併，無論是幾D其函數都是針對第0軸(axis=0)合併，因此與np.hstack()的道理相同，因此這邊不再舉範例與練習。 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353" name="Google Shape;353;p10"/>
          <p:cNvGraphicFramePr/>
          <p:nvPr/>
        </p:nvGraphicFramePr>
        <p:xfrm>
          <a:off x="6207161" y="2766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{02E3FE24-8B8E-4466-B097-787DEEB77FC3}</a:tableStyleId>
              </a:tblPr>
              <a:tblGrid>
                <a:gridCol w="2191050"/>
                <a:gridCol w="2665125"/>
              </a:tblGrid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可以合併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不可以合併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)與(3,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(1,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)與(4,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(1,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)與(1,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)與(9,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)與(2,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, </a:t>
                      </a:r>
                      <a:r>
                        <a:rPr b="1" lang="en-US" sz="1400" u="sng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b="0"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b="0"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4" name="Google Shape;354;p10"/>
          <p:cNvSpPr txBox="1"/>
          <p:nvPr/>
        </p:nvSpPr>
        <p:spPr>
          <a:xfrm>
            <a:off x="7556321" y="2313289"/>
            <a:ext cx="1897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np.vstack()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 txBox="1"/>
          <p:nvPr/>
        </p:nvSpPr>
        <p:spPr>
          <a:xfrm>
            <a:off x="2255451" y="2313289"/>
            <a:ext cx="1897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np.hstack()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 txBox="1"/>
          <p:nvPr/>
        </p:nvSpPr>
        <p:spPr>
          <a:xfrm>
            <a:off x="959370" y="4608701"/>
            <a:ext cx="8846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從上兩表得知：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np.hstack()  主要在合併兩陣列</a:t>
            </a:r>
            <a:r>
              <a:rPr b="1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第1軸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的元素，其他軸的結構自然要匹配才行。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np.vstack()  主要在合併兩陣列</a:t>
            </a:r>
            <a:r>
              <a:rPr b="1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第0軸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的元素，其他軸的結構自然要匹配才行。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5" name="Google Shape;365;p11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6" name="Google Shape;366;p11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1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8" name="Google Shape;368;p11"/>
          <p:cNvSpPr txBox="1"/>
          <p:nvPr/>
        </p:nvSpPr>
        <p:spPr>
          <a:xfrm>
            <a:off x="959370" y="1905626"/>
            <a:ext cx="2327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np.zeros()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建立指定形狀的陣列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1"/>
          <p:cNvSpPr txBox="1"/>
          <p:nvPr/>
        </p:nvSpPr>
        <p:spPr>
          <a:xfrm>
            <a:off x="1305939" y="2378953"/>
            <a:ext cx="3873360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(np.zeros(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(np.zeros((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dtype=int))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927382" y="2378953"/>
            <a:ext cx="557006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/>
          <p:cNvSpPr txBox="1"/>
          <p:nvPr/>
        </p:nvSpPr>
        <p:spPr>
          <a:xfrm>
            <a:off x="959370" y="3370989"/>
            <a:ext cx="2327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np.ones()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 txBox="1"/>
          <p:nvPr/>
        </p:nvSpPr>
        <p:spPr>
          <a:xfrm>
            <a:off x="1305939" y="3844316"/>
            <a:ext cx="3873360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(np.ones(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dtype=np.int8))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/>
          <p:cNvSpPr txBox="1"/>
          <p:nvPr/>
        </p:nvSpPr>
        <p:spPr>
          <a:xfrm>
            <a:off x="927382" y="3844316"/>
            <a:ext cx="557006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 txBox="1"/>
          <p:nvPr/>
        </p:nvSpPr>
        <p:spPr>
          <a:xfrm>
            <a:off x="959370" y="4890097"/>
            <a:ext cx="2327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np.empty()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1305939" y="5363424"/>
            <a:ext cx="3873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(np.empty(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(np.empty((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dtype=float))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927382" y="5363424"/>
            <a:ext cx="557006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5286118" y="1698373"/>
            <a:ext cx="6564868" cy="152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np.empty() 此函數不會賦予陣列特定的元素值，雖然其函數名稱為empty，精確來說意思比較接近「隨便填個空」，當已知陣列的形狀，但數值未定，可以用這函數先規劃好陣列結構，內容以亂數隨便填些極小值佔個位置就好，後續再處理、填入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2495741" y="1858562"/>
            <a:ext cx="2327038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建立元素皆為0的陣列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2478835" y="3323925"/>
            <a:ext cx="2327038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建立元素皆為1的陣列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5286118" y="3310655"/>
            <a:ext cx="4410143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陣列建立速度比較</a:t>
            </a:r>
            <a:endParaRPr b="1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5702667" y="3740321"/>
            <a:ext cx="3873360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timeit np.zeros(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timeit np.ones(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timeit np.empty(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5286118" y="4994092"/>
            <a:ext cx="6406522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執行完會發現np.empty()在建立陣列速度上比np.zeros()及np.ones()快好幾倍，日後當需要建立元素量很大時，別忘了此函數的存在!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5286118" y="3727051"/>
            <a:ext cx="557006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11"/>
          <p:cNvCxnSpPr/>
          <p:nvPr/>
        </p:nvCxnSpPr>
        <p:spPr>
          <a:xfrm rot="10800000">
            <a:off x="5065710" y="1851487"/>
            <a:ext cx="0" cy="318639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lg" w="lg" type="oval"/>
            <a:tailEnd len="lg" w="lg" type="oval"/>
          </a:ln>
        </p:spPr>
      </p:cxnSp>
      <p:sp>
        <p:nvSpPr>
          <p:cNvPr id="387" name="Google Shape;387;p11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5" name="Google Shape;395;p12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6" name="Google Shape;396;p12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2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陣列比較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2"/>
          <p:cNvSpPr txBox="1"/>
          <p:nvPr/>
        </p:nvSpPr>
        <p:spPr>
          <a:xfrm>
            <a:off x="1305938" y="1944393"/>
            <a:ext cx="3873360" cy="18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np.array([[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],[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 = np.array([[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],[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==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==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 txBox="1"/>
          <p:nvPr/>
        </p:nvSpPr>
        <p:spPr>
          <a:xfrm>
            <a:off x="927382" y="1944393"/>
            <a:ext cx="557006" cy="18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 txBox="1"/>
          <p:nvPr/>
        </p:nvSpPr>
        <p:spPr>
          <a:xfrm>
            <a:off x="927382" y="3922143"/>
            <a:ext cx="1933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np.all()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2"/>
          <p:cNvCxnSpPr/>
          <p:nvPr/>
        </p:nvCxnSpPr>
        <p:spPr>
          <a:xfrm>
            <a:off x="2681266" y="3287615"/>
            <a:ext cx="112270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4" name="Google Shape;404;p12"/>
          <p:cNvSpPr txBox="1"/>
          <p:nvPr/>
        </p:nvSpPr>
        <p:spPr>
          <a:xfrm>
            <a:off x="3803970" y="3053128"/>
            <a:ext cx="761245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會回返一個判斷矩陣，對應的元素數值會用布林呈現，若形狀不同的兩陣列是無法進行比較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05" name="Google Shape;405;p12"/>
          <p:cNvCxnSpPr/>
          <p:nvPr/>
        </p:nvCxnSpPr>
        <p:spPr>
          <a:xfrm flipH="1" rot="10800000">
            <a:off x="2681266" y="3287713"/>
            <a:ext cx="1122600" cy="34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6" name="Google Shape;406;p12"/>
          <p:cNvSpPr txBox="1"/>
          <p:nvPr/>
        </p:nvSpPr>
        <p:spPr>
          <a:xfrm>
            <a:off x="1305938" y="4397431"/>
            <a:ext cx="3873360" cy="226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 = np.array([[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], 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(np.all(d))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e = 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(np.all(e))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(np.all(e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&lt;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(np.all(a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==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 txBox="1"/>
          <p:nvPr/>
        </p:nvSpPr>
        <p:spPr>
          <a:xfrm>
            <a:off x="906035" y="4375501"/>
            <a:ext cx="557006" cy="226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2200896" y="3875079"/>
            <a:ext cx="6631678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是所有元素判斷後的結果都是True(只要不為0就是True)，則回傳True。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3673515" y="6255005"/>
            <a:ext cx="761245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可以將判斷矩陣的元素如果全部為True，代表a與b兩個陣列其元素數值全部相同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0" name="Google Shape;410;p12"/>
          <p:cNvSpPr txBox="1"/>
          <p:nvPr/>
        </p:nvSpPr>
        <p:spPr>
          <a:xfrm>
            <a:off x="3673514" y="4795545"/>
            <a:ext cx="2250207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d陣列中有0所以回傳False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 txBox="1"/>
          <p:nvPr/>
        </p:nvSpPr>
        <p:spPr>
          <a:xfrm>
            <a:off x="3673514" y="5528958"/>
            <a:ext cx="2951758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e陣列沒有任意值為0所以回傳True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3668954" y="5892701"/>
            <a:ext cx="5159061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可以設定條件式，此例e的所有元素皆小於2，因此回傳True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12"/>
          <p:cNvCxnSpPr/>
          <p:nvPr/>
        </p:nvCxnSpPr>
        <p:spPr>
          <a:xfrm>
            <a:off x="2933058" y="5010398"/>
            <a:ext cx="74045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12"/>
          <p:cNvCxnSpPr/>
          <p:nvPr/>
        </p:nvCxnSpPr>
        <p:spPr>
          <a:xfrm>
            <a:off x="2909015" y="5765772"/>
            <a:ext cx="74045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12"/>
          <p:cNvCxnSpPr/>
          <p:nvPr/>
        </p:nvCxnSpPr>
        <p:spPr>
          <a:xfrm>
            <a:off x="3192433" y="6116954"/>
            <a:ext cx="45703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6" name="Google Shape;416;p12"/>
          <p:cNvCxnSpPr/>
          <p:nvPr/>
        </p:nvCxnSpPr>
        <p:spPr>
          <a:xfrm>
            <a:off x="3211917" y="6442941"/>
            <a:ext cx="437553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12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3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5" name="Google Shape;425;p13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6" name="Google Shape;426;p13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3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陣列維度擴增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3"/>
          <p:cNvSpPr txBox="1"/>
          <p:nvPr/>
        </p:nvSpPr>
        <p:spPr>
          <a:xfrm>
            <a:off x="1305938" y="1944393"/>
            <a:ext cx="38733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dtype=float)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(a.shape)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 = np.expand_dims(a, axis=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(b.shape)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 = np.expand_dims(a, axis=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(c.shape)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 = np.expand_dims(a, axis=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(d.shape)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927382" y="1944393"/>
            <a:ext cx="557006" cy="300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13"/>
          <p:cNvCxnSpPr/>
          <p:nvPr/>
        </p:nvCxnSpPr>
        <p:spPr>
          <a:xfrm>
            <a:off x="4198641" y="4541797"/>
            <a:ext cx="0" cy="53378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3" name="Google Shape;433;p13"/>
          <p:cNvSpPr txBox="1"/>
          <p:nvPr/>
        </p:nvSpPr>
        <p:spPr>
          <a:xfrm>
            <a:off x="4815413" y="1883039"/>
            <a:ext cx="6836587" cy="374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在於後機器學習中經常會使用，尤其是以下兩種：</a:t>
            </a:r>
            <a:endParaRPr b="1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icrosoft JhengHei"/>
              <a:buAutoNum type="arabicPeriod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訓練卷積神經網路模型的影像訓練集張量形狀通常為(n, h, w, c)，而單張影像形狀為(h, w, c)，因為只有一張所以少第0軸的n，因此這種形狀的張量無法給模型作預測，需要單張影像中的張量在第0軸擴增一個維度。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icrosoft JhengHei"/>
              <a:buAutoNum type="arabicPeriod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訓練卷積神經網路模型的影像訓練集張量形狀通常為(n, h, w, c)，彩色影像時c為3，灰階時c為1，但由於單張灰階影像形狀大小為(h, w)，因此這種形狀的張量無法給模型作預測，需要單張影像中的張量在第0與1軸擴增一個維度。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413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4" name="Google Shape;434;p13"/>
          <p:cNvSpPr txBox="1"/>
          <p:nvPr/>
        </p:nvSpPr>
        <p:spPr>
          <a:xfrm>
            <a:off x="959371" y="5075583"/>
            <a:ext cx="4043704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第-1軸也就是倒數最後一軸，即最大那軸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4" name="Google Shape;444;p14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Matplotlib</a:t>
            </a:r>
            <a:endParaRPr/>
          </a:p>
        </p:txBody>
      </p:sp>
      <p:sp>
        <p:nvSpPr>
          <p:cNvPr id="445" name="Google Shape;445;p14"/>
          <p:cNvSpPr txBox="1"/>
          <p:nvPr/>
        </p:nvSpPr>
        <p:spPr>
          <a:xfrm>
            <a:off x="852757" y="1973428"/>
            <a:ext cx="3643939" cy="374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matplotlib.image </a:t>
            </a: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mpimg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matplotlib.pyplot </a:t>
            </a: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 = mpimg.imread(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'img.jpeg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"matplotlib:"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type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(img))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plt.title(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'Title'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plt.imsave(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'img.jpeg'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plt.imshow(img)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plt.matshow(img)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4"/>
          <p:cNvSpPr txBox="1"/>
          <p:nvPr/>
        </p:nvSpPr>
        <p:spPr>
          <a:xfrm>
            <a:off x="501237" y="1973428"/>
            <a:ext cx="495314" cy="374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4"/>
          <p:cNvSpPr/>
          <p:nvPr/>
        </p:nvSpPr>
        <p:spPr>
          <a:xfrm>
            <a:off x="955475" y="1405942"/>
            <a:ext cx="1837362" cy="4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讀取/繪製影像</a:t>
            </a:r>
            <a:endParaRPr b="1" i="0" sz="20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48" name="Google Shape;4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11" y="1456338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4"/>
          <p:cNvSpPr/>
          <p:nvPr/>
        </p:nvSpPr>
        <p:spPr>
          <a:xfrm>
            <a:off x="433873" y="5865110"/>
            <a:ext cx="5662127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Matplotlib 讀取影像為陣列，其彩色通道為RGB。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imshow() 與 matshow()的差別為x軸顯示位置(上/下)不同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4"/>
          <p:cNvSpPr/>
          <p:nvPr/>
        </p:nvSpPr>
        <p:spPr>
          <a:xfrm>
            <a:off x="6788914" y="1378827"/>
            <a:ext cx="1980029" cy="4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繪製多個子圖表</a:t>
            </a:r>
            <a:endParaRPr b="1" i="0" sz="20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1" name="Google Shape;4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997" y="1410029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4"/>
          <p:cNvSpPr txBox="1"/>
          <p:nvPr/>
        </p:nvSpPr>
        <p:spPr>
          <a:xfrm>
            <a:off x="5676031" y="1973428"/>
            <a:ext cx="495314" cy="447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6169106" y="1973428"/>
            <a:ext cx="4861129" cy="410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matplotlib.pyplot </a:t>
            </a: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plt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numpy </a:t>
            </a: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np</a:t>
            </a:r>
            <a:b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img1 = 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dtype=int)*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img2 = 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dtype=int)*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img3 = 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dtype=int)*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img4 = np.ones((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), dtype=int)*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b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plt.figure(figsize=(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 = plt.subplot(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ax.imshow(img1)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 = plt.subplot(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ax.imshow(img2)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9519354" y="4189419"/>
            <a:ext cx="2672646" cy="18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 = plt.subplot(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ax.imshow(img3)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 = plt.subplot(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ax.imshow(img4)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plt.show()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4"/>
          <p:cNvSpPr txBox="1"/>
          <p:nvPr/>
        </p:nvSpPr>
        <p:spPr>
          <a:xfrm>
            <a:off x="9024040" y="4189419"/>
            <a:ext cx="495314" cy="18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4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4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8" name="Google Shape;458;p14"/>
          <p:cNvSpPr txBox="1"/>
          <p:nvPr/>
        </p:nvSpPr>
        <p:spPr>
          <a:xfrm>
            <a:off x="3866090" y="3468553"/>
            <a:ext cx="1437983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放置標題名稱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59" name="Google Shape;459;p14"/>
          <p:cNvCxnSpPr/>
          <p:nvPr/>
        </p:nvCxnSpPr>
        <p:spPr>
          <a:xfrm>
            <a:off x="2296953" y="3673670"/>
            <a:ext cx="154956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14"/>
          <p:cNvSpPr txBox="1"/>
          <p:nvPr/>
        </p:nvSpPr>
        <p:spPr>
          <a:xfrm>
            <a:off x="4216745" y="3813547"/>
            <a:ext cx="108733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61" name="Google Shape;461;p14"/>
          <p:cNvCxnSpPr/>
          <p:nvPr/>
        </p:nvCxnSpPr>
        <p:spPr>
          <a:xfrm>
            <a:off x="3476288" y="4028400"/>
            <a:ext cx="74045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2" name="Google Shape;462;p14"/>
          <p:cNvSpPr txBox="1"/>
          <p:nvPr/>
        </p:nvSpPr>
        <p:spPr>
          <a:xfrm>
            <a:off x="3519224" y="4167665"/>
            <a:ext cx="1806152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放入預顯示的影像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3" name="Google Shape;463;p14"/>
          <p:cNvSpPr txBox="1"/>
          <p:nvPr/>
        </p:nvSpPr>
        <p:spPr>
          <a:xfrm>
            <a:off x="4217470" y="4549151"/>
            <a:ext cx="1050578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4" name="Google Shape;464;p14"/>
          <p:cNvSpPr txBox="1"/>
          <p:nvPr/>
        </p:nvSpPr>
        <p:spPr>
          <a:xfrm>
            <a:off x="3513594" y="4922717"/>
            <a:ext cx="1806152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放入預顯示的影像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5" name="Google Shape;465;p14"/>
          <p:cNvSpPr txBox="1"/>
          <p:nvPr/>
        </p:nvSpPr>
        <p:spPr>
          <a:xfrm>
            <a:off x="4211113" y="5260857"/>
            <a:ext cx="1050578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66" name="Google Shape;466;p14"/>
          <p:cNvCxnSpPr/>
          <p:nvPr/>
        </p:nvCxnSpPr>
        <p:spPr>
          <a:xfrm>
            <a:off x="2565201" y="4389522"/>
            <a:ext cx="91108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14"/>
          <p:cNvCxnSpPr/>
          <p:nvPr/>
        </p:nvCxnSpPr>
        <p:spPr>
          <a:xfrm>
            <a:off x="1983011" y="4770522"/>
            <a:ext cx="222810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8" name="Google Shape;468;p14"/>
          <p:cNvCxnSpPr/>
          <p:nvPr/>
        </p:nvCxnSpPr>
        <p:spPr>
          <a:xfrm>
            <a:off x="2674726" y="5136281"/>
            <a:ext cx="83886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9" name="Google Shape;469;p14"/>
          <p:cNvCxnSpPr/>
          <p:nvPr/>
        </p:nvCxnSpPr>
        <p:spPr>
          <a:xfrm>
            <a:off x="1953969" y="5509491"/>
            <a:ext cx="225714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470" name="Google Shape;470;p14"/>
          <p:cNvGraphicFramePr/>
          <p:nvPr/>
        </p:nvGraphicFramePr>
        <p:xfrm>
          <a:off x="9549704" y="1476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{4B5341EB-C9F4-45B1-B922-366DB508D8FE}</a:tableStyleId>
              </a:tblPr>
              <a:tblGrid>
                <a:gridCol w="621925"/>
                <a:gridCol w="621925"/>
              </a:tblGrid>
              <a:tr h="57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23F4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3200" u="none" cap="none" strike="noStrike">
                        <a:solidFill>
                          <a:srgbClr val="323F4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323F4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3200" u="none" cap="none" strike="noStrike">
                        <a:solidFill>
                          <a:srgbClr val="323F4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7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3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32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14"/>
          <p:cNvSpPr/>
          <p:nvPr/>
        </p:nvSpPr>
        <p:spPr>
          <a:xfrm>
            <a:off x="11769247" y="4911333"/>
            <a:ext cx="333518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④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4"/>
          <p:cNvSpPr/>
          <p:nvPr/>
        </p:nvSpPr>
        <p:spPr>
          <a:xfrm>
            <a:off x="11769247" y="4155919"/>
            <a:ext cx="389850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8459609" y="4506321"/>
            <a:ext cx="389850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"/>
          <p:cNvSpPr/>
          <p:nvPr/>
        </p:nvSpPr>
        <p:spPr>
          <a:xfrm>
            <a:off x="8450475" y="5260857"/>
            <a:ext cx="389850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4"/>
          <p:cNvSpPr/>
          <p:nvPr/>
        </p:nvSpPr>
        <p:spPr>
          <a:xfrm>
            <a:off x="6207162" y="4593883"/>
            <a:ext cx="2642297" cy="7047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4"/>
          <p:cNvSpPr/>
          <p:nvPr/>
        </p:nvSpPr>
        <p:spPr>
          <a:xfrm>
            <a:off x="6204540" y="5338513"/>
            <a:ext cx="2635786" cy="7047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4"/>
          <p:cNvSpPr/>
          <p:nvPr/>
        </p:nvSpPr>
        <p:spPr>
          <a:xfrm>
            <a:off x="9549704" y="4241530"/>
            <a:ext cx="2553062" cy="7047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4"/>
          <p:cNvSpPr/>
          <p:nvPr/>
        </p:nvSpPr>
        <p:spPr>
          <a:xfrm>
            <a:off x="9549704" y="4998347"/>
            <a:ext cx="2553062" cy="70470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4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5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5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7" name="Google Shape;487;p15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OpenCV</a:t>
            </a:r>
            <a:endParaRPr/>
          </a:p>
        </p:txBody>
      </p:sp>
      <p:sp>
        <p:nvSpPr>
          <p:cNvPr id="488" name="Google Shape;488;p15"/>
          <p:cNvSpPr txBox="1"/>
          <p:nvPr/>
        </p:nvSpPr>
        <p:spPr>
          <a:xfrm>
            <a:off x="959370" y="1934470"/>
            <a:ext cx="3279143" cy="337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"opencv:"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cv2.__version__)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 = cv2.imread(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"img.jpeg"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"opencv:"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type(img))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cv2.imwrite(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'img.jpeg'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cv2.imshow(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"Open img"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cv2.waitKey(</a:t>
            </a:r>
            <a:r>
              <a:rPr b="0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cv2.destroyAllWindows()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9" name="Google Shape;489;p15"/>
          <p:cNvSpPr txBox="1"/>
          <p:nvPr/>
        </p:nvSpPr>
        <p:spPr>
          <a:xfrm>
            <a:off x="630415" y="1938931"/>
            <a:ext cx="495314" cy="300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/>
          <p:nvPr/>
        </p:nvSpPr>
        <p:spPr>
          <a:xfrm>
            <a:off x="1163077" y="1398966"/>
            <a:ext cx="1837362" cy="4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讀取/繪製影像</a:t>
            </a:r>
            <a:endParaRPr b="1" i="0" sz="20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91" name="Google Shape;4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13" y="1449362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5"/>
          <p:cNvSpPr/>
          <p:nvPr/>
        </p:nvSpPr>
        <p:spPr>
          <a:xfrm>
            <a:off x="5570482" y="1311148"/>
            <a:ext cx="6535764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OpenCV讀取影像為陣列，其彩色通道為BGR。顯示影像也為BGR。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若要轉換彩色通道時，可以使用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8561044" y="1758322"/>
            <a:ext cx="28972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dst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=cv2.cvtColor(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src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code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D9D9D9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600" u="none" cap="none" strike="noStrike">
              <a:solidFill>
                <a:srgbClr val="3A3838"/>
              </a:solidFill>
              <a:highlight>
                <a:srgbClr val="D9D9D9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4" name="Google Shape;494;p15"/>
          <p:cNvSpPr/>
          <p:nvPr/>
        </p:nvSpPr>
        <p:spPr>
          <a:xfrm>
            <a:off x="5595359" y="2099046"/>
            <a:ext cx="6155852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dst 表示輸出影像，與原始輸入影像具有同樣的資料類型與深度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src表示原始輸入影像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code是色彩空間轉換碼，常見的如右表 與 網站 [ </a:t>
            </a:r>
            <a:r>
              <a:rPr b="0" i="0" lang="en-US" sz="1600" u="sng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連結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]：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15"/>
          <p:cNvGraphicFramePr/>
          <p:nvPr/>
        </p:nvGraphicFramePr>
        <p:xfrm>
          <a:off x="718813" y="50644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{CEAC5830-DE5D-40FF-9BB5-20B9DE03D8D2}</a:tableStyleId>
              </a:tblPr>
              <a:tblGrid>
                <a:gridCol w="1611100"/>
                <a:gridCol w="2349675"/>
                <a:gridCol w="1105325"/>
                <a:gridCol w="2266100"/>
                <a:gridCol w="1248650"/>
                <a:gridCol w="21324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4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轉換碼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4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4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轉換碼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4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4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轉換碼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4336"/>
                    </a:solidFill>
                  </a:tcPr>
                </a:tc>
              </a:tr>
              <a:tr h="259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RGB與BGR轉換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cv2.COLOR_BGR2RGB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RGB/BGR與HSV轉換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cv2.COLOR_BGR2HSV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RGB/BGR與YUV轉換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cv2.COLOR_BGR2YUV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</a:tr>
              <a:tr h="259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cv2.COLOR_RGB2BGR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cv2.COLOR_RGB2HSV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cv2.COLOR_RGB2YUV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BE4D4"/>
                    </a:solidFill>
                  </a:tcPr>
                </a:tc>
              </a:tr>
              <a:tr h="259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RGB/BGR與灰階轉換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cv2.COLOR_BGR2GRAY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cv2.COLOR_HSV2BGR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cv2.COLOR_YUV2BGR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</a:tr>
              <a:tr h="259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cv2.COLOR_RGB2GRAY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cv2.COLOR_HSV2RGB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cv2.COLOR_YUV2RGB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DF3ED"/>
                    </a:solidFill>
                  </a:tcPr>
                </a:tc>
              </a:tr>
            </a:tbl>
          </a:graphicData>
        </a:graphic>
      </p:graphicFrame>
      <p:sp>
        <p:nvSpPr>
          <p:cNvPr id="496" name="Google Shape;496;p15"/>
          <p:cNvSpPr txBox="1"/>
          <p:nvPr/>
        </p:nvSpPr>
        <p:spPr>
          <a:xfrm>
            <a:off x="5595359" y="3318503"/>
            <a:ext cx="6345980" cy="166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補充：色彩空間的通道表示如下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RGB 與 BGR：為光的三原色即紅、綠、藍色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HSV：H為色調，S為飽和度，V為亮度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YUV：又稱為YCrCb，Y為亮度，UV 表示色度，即色調與飽和度，分別用Cr和Cb來表示</a:t>
            </a:r>
            <a:endParaRPr b="0" i="0" sz="1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7" name="Google Shape;497;p15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5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14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9" name="Google Shape;499;p15"/>
          <p:cNvSpPr txBox="1"/>
          <p:nvPr/>
        </p:nvSpPr>
        <p:spPr>
          <a:xfrm>
            <a:off x="4618216" y="3429000"/>
            <a:ext cx="108733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00" name="Google Shape;500;p15"/>
          <p:cNvCxnSpPr>
            <a:endCxn id="499" idx="1"/>
          </p:cNvCxnSpPr>
          <p:nvPr/>
        </p:nvCxnSpPr>
        <p:spPr>
          <a:xfrm>
            <a:off x="3804016" y="3616936"/>
            <a:ext cx="8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p15"/>
          <p:cNvSpPr txBox="1"/>
          <p:nvPr/>
        </p:nvSpPr>
        <p:spPr>
          <a:xfrm>
            <a:off x="4618214" y="3798946"/>
            <a:ext cx="108733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顯示影像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02" name="Google Shape;502;p15"/>
          <p:cNvCxnSpPr>
            <a:endCxn id="501" idx="1"/>
          </p:cNvCxnSpPr>
          <p:nvPr/>
        </p:nvCxnSpPr>
        <p:spPr>
          <a:xfrm>
            <a:off x="4034714" y="3986882"/>
            <a:ext cx="58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3" name="Google Shape;503;p15"/>
          <p:cNvSpPr txBox="1"/>
          <p:nvPr/>
        </p:nvSpPr>
        <p:spPr>
          <a:xfrm>
            <a:off x="2909958" y="4171128"/>
            <a:ext cx="2713868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等待按鍵時間，設置0無限等待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04" name="Google Shape;504;p15"/>
          <p:cNvCxnSpPr>
            <a:endCxn id="503" idx="1"/>
          </p:cNvCxnSpPr>
          <p:nvPr/>
        </p:nvCxnSpPr>
        <p:spPr>
          <a:xfrm>
            <a:off x="2468358" y="4359064"/>
            <a:ext cx="44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5" name="Google Shape;505;p15"/>
          <p:cNvSpPr txBox="1"/>
          <p:nvPr/>
        </p:nvSpPr>
        <p:spPr>
          <a:xfrm>
            <a:off x="4249374" y="4543309"/>
            <a:ext cx="1362366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銷毀所有視窗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06" name="Google Shape;506;p15"/>
          <p:cNvCxnSpPr/>
          <p:nvPr/>
        </p:nvCxnSpPr>
        <p:spPr>
          <a:xfrm>
            <a:off x="3458817" y="4731245"/>
            <a:ext cx="77969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7" name="Google Shape;507;p15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6" name="Google Shape;516;p16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OpenCV</a:t>
            </a:r>
            <a:endParaRPr/>
          </a:p>
        </p:txBody>
      </p:sp>
      <p:sp>
        <p:nvSpPr>
          <p:cNvPr id="517" name="Google Shape;517;p16"/>
          <p:cNvSpPr txBox="1"/>
          <p:nvPr/>
        </p:nvSpPr>
        <p:spPr>
          <a:xfrm>
            <a:off x="8121346" y="1672821"/>
            <a:ext cx="4233795" cy="3088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cap = cv2.VideoCapture(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while True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hasFrame, img = cap.read()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cv2.imshow(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"Frame"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img)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if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cv2.waitKey(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 &amp; 0xFF == </a:t>
            </a:r>
            <a:r>
              <a:rPr b="0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ord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'q'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b="1" i="0" lang="en-US" sz="1600" u="none" cap="none" strike="noStrike">
                <a:solidFill>
                  <a:srgbClr val="007E39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cap.release()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cv2.destroyAllWindows()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6"/>
          <p:cNvSpPr txBox="1"/>
          <p:nvPr/>
        </p:nvSpPr>
        <p:spPr>
          <a:xfrm>
            <a:off x="7768238" y="1672821"/>
            <a:ext cx="402482" cy="3088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1755647" y="1884056"/>
            <a:ext cx="35824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cap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cv2.VideoCapture(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ID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862059" y="2184264"/>
            <a:ext cx="6152444" cy="152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初始化攝影機並存至cap變數中，其中ID為攝影機的ID號。預設值為-1，表示隨機選取一個攝影機。設為0為第一個攝影機，設為1為第二個攝影機，依此類推。ID也可以給予影片的位置來初始化預播放的影片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6"/>
          <p:cNvSpPr txBox="1"/>
          <p:nvPr/>
        </p:nvSpPr>
        <p:spPr>
          <a:xfrm>
            <a:off x="649222" y="1884056"/>
            <a:ext cx="1375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初始化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6"/>
          <p:cNvSpPr txBox="1"/>
          <p:nvPr/>
        </p:nvSpPr>
        <p:spPr>
          <a:xfrm>
            <a:off x="630312" y="3851993"/>
            <a:ext cx="1375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捕捉畫面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6"/>
          <p:cNvSpPr txBox="1"/>
          <p:nvPr/>
        </p:nvSpPr>
        <p:spPr>
          <a:xfrm>
            <a:off x="2006187" y="3851993"/>
            <a:ext cx="33129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hasFrame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cap.read()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862059" y="4143259"/>
            <a:ext cx="6152444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hasFrame 表示捕捉是否成功，如果成功則該值為True，不成功為False。img 是傳回的捕捉到的畫面，如果沒有畫面被捕捉，則該值為空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6"/>
          <p:cNvSpPr txBox="1"/>
          <p:nvPr/>
        </p:nvSpPr>
        <p:spPr>
          <a:xfrm>
            <a:off x="649222" y="5843220"/>
            <a:ext cx="1375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釋放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6"/>
          <p:cNvSpPr txBox="1"/>
          <p:nvPr/>
        </p:nvSpPr>
        <p:spPr>
          <a:xfrm>
            <a:off x="1496381" y="5850692"/>
            <a:ext cx="16837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cap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.release()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1987414" y="6296055"/>
            <a:ext cx="30560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cv2.destroyAllWindows()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6"/>
          <p:cNvSpPr txBox="1"/>
          <p:nvPr/>
        </p:nvSpPr>
        <p:spPr>
          <a:xfrm>
            <a:off x="649222" y="6302206"/>
            <a:ext cx="13758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銷毀視窗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6"/>
          <p:cNvSpPr txBox="1"/>
          <p:nvPr/>
        </p:nvSpPr>
        <p:spPr>
          <a:xfrm>
            <a:off x="6162378" y="5394368"/>
            <a:ext cx="19176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cv2.waitKey(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649222" y="5394368"/>
            <a:ext cx="5586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播放視訊時每一畫面的持續停留時間，該參數的單位為ms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16"/>
          <p:cNvCxnSpPr/>
          <p:nvPr/>
        </p:nvCxnSpPr>
        <p:spPr>
          <a:xfrm rot="10800000">
            <a:off x="7534389" y="1755835"/>
            <a:ext cx="0" cy="316109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lg" w="lg" type="oval"/>
            <a:tailEnd len="lg" w="lg" type="oval"/>
          </a:ln>
        </p:spPr>
      </p:cxnSp>
      <p:sp>
        <p:nvSpPr>
          <p:cNvPr id="532" name="Google Shape;532;p16"/>
          <p:cNvSpPr/>
          <p:nvPr/>
        </p:nvSpPr>
        <p:spPr>
          <a:xfrm>
            <a:off x="1163077" y="1398966"/>
            <a:ext cx="2863284" cy="4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讀取影片/串流即時影像</a:t>
            </a:r>
            <a:endParaRPr b="1" i="0" sz="20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33" name="Google Shape;5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13" y="1449362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6"/>
          <p:cNvSpPr txBox="1"/>
          <p:nvPr/>
        </p:nvSpPr>
        <p:spPr>
          <a:xfrm>
            <a:off x="8140150" y="5273162"/>
            <a:ext cx="3402628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OpenCV是針對影像與影片進行處理，並不支援聲音檔案處理！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6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37" name="Google Shape;537;p16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7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7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5" name="Google Shape;545;p17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OpenCV</a:t>
            </a:r>
            <a:endParaRPr/>
          </a:p>
        </p:txBody>
      </p:sp>
      <p:sp>
        <p:nvSpPr>
          <p:cNvPr id="546" name="Google Shape;546;p17"/>
          <p:cNvSpPr/>
          <p:nvPr/>
        </p:nvSpPr>
        <p:spPr>
          <a:xfrm>
            <a:off x="953634" y="1380098"/>
            <a:ext cx="2621230" cy="4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繪製線、矩形 及 文字</a:t>
            </a:r>
            <a:endParaRPr b="1" i="0" sz="20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47" name="Google Shape;5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370" y="1430494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7"/>
          <p:cNvSpPr txBox="1"/>
          <p:nvPr/>
        </p:nvSpPr>
        <p:spPr>
          <a:xfrm>
            <a:off x="1598303" y="1870871"/>
            <a:ext cx="7252316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new_img = cv2.line(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start_point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end_point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color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thickness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9" name="Google Shape;549;p17"/>
          <p:cNvSpPr txBox="1"/>
          <p:nvPr/>
        </p:nvSpPr>
        <p:spPr>
          <a:xfrm>
            <a:off x="416213" y="1858864"/>
            <a:ext cx="1182090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 txBox="1"/>
          <p:nvPr/>
        </p:nvSpPr>
        <p:spPr>
          <a:xfrm>
            <a:off x="754745" y="2265751"/>
            <a:ext cx="2953718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 : 原影像陣列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start_point : 線條起點(x,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end_point : 線條終點(x,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1834972" y="3384863"/>
            <a:ext cx="6682161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new_img = cv2.rectangle(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left_up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right_down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color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thickness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2" name="Google Shape;552;p17"/>
          <p:cNvSpPr txBox="1"/>
          <p:nvPr/>
        </p:nvSpPr>
        <p:spPr>
          <a:xfrm>
            <a:off x="416213" y="3405130"/>
            <a:ext cx="1506481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繪製矩形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 txBox="1"/>
          <p:nvPr/>
        </p:nvSpPr>
        <p:spPr>
          <a:xfrm>
            <a:off x="754746" y="3790481"/>
            <a:ext cx="310432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 : 原影像陣列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left_up: 矩形左上角(x,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right_down: 矩形右下角(x,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3953471" y="2221023"/>
            <a:ext cx="3896686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:  線條顏色(B, G,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thickness : 線條粗細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new_img : 繪製完成的影像陣列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3953470" y="3827661"/>
            <a:ext cx="3556029" cy="152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:  線條顏色(B, G,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thickness : 線條粗細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new_img : 繪製完成的影像陣列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1834972" y="5058007"/>
            <a:ext cx="823126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new_img = cv2.putText(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img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text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org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fontFace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fontScale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color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thickness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416213" y="5046000"/>
            <a:ext cx="1506481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繪製文字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754746" y="5495899"/>
            <a:ext cx="355614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img : 原影像陣列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 : 文字(需為字串，僅英文)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org: 文字座標位置(x,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4586751" y="5495899"/>
            <a:ext cx="366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fontFace: 文字字體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fontScale: 縮放比例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:  線條顏色(B, G,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7850157" y="5495899"/>
            <a:ext cx="3495623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thickness : 文字線條粗細度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new_img : 繪製完成的影像陣列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1" name="Google Shape;561;p17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563" name="Google Shape;563;p17"/>
          <p:cNvGraphicFramePr/>
          <p:nvPr/>
        </p:nvGraphicFramePr>
        <p:xfrm>
          <a:off x="8323286" y="14848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{CEAC5830-DE5D-40FF-9BB5-20B9DE03D8D2}</a:tableStyleId>
              </a:tblPr>
              <a:tblGrid>
                <a:gridCol w="583600"/>
                <a:gridCol w="3180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FontFace</a:t>
                      </a:r>
                      <a:endParaRPr sz="18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cv2.FONT_HERSHEY_SIMPLEX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cv2.FONT_HERSHEY_PLAIN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cv2.FONT_HERSHEY_COMPLEX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cv2.FONT_HERSHEY_TRIPLEX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cv2.FONT_HERSHEY_COMPLEX_SMALL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cv2.FONT_HERSHEY_SCRIPT_SIMPLEX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7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cv2.FONT_HERSHEY_SCRIPT_COMPLEX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4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cv2.FONT_ITALIC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64" name="Google Shape;564;p17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8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8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8"/>
          <p:cNvSpPr txBox="1"/>
          <p:nvPr/>
        </p:nvSpPr>
        <p:spPr>
          <a:xfrm>
            <a:off x="1372315" y="530779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業</a:t>
            </a:r>
            <a:endParaRPr b="1" i="0" sz="32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4" name="Google Shape;574;p18"/>
          <p:cNvSpPr txBox="1"/>
          <p:nvPr/>
        </p:nvSpPr>
        <p:spPr>
          <a:xfrm>
            <a:off x="709761" y="472985"/>
            <a:ext cx="1088290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8"/>
          <p:cNvSpPr txBox="1"/>
          <p:nvPr/>
        </p:nvSpPr>
        <p:spPr>
          <a:xfrm>
            <a:off x="5404710" y="1482217"/>
            <a:ext cx="6431131" cy="163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1.裁剪照片 (共20%) </a:t>
            </a:r>
            <a:endParaRPr b="1" i="0" sz="1600" u="none" cap="none" strike="noStrike">
              <a:solidFill>
                <a:srgbClr val="008A3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影像[</a:t>
            </a:r>
            <a:r>
              <a:rPr b="0" i="0" lang="en-US" sz="1700" u="sng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連結</a:t>
            </a: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]轉為陣列裁減至左上角(220, 140)至右下角(520, 450)的矩形(狗)，裁剪請用陣列切片的方法，並用Matplotlib顯示其裁減影像並儲存。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8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8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8" name="Google Shape;578;p18"/>
          <p:cNvSpPr txBox="1"/>
          <p:nvPr/>
        </p:nvSpPr>
        <p:spPr>
          <a:xfrm>
            <a:off x="509368" y="3535937"/>
            <a:ext cx="6431131" cy="200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彩色通道轉換 (共40%)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以OpenCV讀取影像 </a:t>
            </a: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(同第一題的原始影像) </a:t>
            </a: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，不能使用 cv2.cvtColor() 而是以陣列取代方式來實現BGR轉RGB通道，並用Matplotlib顯示。</a:t>
            </a:r>
            <a:endParaRPr b="0" i="0" sz="17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【提示】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369" y="1628119"/>
            <a:ext cx="2186613" cy="147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18"/>
          <p:cNvPicPr preferRelativeResize="0"/>
          <p:nvPr/>
        </p:nvPicPr>
        <p:blipFill rotWithShape="1">
          <a:blip r:embed="rId4">
            <a:alphaModFix/>
          </a:blip>
          <a:srcRect b="20926" l="26693" r="36407" t="19563"/>
          <a:stretch/>
        </p:blipFill>
        <p:spPr>
          <a:xfrm>
            <a:off x="4418402" y="1906930"/>
            <a:ext cx="806824" cy="87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625254">
            <a:off x="2611112" y="1341776"/>
            <a:ext cx="403492" cy="4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18"/>
          <p:cNvSpPr/>
          <p:nvPr/>
        </p:nvSpPr>
        <p:spPr>
          <a:xfrm>
            <a:off x="2695982" y="2094551"/>
            <a:ext cx="1722420" cy="369332"/>
          </a:xfrm>
          <a:custGeom>
            <a:rect b="b" l="l" r="r" t="t"/>
            <a:pathLst>
              <a:path extrusionOk="0" h="235984" w="1237130">
                <a:moveTo>
                  <a:pt x="0" y="95934"/>
                </a:moveTo>
                <a:cubicBezTo>
                  <a:pt x="207682" y="250575"/>
                  <a:pt x="407895" y="204304"/>
                  <a:pt x="519954" y="194546"/>
                </a:cubicBezTo>
                <a:cubicBezTo>
                  <a:pt x="632013" y="184788"/>
                  <a:pt x="722126" y="102659"/>
                  <a:pt x="672354" y="37384"/>
                </a:cubicBezTo>
                <a:cubicBezTo>
                  <a:pt x="622582" y="-27891"/>
                  <a:pt x="451925" y="450"/>
                  <a:pt x="421342" y="60075"/>
                </a:cubicBezTo>
                <a:cubicBezTo>
                  <a:pt x="390759" y="119700"/>
                  <a:pt x="433576" y="168212"/>
                  <a:pt x="488858" y="195106"/>
                </a:cubicBezTo>
                <a:cubicBezTo>
                  <a:pt x="544140" y="222000"/>
                  <a:pt x="627531" y="238249"/>
                  <a:pt x="748274" y="235728"/>
                </a:cubicBezTo>
                <a:cubicBezTo>
                  <a:pt x="879477" y="227137"/>
                  <a:pt x="977901" y="195293"/>
                  <a:pt x="1237130" y="122828"/>
                </a:cubicBezTo>
              </a:path>
            </a:pathLst>
          </a:custGeom>
          <a:noFill/>
          <a:ln cap="rnd" cmpd="sng" w="19050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3073125" y="2577205"/>
            <a:ext cx="116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裁剪照片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8"/>
          <p:cNvSpPr txBox="1"/>
          <p:nvPr/>
        </p:nvSpPr>
        <p:spPr>
          <a:xfrm>
            <a:off x="1472595" y="5139009"/>
            <a:ext cx="4915838" cy="134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將各通道的像素提取出來，存至變數B, G,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再使用numpy.empty建立大小為(H, W, 3)的空陣列</a:t>
            </a:r>
            <a:r>
              <a:rPr b="0" i="0" lang="en-US" sz="1400" u="sng" cap="none" strike="noStrike">
                <a:solidFill>
                  <a:srgbClr val="0563C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[連結</a:t>
            </a:r>
            <a:r>
              <a:rPr b="0" i="0" lang="en-US" sz="1400" u="sng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]</a:t>
            </a:r>
            <a:endParaRPr b="0" i="0" sz="1400" u="sng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將陣列型別使用numpy.ndarray.astype轉為整數</a:t>
            </a:r>
            <a:r>
              <a:rPr b="0" i="0" lang="en-US" sz="1400" u="sng" cap="none" strike="noStrike">
                <a:solidFill>
                  <a:srgbClr val="0563C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[連結</a:t>
            </a:r>
            <a:r>
              <a:rPr b="0" i="0" lang="en-US" sz="1400" u="sng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]</a:t>
            </a:r>
            <a:endParaRPr b="0" i="0" sz="1400" u="sng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分別按照R、G、B各塞入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51660" y="3561269"/>
            <a:ext cx="1540643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8"/>
          <p:cNvSpPr txBox="1"/>
          <p:nvPr/>
        </p:nvSpPr>
        <p:spPr>
          <a:xfrm>
            <a:off x="7351660" y="4952958"/>
            <a:ext cx="3215565" cy="1287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由於OpenCV讀取影像為BGR，但Matplotlib顯示影像為RGB，因此直接顯示會造成顏色奇怪!</a:t>
            </a:r>
            <a:endParaRPr b="0" i="0" sz="1700" u="none" cap="none" strike="noStrike">
              <a:solidFill>
                <a:srgbClr val="75707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87" name="Google Shape;587;p18"/>
          <p:cNvCxnSpPr/>
          <p:nvPr/>
        </p:nvCxnSpPr>
        <p:spPr>
          <a:xfrm rot="10800000">
            <a:off x="509368" y="3363270"/>
            <a:ext cx="11183272" cy="1584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9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5" name="Google Shape;595;p19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9"/>
          <p:cNvSpPr txBox="1"/>
          <p:nvPr/>
        </p:nvSpPr>
        <p:spPr>
          <a:xfrm>
            <a:off x="1372315" y="530779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業</a:t>
            </a:r>
            <a:endParaRPr b="1" i="0" sz="32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7" name="Google Shape;597;p19"/>
          <p:cNvSpPr txBox="1"/>
          <p:nvPr/>
        </p:nvSpPr>
        <p:spPr>
          <a:xfrm>
            <a:off x="709761" y="472985"/>
            <a:ext cx="1088290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9"/>
          <p:cNvSpPr txBox="1"/>
          <p:nvPr/>
        </p:nvSpPr>
        <p:spPr>
          <a:xfrm>
            <a:off x="509370" y="1482217"/>
            <a:ext cx="11326471" cy="14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調整照片亮度 (共40%) </a:t>
            </a:r>
            <a:endParaRPr b="1" i="0" sz="1600" u="none" cap="none" strike="noStrike">
              <a:solidFill>
                <a:srgbClr val="008A3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讀取影像 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(同第一題的原始影像)</a:t>
            </a: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並調整影像亮度提高20%，並用Matplotlib顯示。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【提示】</a:t>
            </a:r>
            <a:endParaRPr b="0" i="0" sz="17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9" name="Google Shape;599;p19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9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01" name="Google Shape;6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370" y="4929257"/>
            <a:ext cx="2360312" cy="159243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9"/>
          <p:cNvSpPr/>
          <p:nvPr/>
        </p:nvSpPr>
        <p:spPr>
          <a:xfrm>
            <a:off x="3769682" y="5468866"/>
            <a:ext cx="1722420" cy="369332"/>
          </a:xfrm>
          <a:custGeom>
            <a:rect b="b" l="l" r="r" t="t"/>
            <a:pathLst>
              <a:path extrusionOk="0" h="235984" w="1237130">
                <a:moveTo>
                  <a:pt x="0" y="95934"/>
                </a:moveTo>
                <a:cubicBezTo>
                  <a:pt x="207682" y="250575"/>
                  <a:pt x="407895" y="204304"/>
                  <a:pt x="519954" y="194546"/>
                </a:cubicBezTo>
                <a:cubicBezTo>
                  <a:pt x="632013" y="184788"/>
                  <a:pt x="722126" y="102659"/>
                  <a:pt x="672354" y="37384"/>
                </a:cubicBezTo>
                <a:cubicBezTo>
                  <a:pt x="622582" y="-27891"/>
                  <a:pt x="451925" y="450"/>
                  <a:pt x="421342" y="60075"/>
                </a:cubicBezTo>
                <a:cubicBezTo>
                  <a:pt x="390759" y="119700"/>
                  <a:pt x="433576" y="168212"/>
                  <a:pt x="488858" y="195106"/>
                </a:cubicBezTo>
                <a:cubicBezTo>
                  <a:pt x="544140" y="222000"/>
                  <a:pt x="627531" y="238249"/>
                  <a:pt x="748274" y="235728"/>
                </a:cubicBezTo>
                <a:cubicBezTo>
                  <a:pt x="879477" y="227137"/>
                  <a:pt x="977901" y="195293"/>
                  <a:pt x="1237130" y="122828"/>
                </a:cubicBezTo>
              </a:path>
            </a:pathLst>
          </a:custGeom>
          <a:noFill/>
          <a:ln cap="rnd" cmpd="sng" w="19050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p19"/>
          <p:cNvPicPr preferRelativeResize="0"/>
          <p:nvPr/>
        </p:nvPicPr>
        <p:blipFill rotWithShape="1">
          <a:blip r:embed="rId4">
            <a:alphaModFix/>
          </a:blip>
          <a:srcRect b="11472" l="9680" r="2473" t="4940"/>
          <a:stretch/>
        </p:blipFill>
        <p:spPr>
          <a:xfrm>
            <a:off x="5532742" y="4929257"/>
            <a:ext cx="2404104" cy="1592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9"/>
          <p:cNvSpPr txBox="1"/>
          <p:nvPr/>
        </p:nvSpPr>
        <p:spPr>
          <a:xfrm>
            <a:off x="516238" y="2436347"/>
            <a:ext cx="9344026" cy="226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1.先將BGR轉為浮點數形式，並將數值進行正規化都投射於0到1之間，即除以255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2.cv2.cvtColor將BGR轉為HLS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3.在L通道中，根據公式 (1+亮度%)*L 提高亮度像素值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4.由於亮度被提高後數值可能會超過1，所以將亮度通道的值超過1的，取代為1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5.還原正規化前的數值，即乘以255，並將浮點數形式轉為整數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6.打印影像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匯入套件/ 函式庫 / 模組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-178592" y="1389074"/>
            <a:ext cx="11786013" cy="5340821"/>
            <a:chOff x="-199064" y="1954045"/>
            <a:chExt cx="11786013" cy="5340821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434306" y="1954045"/>
              <a:ext cx="11152643" cy="534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匯入套件則</a:t>
              </a:r>
              <a:r>
                <a:rPr b="1" i="0" lang="en-US" sz="16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import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套件名稱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，匯入進來後若要使用函數則 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套件名稱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函數名稱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()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可呼叫，若有些套件名稱太長需要縮寫，以Numpy的套件為例，我們將導入的名稱使用as後接縮短名稱np，於之後使用 NumPy 中的函數有更方便的撰寫方式，即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np.函數名稱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就可以使用裡面的函數。</a:t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285750" lvl="0" marL="285750" marR="0" rtl="0" algn="just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如果是自定義套件，則可以建立一自定義py檔案，使用以下：</a:t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8A3E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 </a:t>
              </a: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from</a:t>
              </a:r>
              <a:r>
                <a:rPr b="0" i="0" lang="en-US" sz="14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  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400" u="none" cap="none" strike="noStrike">
                  <a:solidFill>
                    <a:srgbClr val="3A3838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自定義的py檔名稱(不含副檔名.py)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 </a:t>
              </a: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import 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400" u="none" cap="none" strike="noStrike">
                  <a:solidFill>
                    <a:srgbClr val="3A3838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程式中的自定義內的函數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</a:t>
              </a:r>
              <a:r>
                <a:rPr b="1" i="0" lang="en-US" sz="1400" u="none" cap="none" strike="noStrike">
                  <a:solidFill>
                    <a:srgbClr val="008A3E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</a:t>
              </a:r>
              <a:endParaRPr b="1" i="0" sz="1400" u="none" cap="none" strike="noStrike">
                <a:solidFill>
                  <a:srgbClr val="008A3E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8A3E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 </a:t>
              </a: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from</a:t>
              </a:r>
              <a:r>
                <a:rPr b="0" i="0" lang="en-US" sz="14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  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400" u="none" cap="none" strike="noStrike">
                  <a:solidFill>
                    <a:srgbClr val="3A3838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資料夾名稱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</a:t>
              </a:r>
              <a:r>
                <a:rPr b="0" i="0" lang="en-US" sz="14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400" u="none" cap="none" strike="noStrike">
                  <a:solidFill>
                    <a:srgbClr val="3A3838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自定義的py檔名稱(不含副檔名.py)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 </a:t>
              </a: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import 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400" u="none" cap="none" strike="noStrike">
                  <a:solidFill>
                    <a:srgbClr val="3A3838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程式中的自定義內的函數</a:t>
              </a:r>
              <a:r>
                <a:rPr b="0" i="0" lang="en-US" sz="14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-285750" lvl="0" marL="28575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為何命令提示字元以pip或conda安裝套件完，套件是安裝在哪裡？為何我還可以呼叫的到？</a:t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匯入完套件後可以使用 </a:t>
              </a:r>
              <a:r>
                <a:rPr b="0" i="0" lang="en-US" sz="1600" u="none" cap="none" strike="noStrike">
                  <a:solidFill>
                    <a:srgbClr val="9933FF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?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&lt;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套件名稱</a:t>
              </a:r>
              <a:r>
                <a:rPr b="0" i="0" lang="en-US" sz="1600" u="none" cap="none" strike="noStrike">
                  <a:solidFill>
                    <a:srgbClr val="C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&gt;</a:t>
              </a:r>
              <a:r>
                <a:rPr b="0" i="0" lang="en-US" sz="1600" u="none" cap="none" strike="noStrike">
                  <a:solidFill>
                    <a:schemeClr val="dk1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來查詢相關資訊，File這欄位可以查到程式碼位於電腦哪裡。</a:t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有設置環境變數則套件匯入順序為：</a:t>
              </a:r>
              <a:endParaRPr b="0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1、先從當前資料夾下找 (相對位置)</a:t>
              </a:r>
              <a:endParaRPr b="0" i="0" sz="15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 2、當前資料夾下找不到的話，在從環境變數 sys.path的路徑找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-199064" y="3097356"/>
              <a:ext cx="3814549" cy="699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8A3E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	</a:t>
              </a: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import 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numpy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	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a = numpy.array([</a:t>
              </a:r>
              <a:r>
                <a:rPr b="0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, </a:t>
              </a:r>
              <a:r>
                <a:rPr b="0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, </a:t>
              </a:r>
              <a:r>
                <a:rPr b="0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])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297288" y="3086831"/>
              <a:ext cx="1963824" cy="699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import 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numpy </a:t>
              </a:r>
              <a:r>
                <a:rPr b="1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as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 np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a = np.array([</a:t>
              </a:r>
              <a:r>
                <a:rPr b="0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, </a:t>
              </a:r>
              <a:r>
                <a:rPr b="0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, </a:t>
              </a:r>
              <a:r>
                <a:rPr b="0" i="0" lang="en-US" sz="1400" u="none" cap="none" strike="noStrike">
                  <a:solidFill>
                    <a:srgbClr val="008A3E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r>
                <a:rPr b="0" i="0" lang="en-US" sz="1400" u="none" cap="none" strike="noStrike">
                  <a:solidFill>
                    <a:srgbClr val="000000"/>
                  </a:solidFill>
                  <a:highlight>
                    <a:srgbClr val="F2F2F2"/>
                  </a:highlight>
                  <a:latin typeface="Microsoft JhengHei"/>
                  <a:ea typeface="Microsoft JhengHei"/>
                  <a:cs typeface="Microsoft JhengHei"/>
                  <a:sym typeface="Microsoft JhengHei"/>
                </a:rPr>
                <a:t>])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433863" y="2649986"/>
            <a:ext cx="2889403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matplotlib</a:t>
            </a:r>
            <a:r>
              <a:rPr b="0" i="0" lang="en-US" sz="14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.pyplot </a:t>
            </a:r>
            <a:r>
              <a:rPr b="1" i="0" lang="en-US" sz="14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 </a:t>
            </a:r>
            <a:r>
              <a:rPr b="0" i="0" lang="en-US" sz="14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</a:t>
            </a:r>
            <a:endParaRPr b="0" i="0" sz="1400" u="none" cap="none" strike="noStrike">
              <a:solidFill>
                <a:srgbClr val="000000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8510538" y="2649985"/>
            <a:ext cx="3291251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from 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matplotlib </a:t>
            </a:r>
            <a:r>
              <a:rPr b="1" i="0" lang="en-US" sz="14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</a:t>
            </a: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i="0" lang="en-US" sz="14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pyplot </a:t>
            </a:r>
            <a:r>
              <a:rPr b="1" i="0" lang="en-US" sz="14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 </a:t>
            </a:r>
            <a:r>
              <a:rPr b="0" i="0" lang="en-US" sz="14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plt</a:t>
            </a:r>
            <a:endParaRPr b="0" i="0" sz="1400" u="none" cap="none" strike="noStrike">
              <a:solidFill>
                <a:srgbClr val="000000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 rot="10800000">
            <a:off x="5386082" y="2577222"/>
            <a:ext cx="0" cy="6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lg" w="lg" type="oval"/>
            <a:tailEnd len="lg" w="lg" type="oval"/>
          </a:ln>
        </p:spPr>
      </p:cxnSp>
      <p:sp>
        <p:nvSpPr>
          <p:cNvPr id="116" name="Google Shape;116;p2"/>
          <p:cNvSpPr txBox="1"/>
          <p:nvPr/>
        </p:nvSpPr>
        <p:spPr>
          <a:xfrm>
            <a:off x="2915900" y="2577334"/>
            <a:ext cx="4876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endParaRPr b="0" i="0" sz="32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103935" y="2545534"/>
            <a:ext cx="4876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endParaRPr b="0" i="0" sz="32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0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0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0"/>
          <p:cNvSpPr txBox="1"/>
          <p:nvPr/>
        </p:nvSpPr>
        <p:spPr>
          <a:xfrm>
            <a:off x="1372315" y="530779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i="0" lang="en-US" sz="32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業</a:t>
            </a:r>
            <a:endParaRPr b="1" i="0" sz="32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4" name="Google Shape;614;p20"/>
          <p:cNvSpPr txBox="1"/>
          <p:nvPr/>
        </p:nvSpPr>
        <p:spPr>
          <a:xfrm>
            <a:off x="709761" y="472985"/>
            <a:ext cx="1088290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0"/>
          <p:cNvSpPr txBox="1"/>
          <p:nvPr/>
        </p:nvSpPr>
        <p:spPr>
          <a:xfrm>
            <a:off x="509369" y="1513190"/>
            <a:ext cx="4186125" cy="281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拼接照片 (共20%) </a:t>
            </a:r>
            <a:endParaRPr b="1" i="0" sz="1600" u="none" cap="none" strike="noStrike">
              <a:solidFill>
                <a:srgbClr val="008A3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讀取影像 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(同第一題的原始影像) </a:t>
            </a: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與上題亮度提高，產生提高20%、40%、60%影像，用np.hstack()與np.vstack()的方式堆疊為一張(2x2)的拼接影像，且每張圖左上角請寫下提升亮度的數值，並用Matplotlib顯示，如右圖。 </a:t>
            </a:r>
            <a:endParaRPr b="0" i="0" sz="17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6" name="Google Shape;616;p20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0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18" name="Google Shape;6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122" y="1431181"/>
            <a:ext cx="4791871" cy="323116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0"/>
          <p:cNvSpPr txBox="1"/>
          <p:nvPr/>
        </p:nvSpPr>
        <p:spPr>
          <a:xfrm>
            <a:off x="509369" y="5047618"/>
            <a:ext cx="5872381" cy="156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5707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繳交方式請以.ipynb儲存，並需要保存打印出來的結果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5707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開放時間為一週 03/03 14:00 ~ 03/10 14:00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5707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以組的方式繳交，檔案名稱請以組員命名(如第1組.ipynb)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5707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超過分數則以滿分紀錄</a:t>
            </a:r>
            <a:endParaRPr b="0" i="0" sz="1600" u="none" cap="none" strike="noStrike">
              <a:solidFill>
                <a:srgbClr val="75707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20" name="Google Shape;620;p20"/>
          <p:cNvCxnSpPr/>
          <p:nvPr/>
        </p:nvCxnSpPr>
        <p:spPr>
          <a:xfrm rot="10800000">
            <a:off x="509369" y="4895116"/>
            <a:ext cx="11183272" cy="1584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02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Python] Numpy 學習筆記: random[np-002] | by ChunJen Wang | jimmy-wang | Medium"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2234" y="415943"/>
            <a:ext cx="2287532" cy="915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431716" y="1263138"/>
            <a:ext cx="11260924" cy="200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面對資料量的增加，我們不太可能只用一個變數來儲存一筆資料，我們需要更有效率的儲存方式，那就是</a:t>
            </a:r>
            <a:r>
              <a:rPr b="1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陣列(Array)</a:t>
            </a:r>
            <a:r>
              <a:rPr b="0" i="0" lang="en-US" sz="17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陣列就像是置物櫃一樣，只要賦予它一個名稱跟編號(索引值)，我們就可以將資料依照位置儲存進去，並且可以隨時取用、更新、刪除，再搭配迴圈的使用，便可快速替我們計算或處理大量的資料，非常方便。而在Python中大量儲存性質的有列表(List)、元組(Tuple)、字典(Dict)、集合(Set)，但其處理速度無法給予AI作多個維度中數萬個元素進行高速運算，而NumPy是一針對這塊可快速陣列處理的套件。</a:t>
            </a:r>
            <a:endParaRPr b="0" i="0" sz="17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31" name="Google Shape;131;p3"/>
          <p:cNvGraphicFramePr/>
          <p:nvPr/>
        </p:nvGraphicFramePr>
        <p:xfrm>
          <a:off x="509370" y="3369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{02E3FE24-8B8E-4466-B097-787DEEB77FC3}</a:tableStyleId>
              </a:tblPr>
              <a:tblGrid>
                <a:gridCol w="1369750"/>
                <a:gridCol w="1369750"/>
                <a:gridCol w="1369750"/>
                <a:gridCol w="1369750"/>
                <a:gridCol w="1369750"/>
                <a:gridCol w="1369750"/>
              </a:tblGrid>
              <a:tr h="57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列表(List)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元組(Tuple)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字典(Dict)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集合(Set)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陣列(Array)</a:t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可排序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可修改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可重複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有索引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132" name="Google Shape;132;p3"/>
          <p:cNvGrpSpPr/>
          <p:nvPr/>
        </p:nvGrpSpPr>
        <p:grpSpPr>
          <a:xfrm>
            <a:off x="2346397" y="4021441"/>
            <a:ext cx="5920411" cy="2144791"/>
            <a:chOff x="2352261" y="4396408"/>
            <a:chExt cx="5920411" cy="2144791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3708861" y="4968068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52261" y="4396408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52261" y="4976441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52261" y="5556724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52261" y="6137007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58540" y="4396408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58542" y="5007338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68480" y="5556724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68480" y="6129130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5113592" y="4417852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5113592" y="5548351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6458689" y="4417852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6469580" y="5536857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6469580" y="6102881"/>
              <a:ext cx="396000" cy="3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50497" y="4962432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00669" y="4402466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13128" y="5536857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13128" y="6129130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09496" y="4980643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24068" y="6114150"/>
              <a:ext cx="404192" cy="404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3"/>
          <p:cNvSpPr txBox="1"/>
          <p:nvPr/>
        </p:nvSpPr>
        <p:spPr>
          <a:xfrm>
            <a:off x="431716" y="6323730"/>
            <a:ext cx="67299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[1] NumPy User Guide, </a:t>
            </a:r>
            <a:r>
              <a:rPr b="0" i="0" lang="en-US" sz="16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https://numpy.org/doc/1.20/numpy-user.pdf</a:t>
            </a:r>
            <a:endParaRPr b="0" i="0" sz="1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4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959370" y="2009876"/>
            <a:ext cx="4153536" cy="300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numpy </a:t>
            </a: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as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np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np.array([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type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 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 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+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匯入套件 與 常見基本操作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558543" y="2023128"/>
            <a:ext cx="499173" cy="337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558680" y="2604407"/>
            <a:ext cx="436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自建立陣列 </a:t>
            </a:r>
            <a:r>
              <a:rPr b="0" i="0" lang="en-US" sz="18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array = np.array(list)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558680" y="5209513"/>
            <a:ext cx="3383839" cy="11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注意：用陣列加減乘除數學運算則會逐一對陣列中的每一個元素進行運算，與列表(List)不同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5021375" y="2023128"/>
            <a:ext cx="436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連續數值的陣列 </a:t>
            </a:r>
            <a:r>
              <a:rPr b="0" i="0" lang="en-US" sz="18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array = np.arange()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5500785" y="2437073"/>
            <a:ext cx="4153536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5001612" y="2437073"/>
            <a:ext cx="499173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5021375" y="3897972"/>
            <a:ext cx="5530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連續均分數值的陣列 </a:t>
            </a:r>
            <a:r>
              <a:rPr b="0" i="0" lang="en-US" sz="18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array = np.linspace()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5021375" y="4255506"/>
            <a:ext cx="499173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5540310" y="4282392"/>
            <a:ext cx="415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(np.linspace(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15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4"/>
          <p:cNvCxnSpPr/>
          <p:nvPr/>
        </p:nvCxnSpPr>
        <p:spPr>
          <a:xfrm flipH="1" rot="10800000">
            <a:off x="4650586" y="2098929"/>
            <a:ext cx="1" cy="423875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lg" w="lg" type="oval"/>
            <a:tailEnd len="lg" w="lg" type="oval"/>
          </a:ln>
        </p:spPr>
      </p:cxnSp>
      <p:sp>
        <p:nvSpPr>
          <p:cNvPr id="178" name="Google Shape;178;p4"/>
          <p:cNvSpPr txBox="1"/>
          <p:nvPr/>
        </p:nvSpPr>
        <p:spPr>
          <a:xfrm>
            <a:off x="5021375" y="3325369"/>
            <a:ext cx="5060242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Noto Sans Symbols"/>
              <a:buChar char="✔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注意：用法與range()的結果相同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021375" y="4860348"/>
            <a:ext cx="5530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隨機陣列 </a:t>
            </a:r>
            <a:r>
              <a:rPr b="0" i="0" lang="en-US" sz="18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array = np.random.randn()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5041138" y="5227596"/>
            <a:ext cx="499173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5520548" y="5239394"/>
            <a:ext cx="4153536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(np.random.randn())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520548" y="5657213"/>
            <a:ext cx="5227081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(np.random.randn(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(np.random.randint(low=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high=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size=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5041138" y="5668947"/>
            <a:ext cx="499173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>
            <a:off x="8037443" y="3074504"/>
            <a:ext cx="37768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4"/>
          <p:cNvSpPr txBox="1"/>
          <p:nvPr/>
        </p:nvSpPr>
        <p:spPr>
          <a:xfrm>
            <a:off x="8406682" y="2856643"/>
            <a:ext cx="3452031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產生0到10(不含10)，間格為2的元素陣列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8616473" y="4293134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產生0到10(含10)用15個數值做均分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87" name="Google Shape;187;p4"/>
          <p:cNvCxnSpPr/>
          <p:nvPr/>
        </p:nvCxnSpPr>
        <p:spPr>
          <a:xfrm>
            <a:off x="8249477" y="4518817"/>
            <a:ext cx="32468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4"/>
          <p:cNvSpPr txBox="1"/>
          <p:nvPr/>
        </p:nvSpPr>
        <p:spPr>
          <a:xfrm>
            <a:off x="8622867" y="5279361"/>
            <a:ext cx="3061253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產生大小為10，從4到小於10的整數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4"/>
          <p:cNvCxnSpPr/>
          <p:nvPr/>
        </p:nvCxnSpPr>
        <p:spPr>
          <a:xfrm rot="10800000">
            <a:off x="9654321" y="5643992"/>
            <a:ext cx="0" cy="4572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4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" name="Google Shape;198;p5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9" name="Google Shape;199;p5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04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044463" y="2023128"/>
            <a:ext cx="6171346" cy="484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import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time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np.random.randn(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 ; b =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list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start_time = time.time()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for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_ </a:t>
            </a: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in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range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    sum_1 = np.sum(a)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"Using Numpy\t %f sec"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(time.time()-start_time))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start_time = time.time()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for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_ </a:t>
            </a:r>
            <a:r>
              <a:rPr b="1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in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range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1000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    sum_2 =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sum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"Not using Numpy\t %f sec"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b="0" i="0" lang="en-US" sz="1600" u="none" cap="none" strike="noStrike">
                <a:solidFill>
                  <a:srgbClr val="9933FF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%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(time.time()-start_time))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體驗Numpy的運算速度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/>
        </p:nvSpPr>
        <p:spPr>
          <a:xfrm>
            <a:off x="558543" y="2023128"/>
            <a:ext cx="499173" cy="447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7553516" y="1573796"/>
            <a:ext cx="3625922" cy="226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time.time()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可以傳回從 1970/1/1 00:00:00 算起至今的秒數，通常是用來作為時間戳記，例如測量程式執行時間。其他時間函數在time套件中可以使用，比如是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time.sleep()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可以讓程式暫停指定的秒數。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3419" y="3985512"/>
            <a:ext cx="3812174" cy="28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/>
          <p:nvPr/>
        </p:nvSpPr>
        <p:spPr>
          <a:xfrm>
            <a:off x="7394209" y="1441269"/>
            <a:ext cx="3944537" cy="2528111"/>
          </a:xfrm>
          <a:prstGeom prst="wedgeRoundRectCallout">
            <a:avLst>
              <a:gd fmla="val -12743" name="adj1"/>
              <a:gd fmla="val 67042" name="adj2"/>
              <a:gd fmla="val 16667" name="adj3"/>
            </a:avLst>
          </a:prstGeom>
          <a:noFill/>
          <a:ln cap="flat" cmpd="sng" w="12700">
            <a:solidFill>
              <a:srgbClr val="BDD7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6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7" name="Google Shape;217;p6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05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ndarray陣列的基本概念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/>
          <p:nvPr/>
        </p:nvSpPr>
        <p:spPr>
          <a:xfrm>
            <a:off x="959369" y="2029755"/>
            <a:ext cx="10464005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Ndarray是N-dimensional array的簡稱，中文以N維陣列稱呼。</a:t>
            </a:r>
            <a:r>
              <a:rPr b="1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是由相同型別(type)和相同大小(size)的元素構成的多維容器</a:t>
            </a: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，如果是整數型別的二元陣列，代表每列與每行的元素數必須固定，且元素值一定都是整數。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1316116" y="2962198"/>
            <a:ext cx="6171346" cy="337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np.array([[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], 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]], dtype=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"float32"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(a.dtype)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(a.shape)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(a.size)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(a.ndim)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a.astype(</a:t>
            </a:r>
            <a:r>
              <a:rPr b="0" i="0" lang="en-US" sz="1600" u="none" cap="none" strike="noStrike">
                <a:solidFill>
                  <a:srgbClr val="FF0000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"bool"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(a.dtype)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910197" y="2962198"/>
            <a:ext cx="499173" cy="337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6"/>
          <p:cNvGraphicFramePr/>
          <p:nvPr/>
        </p:nvGraphicFramePr>
        <p:xfrm>
          <a:off x="6173396" y="3707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{02E3FE24-8B8E-4466-B097-787DEEB77FC3}</a:tableStyleId>
              </a:tblPr>
              <a:tblGrid>
                <a:gridCol w="1203900"/>
                <a:gridCol w="1464375"/>
                <a:gridCol w="1471400"/>
                <a:gridCol w="1379875"/>
              </a:tblGrid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帶符號整數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uint</a:t>
                      </a:r>
                      <a:endParaRPr sz="16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不帶符號整數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浮點數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bool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布林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int8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int8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float16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 row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顯示True 與False，資料量為8位元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int16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int16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float32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int32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int32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float64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  <a:tr h="29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int64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int64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JhengHei"/>
                        <a:buNone/>
                      </a:pPr>
                      <a:r>
                        <a:rPr lang="en-US" sz="14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float128</a:t>
                      </a:r>
                      <a:endParaRPr sz="1400" u="none" cap="none" strike="noStrik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</a:tbl>
          </a:graphicData>
        </a:graphic>
      </p:graphicFrame>
      <p:sp>
        <p:nvSpPr>
          <p:cNvPr id="225" name="Google Shape;225;p6"/>
          <p:cNvSpPr txBox="1"/>
          <p:nvPr/>
        </p:nvSpPr>
        <p:spPr>
          <a:xfrm>
            <a:off x="6228772" y="2968177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指定陣列內的元素型別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325039" y="3350613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顯示陣列內的元素型別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3325039" y="3685265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顯示陣列形狀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3325039" y="4060338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顯示陣列總元素數量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325039" y="4436210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轉置陣列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3325039" y="4792204"/>
            <a:ext cx="315586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顯示維度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3325039" y="5926430"/>
            <a:ext cx="5355135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發現轉換後的bool陣列，元素為零False；非零為True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32" name="Google Shape;232;p6"/>
          <p:cNvCxnSpPr/>
          <p:nvPr/>
        </p:nvCxnSpPr>
        <p:spPr>
          <a:xfrm>
            <a:off x="5922464" y="3186974"/>
            <a:ext cx="32468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6"/>
          <p:cNvCxnSpPr/>
          <p:nvPr/>
        </p:nvCxnSpPr>
        <p:spPr>
          <a:xfrm>
            <a:off x="2829339" y="3571679"/>
            <a:ext cx="43606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6"/>
          <p:cNvCxnSpPr/>
          <p:nvPr/>
        </p:nvCxnSpPr>
        <p:spPr>
          <a:xfrm>
            <a:off x="2829339" y="3936114"/>
            <a:ext cx="43606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6"/>
          <p:cNvCxnSpPr/>
          <p:nvPr/>
        </p:nvCxnSpPr>
        <p:spPr>
          <a:xfrm>
            <a:off x="2610678" y="4281623"/>
            <a:ext cx="65472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6"/>
          <p:cNvCxnSpPr/>
          <p:nvPr/>
        </p:nvCxnSpPr>
        <p:spPr>
          <a:xfrm>
            <a:off x="2372139" y="4630772"/>
            <a:ext cx="89326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6"/>
          <p:cNvCxnSpPr/>
          <p:nvPr/>
        </p:nvCxnSpPr>
        <p:spPr>
          <a:xfrm>
            <a:off x="2818772" y="4993611"/>
            <a:ext cx="43606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6"/>
          <p:cNvCxnSpPr/>
          <p:nvPr/>
        </p:nvCxnSpPr>
        <p:spPr>
          <a:xfrm>
            <a:off x="2239617" y="6114366"/>
            <a:ext cx="1015221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6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8" name="Google Shape;248;p7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06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959370" y="1513707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1494576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975159" y="1897500"/>
            <a:ext cx="10464005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陣列切片與列表相同，這裡不在多做範例與練習。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1222862" y="3308132"/>
            <a:ext cx="2527503" cy="300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 = np.reshape(a, 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 =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852364" y="3302722"/>
            <a:ext cx="557006" cy="337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3374108" y="5169609"/>
            <a:ext cx="6030996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嘗試改變第0個子陣列的第一個元素設為0，此寫法與b[0][1]=0相同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56" name="Google Shape;256;p7"/>
          <p:cNvCxnSpPr/>
          <p:nvPr/>
        </p:nvCxnSpPr>
        <p:spPr>
          <a:xfrm>
            <a:off x="2358887" y="5405374"/>
            <a:ext cx="1015221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7"/>
          <p:cNvSpPr txBox="1"/>
          <p:nvPr/>
        </p:nvSpPr>
        <p:spPr>
          <a:xfrm>
            <a:off x="959370" y="2478908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3" y="2459777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 txBox="1"/>
          <p:nvPr/>
        </p:nvSpPr>
        <p:spPr>
          <a:xfrm>
            <a:off x="975159" y="2862701"/>
            <a:ext cx="10464005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陣列重塑是很常見的操作，目的在改變陣列的形狀，有分為reshape()與resize()兩種：</a:t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3396951" y="5660655"/>
            <a:ext cx="7572187" cy="6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a與b打印出來會發現，兩個陣列雖然都用不同變數，但等同於更動到a參照的物件內容!!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原因是重塑前後是參照相同記憶體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61" name="Google Shape;261;p7"/>
          <p:cNvCxnSpPr/>
          <p:nvPr/>
        </p:nvCxnSpPr>
        <p:spPr>
          <a:xfrm>
            <a:off x="2095901" y="5919527"/>
            <a:ext cx="127820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7"/>
          <p:cNvSpPr txBox="1"/>
          <p:nvPr/>
        </p:nvSpPr>
        <p:spPr>
          <a:xfrm>
            <a:off x="5172009" y="3293558"/>
            <a:ext cx="3836643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).reshape((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4795752" y="3302722"/>
            <a:ext cx="557006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7"/>
          <p:cNvCxnSpPr/>
          <p:nvPr/>
        </p:nvCxnSpPr>
        <p:spPr>
          <a:xfrm flipH="1" rot="10800000">
            <a:off x="3632926" y="3544297"/>
            <a:ext cx="1098000" cy="72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7"/>
          <p:cNvCxnSpPr/>
          <p:nvPr/>
        </p:nvCxnSpPr>
        <p:spPr>
          <a:xfrm rot="10800000">
            <a:off x="3240156" y="3545221"/>
            <a:ext cx="102041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7"/>
          <p:cNvSpPr txBox="1"/>
          <p:nvPr/>
        </p:nvSpPr>
        <p:spPr>
          <a:xfrm>
            <a:off x="3671767" y="4217303"/>
            <a:ext cx="1020417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相同功能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4486" y="491664"/>
            <a:ext cx="3812174" cy="28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8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6" name="Google Shape;276;p8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7" name="Google Shape;277;p8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07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1164657" y="1381231"/>
            <a:ext cx="2527503" cy="226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 = np.resize(c, 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 =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794159" y="1375821"/>
            <a:ext cx="557006" cy="263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5299334" y="4977389"/>
            <a:ext cx="4677808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在a陣列最後面加入元素，內容是一個列表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82" name="Google Shape;282;p8"/>
          <p:cNvCxnSpPr/>
          <p:nvPr/>
        </p:nvCxnSpPr>
        <p:spPr>
          <a:xfrm>
            <a:off x="2391110" y="3118756"/>
            <a:ext cx="127820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8"/>
          <p:cNvSpPr txBox="1"/>
          <p:nvPr/>
        </p:nvSpPr>
        <p:spPr>
          <a:xfrm>
            <a:off x="896388" y="3789106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元素與陣列 及 陣列間的串接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561" y="3769975"/>
            <a:ext cx="368839" cy="36579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8"/>
          <p:cNvSpPr txBox="1"/>
          <p:nvPr/>
        </p:nvSpPr>
        <p:spPr>
          <a:xfrm>
            <a:off x="1184538" y="4637302"/>
            <a:ext cx="5156630" cy="18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(np.append(a, 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).reshape((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(np.append(b, 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(np.append(b, [[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]], axis=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794159" y="4614630"/>
            <a:ext cx="557006" cy="2263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792172" y="4245298"/>
            <a:ext cx="3568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np.append()</a:t>
            </a:r>
            <a:endParaRPr b="0" i="0" sz="18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88" name="Google Shape;288;p8"/>
          <p:cNvCxnSpPr/>
          <p:nvPr/>
        </p:nvCxnSpPr>
        <p:spPr>
          <a:xfrm>
            <a:off x="4021127" y="5225852"/>
            <a:ext cx="127820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8"/>
          <p:cNvSpPr txBox="1"/>
          <p:nvPr/>
        </p:nvSpPr>
        <p:spPr>
          <a:xfrm>
            <a:off x="5299333" y="5814403"/>
            <a:ext cx="6534857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將1D結構的列表加入到2D的b陣列後面，會造成b陣列變為1D再串接起來!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8"/>
          <p:cNvCxnSpPr/>
          <p:nvPr/>
        </p:nvCxnSpPr>
        <p:spPr>
          <a:xfrm>
            <a:off x="4279545" y="6002670"/>
            <a:ext cx="101978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8"/>
          <p:cNvSpPr txBox="1"/>
          <p:nvPr/>
        </p:nvSpPr>
        <p:spPr>
          <a:xfrm>
            <a:off x="3762854" y="2920025"/>
            <a:ext cx="2856608" cy="6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c與d打印出來會發現，d陣列更動不會影響c陣列，與reshape不同!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92" name="Google Shape;292;p8"/>
          <p:cNvCxnSpPr/>
          <p:nvPr/>
        </p:nvCxnSpPr>
        <p:spPr>
          <a:xfrm>
            <a:off x="5076211" y="6337685"/>
            <a:ext cx="22312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8"/>
          <p:cNvSpPr txBox="1"/>
          <p:nvPr/>
        </p:nvSpPr>
        <p:spPr>
          <a:xfrm>
            <a:off x="5299333" y="6115435"/>
            <a:ext cx="4441016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需要指定哪維度的軸進行串接，且元素長度要相同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6974192" y="1383801"/>
            <a:ext cx="4677808" cy="6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軸數(即D)要如何看？在shepe為(4, 5)的陣列如下，第0軸有4個(第0~3索引)，第1軸有5個(第0~4索引)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7392253" y="2490422"/>
            <a:ext cx="2087525" cy="152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[[ 0    1,    2    3     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[ 5    6,    7    8     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[10  11  12  13  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[15  16  17  18  19]]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9845335" y="2520855"/>
            <a:ext cx="2087525" cy="152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[[ 0    1     2    3     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[ 5    6     7    8     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[10  11  12  13  14]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[15  16  17  18  19]]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8"/>
          <p:cNvCxnSpPr/>
          <p:nvPr/>
        </p:nvCxnSpPr>
        <p:spPr>
          <a:xfrm>
            <a:off x="7349563" y="2617281"/>
            <a:ext cx="0" cy="1345346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8"/>
          <p:cNvCxnSpPr/>
          <p:nvPr/>
        </p:nvCxnSpPr>
        <p:spPr>
          <a:xfrm>
            <a:off x="9963841" y="2517500"/>
            <a:ext cx="1623594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9" name="Google Shape;299;p8"/>
          <p:cNvSpPr txBox="1"/>
          <p:nvPr/>
        </p:nvSpPr>
        <p:spPr>
          <a:xfrm>
            <a:off x="6924731" y="2433817"/>
            <a:ext cx="3983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第0軸這樣看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0126386" y="2160186"/>
            <a:ext cx="17273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第1軸這樣看</a:t>
            </a:r>
            <a:endParaRPr b="0" i="0" sz="1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7418754" y="3330758"/>
            <a:ext cx="1888435" cy="299393"/>
          </a:xfrm>
          <a:prstGeom prst="rect">
            <a:avLst/>
          </a:prstGeom>
          <a:solidFill>
            <a:srgbClr val="00B0F0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11027343" y="2615890"/>
            <a:ext cx="330421" cy="1406172"/>
          </a:xfrm>
          <a:prstGeom prst="rect">
            <a:avLst/>
          </a:prstGeom>
          <a:solidFill>
            <a:srgbClr val="00B0F0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7828240" y="4113850"/>
            <a:ext cx="4034189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第0軸的索引2                              第1軸的索引3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6761094" y="1249197"/>
            <a:ext cx="5171765" cy="3365433"/>
          </a:xfrm>
          <a:prstGeom prst="wedgeRoundRectCallout">
            <a:avLst>
              <a:gd fmla="val -59866" name="adj1"/>
              <a:gd fmla="val -48878" name="adj2"/>
              <a:gd fmla="val 16667" name="adj3"/>
            </a:avLst>
          </a:prstGeom>
          <a:noFill/>
          <a:ln cap="flat" cmpd="sng" w="12700">
            <a:solidFill>
              <a:srgbClr val="BDD7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/>
          <p:nvPr/>
        </p:nvSpPr>
        <p:spPr>
          <a:xfrm>
            <a:off x="509370" y="245466"/>
            <a:ext cx="900000" cy="9000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F6600"/>
              </a:gs>
              <a:gs pos="100000">
                <a:srgbClr val="FFC000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6207162" y="0"/>
            <a:ext cx="5984838" cy="1249198"/>
          </a:xfrm>
          <a:custGeom>
            <a:rect b="b" l="l" r="r" t="t"/>
            <a:pathLst>
              <a:path extrusionOk="0" h="806032" w="7065783">
                <a:moveTo>
                  <a:pt x="0" y="0"/>
                </a:moveTo>
                <a:lnTo>
                  <a:pt x="7057432" y="0"/>
                </a:lnTo>
                <a:cubicBezTo>
                  <a:pt x="7060216" y="268677"/>
                  <a:pt x="7062999" y="537355"/>
                  <a:pt x="7065783" y="806032"/>
                </a:cubicBezTo>
                <a:cubicBezTo>
                  <a:pt x="6223812" y="324906"/>
                  <a:pt x="5944388" y="566585"/>
                  <a:pt x="5406092" y="679776"/>
                </a:cubicBezTo>
                <a:cubicBezTo>
                  <a:pt x="4834829" y="799899"/>
                  <a:pt x="4318598" y="656248"/>
                  <a:pt x="3845819" y="497811"/>
                </a:cubicBezTo>
                <a:cubicBezTo>
                  <a:pt x="3373690" y="339592"/>
                  <a:pt x="2819423" y="182230"/>
                  <a:pt x="2434683" y="331733"/>
                </a:cubicBezTo>
                <a:cubicBezTo>
                  <a:pt x="1345235" y="921122"/>
                  <a:pt x="1220575" y="295655"/>
                  <a:pt x="601628" y="200003"/>
                </a:cubicBezTo>
                <a:cubicBezTo>
                  <a:pt x="340812" y="154458"/>
                  <a:pt x="2494" y="258809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44336"/>
              </a:gs>
              <a:gs pos="52999">
                <a:srgbClr val="F44336"/>
              </a:gs>
              <a:gs pos="80000">
                <a:srgbClr val="FFD555"/>
              </a:gs>
              <a:gs pos="100000">
                <a:srgbClr val="FFD555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ED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8733788" y="13357"/>
            <a:ext cx="37107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Microsoft JhengHei"/>
              <a:buNone/>
            </a:pPr>
            <a:r>
              <a:rPr b="1" i="0" lang="en-US" sz="2800" u="none" cap="none" strike="noStrike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03 Python 程式基礎</a:t>
            </a:r>
            <a:endParaRPr b="1" i="0" sz="2800" u="none" cap="none" strike="noStrike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9"/>
          <p:cNvSpPr txBox="1"/>
          <p:nvPr>
            <p:ph type="title"/>
          </p:nvPr>
        </p:nvSpPr>
        <p:spPr>
          <a:xfrm>
            <a:off x="1409370" y="493768"/>
            <a:ext cx="598483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200"/>
              <a:buFont typeface="Microsoft JhengHei"/>
              <a:buNone/>
            </a:pPr>
            <a:r>
              <a:rPr b="1" lang="en-US" sz="320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常見套件: Numpy</a:t>
            </a:r>
            <a:endParaRPr b="1" sz="320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4" name="Google Shape;314;p9"/>
          <p:cNvSpPr/>
          <p:nvPr/>
        </p:nvSpPr>
        <p:spPr>
          <a:xfrm rot="10800000">
            <a:off x="11652000" y="6337685"/>
            <a:ext cx="1080000" cy="1080000"/>
          </a:xfrm>
          <a:prstGeom prst="pie">
            <a:avLst>
              <a:gd fmla="val 0" name="adj1"/>
              <a:gd fmla="val 5400002" name="adj2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11692640" y="6442941"/>
            <a:ext cx="54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JhengHe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08</a:t>
            </a:r>
            <a:endParaRPr b="0" i="0" sz="2400" u="none" cap="none" strike="noStrik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1169092" y="2130291"/>
            <a:ext cx="3873360" cy="447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(np.hstack((a, b)))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).reshape(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).reshape(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(c) ;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(np.hstack((c, d)))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highlight>
                <a:srgbClr val="F2F2F2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e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).reshape(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 = np.arange(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).reshape(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A3E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print</a:t>
            </a:r>
            <a:r>
              <a:rPr b="0" i="0" lang="en-US" sz="1600" u="none" cap="none" strike="noStrike">
                <a:solidFill>
                  <a:srgbClr val="3A3838"/>
                </a:solidFill>
                <a:highlight>
                  <a:srgbClr val="F2F2F2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(np.hstack((e, f)))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790535" y="2130291"/>
            <a:ext cx="557006" cy="447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9"/>
          <p:cNvCxnSpPr/>
          <p:nvPr/>
        </p:nvCxnSpPr>
        <p:spPr>
          <a:xfrm>
            <a:off x="3485322" y="3088381"/>
            <a:ext cx="112270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9"/>
          <p:cNvSpPr txBox="1"/>
          <p:nvPr/>
        </p:nvSpPr>
        <p:spPr>
          <a:xfrm>
            <a:off x="790535" y="1352320"/>
            <a:ext cx="10089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np.hstack()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4623868" y="2892487"/>
            <a:ext cx="2422834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(a, b)這表示把b併到a後面</a:t>
            </a:r>
            <a:endParaRPr b="0" i="0" sz="14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2497660" y="1301173"/>
            <a:ext cx="8846201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字意是沿著水平(horizontal)方向做合併堆疊(stack)對第1軸(axis=1)合併，無論是幾D其函數都是針對第1軸(axis=1)合併，注意不要被水平垂直方向用暈了!</a:t>
            </a:r>
            <a:endParaRPr b="0" i="0" sz="1600" u="none" cap="none" strike="noStrike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4608027" y="2415971"/>
            <a:ext cx="6221894" cy="4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[ 0  1  2  3  4  5  6  7  8  9  10  11  0  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4580330" y="3859014"/>
            <a:ext cx="1037399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[[ 0    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[ 2    3]]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6360734" y="3836556"/>
            <a:ext cx="1358240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[[ 0    1   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[ 3    4    5]]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8298707" y="3836556"/>
            <a:ext cx="2047010" cy="78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[[0    1    0    1   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[2    3    3    4    5]]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4608027" y="2116495"/>
            <a:ext cx="990469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4603796" y="3585158"/>
            <a:ext cx="135824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6360734" y="3585158"/>
            <a:ext cx="135824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8275241" y="3585158"/>
            <a:ext cx="2959015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 np.hstack((c, d))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9"/>
          <p:cNvCxnSpPr/>
          <p:nvPr/>
        </p:nvCxnSpPr>
        <p:spPr>
          <a:xfrm>
            <a:off x="3439818" y="4910598"/>
            <a:ext cx="112270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9"/>
          <p:cNvSpPr txBox="1"/>
          <p:nvPr/>
        </p:nvSpPr>
        <p:spPr>
          <a:xfrm>
            <a:off x="4578363" y="4714704"/>
            <a:ext cx="4495299" cy="41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(c, d)這表示把d併到c後面，最終合併形狀為(2, 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4562523" y="5612674"/>
            <a:ext cx="2605387" cy="6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[[[ 0   1   2] [ 3   4   5]]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[[ 6   7   8] [ 9  10  11]]]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6920760" y="5586321"/>
            <a:ext cx="2605387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[[[ 0   1   2] [ 3   4   5]]]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9224782" y="5580343"/>
            <a:ext cx="2748558" cy="6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[[[ 0  1  2]  [ 3    4   5]  [ 0  1  2]]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[[ 6  7  8]  [ 9  10 11]  [3  4  5]]]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4613667" y="5243578"/>
            <a:ext cx="135824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6899194" y="5243578"/>
            <a:ext cx="1358240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9240428" y="5225723"/>
            <a:ext cx="2959015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Output: np.hstack((e, f))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4578362" y="6288396"/>
            <a:ext cx="4028923" cy="37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最終合併形狀為(2, 3,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 txBox="1"/>
          <p:nvPr/>
        </p:nvSpPr>
        <p:spPr>
          <a:xfrm>
            <a:off x="884351" y="471813"/>
            <a:ext cx="516458" cy="812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icrosoft JhengHe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b="1" i="0" sz="4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2022-01-09T09:41:01Z</dcterms:created>
  <dc:creator>哲旻 楊</dc:creator>
</cp:coreProperties>
</file>