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61" r:id="rId3"/>
    <p:sldId id="312" r:id="rId4"/>
    <p:sldId id="313" r:id="rId5"/>
    <p:sldId id="314" r:id="rId6"/>
    <p:sldId id="315" r:id="rId7"/>
    <p:sldId id="316" r:id="rId8"/>
    <p:sldId id="311" r:id="rId9"/>
    <p:sldId id="270" r:id="rId10"/>
    <p:sldId id="271" r:id="rId11"/>
    <p:sldId id="272" r:id="rId12"/>
    <p:sldId id="273" r:id="rId13"/>
    <p:sldId id="283" r:id="rId14"/>
    <p:sldId id="282" r:id="rId15"/>
    <p:sldId id="281" r:id="rId16"/>
    <p:sldId id="280" r:id="rId17"/>
    <p:sldId id="279" r:id="rId18"/>
    <p:sldId id="278" r:id="rId19"/>
    <p:sldId id="277" r:id="rId20"/>
    <p:sldId id="276" r:id="rId21"/>
    <p:sldId id="275" r:id="rId22"/>
    <p:sldId id="287" r:id="rId23"/>
    <p:sldId id="274" r:id="rId24"/>
    <p:sldId id="317" r:id="rId25"/>
    <p:sldId id="286" r:id="rId26"/>
    <p:sldId id="288" r:id="rId27"/>
    <p:sldId id="289" r:id="rId28"/>
    <p:sldId id="302" r:id="rId29"/>
    <p:sldId id="301" r:id="rId30"/>
    <p:sldId id="300" r:id="rId31"/>
    <p:sldId id="299" r:id="rId32"/>
    <p:sldId id="298" r:id="rId33"/>
    <p:sldId id="304" r:id="rId34"/>
    <p:sldId id="297" r:id="rId35"/>
    <p:sldId id="296" r:id="rId36"/>
    <p:sldId id="303" r:id="rId37"/>
    <p:sldId id="294" r:id="rId38"/>
    <p:sldId id="293" r:id="rId39"/>
    <p:sldId id="292" r:id="rId40"/>
    <p:sldId id="290" r:id="rId41"/>
    <p:sldId id="291" r:id="rId42"/>
    <p:sldId id="268" r:id="rId4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9" autoAdjust="0"/>
    <p:restoredTop sz="94643"/>
  </p:normalViewPr>
  <p:slideViewPr>
    <p:cSldViewPr snapToGrid="0" snapToObjects="1">
      <p:cViewPr>
        <p:scale>
          <a:sx n="96" d="100"/>
          <a:sy n="96" d="100"/>
        </p:scale>
        <p:origin x="198" y="3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F1549-6F38-D343-87C6-75D729510865}" type="datetimeFigureOut">
              <a:rPr kumimoji="1" lang="zh-TW" altLang="en-US" smtClean="0"/>
              <a:t>2017/3/2</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AE169-C667-AA40-99E3-C9A0A4937C99}" type="slidenum">
              <a:rPr kumimoji="1" lang="zh-TW" altLang="en-US" smtClean="0"/>
              <a:t>‹#›</a:t>
            </a:fld>
            <a:endParaRPr kumimoji="1" lang="zh-TW" altLang="en-US"/>
          </a:p>
        </p:txBody>
      </p:sp>
    </p:spTree>
    <p:extLst>
      <p:ext uri="{BB962C8B-B14F-4D97-AF65-F5344CB8AC3E}">
        <p14:creationId xmlns:p14="http://schemas.microsoft.com/office/powerpoint/2010/main" val="981998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is-IS" altLang="zh-TW" sz="1200" kern="1200" dirty="0" smtClean="0">
                <a:solidFill>
                  <a:schemeClr val="tx1"/>
                </a:solidFill>
                <a:latin typeface="Microsoft JhengHei" charset="-120"/>
                <a:ea typeface="Microsoft JhengHei" charset="-120"/>
                <a:cs typeface="Microsoft JhengHei" charset="-120"/>
              </a:rPr>
              <a:t>3/11 (</a:t>
            </a:r>
            <a:r>
              <a:rPr lang="zh-TW" altLang="is-IS" sz="1200" kern="1200" dirty="0" smtClean="0">
                <a:solidFill>
                  <a:schemeClr val="tx1"/>
                </a:solidFill>
                <a:latin typeface="Microsoft JhengHei" charset="-120"/>
                <a:ea typeface="Microsoft JhengHei" charset="-120"/>
                <a:cs typeface="Microsoft JhengHei" charset="-120"/>
              </a:rPr>
              <a:t>六</a:t>
            </a:r>
            <a:r>
              <a:rPr lang="is-IS" altLang="zh-TW" sz="1200" kern="1200" dirty="0" smtClean="0">
                <a:solidFill>
                  <a:schemeClr val="tx1"/>
                </a:solidFill>
                <a:latin typeface="Microsoft JhengHei" charset="-120"/>
                <a:ea typeface="Microsoft JhengHei" charset="-120"/>
                <a:cs typeface="Microsoft JhengHei" charset="-120"/>
              </a:rPr>
              <a:t>) NodeJS </a:t>
            </a:r>
            <a:r>
              <a:rPr lang="zh-TW" altLang="is-IS" sz="1200" kern="1200" dirty="0" smtClean="0">
                <a:solidFill>
                  <a:schemeClr val="tx1"/>
                </a:solidFill>
                <a:latin typeface="Microsoft JhengHei" charset="-120"/>
                <a:ea typeface="Microsoft JhengHei" charset="-120"/>
                <a:cs typeface="Microsoft JhengHei" charset="-120"/>
              </a:rPr>
              <a:t>入門課程     講師：鄭薇、盧俊言</a:t>
            </a:r>
          </a:p>
          <a:p>
            <a:r>
              <a:rPr lang="zh-TW" altLang="en-US" sz="1200" kern="1200" dirty="0" smtClean="0">
                <a:solidFill>
                  <a:schemeClr val="tx1"/>
                </a:solidFill>
                <a:latin typeface="Microsoft JhengHei" charset="-120"/>
                <a:ea typeface="Microsoft JhengHei" charset="-120"/>
                <a:cs typeface="Microsoft JhengHei" charset="-120"/>
              </a:rPr>
              <a:t>環境設定、</a:t>
            </a:r>
            <a:r>
              <a:rPr lang="en-US" altLang="zh-TW" sz="1200" kern="1200" dirty="0" err="1" smtClean="0">
                <a:solidFill>
                  <a:schemeClr val="tx1"/>
                </a:solidFill>
                <a:latin typeface="Microsoft JhengHei" charset="-120"/>
                <a:ea typeface="Microsoft JhengHei" charset="-120"/>
                <a:cs typeface="Microsoft JhengHei" charset="-120"/>
              </a:rPr>
              <a:t>NodeJS</a:t>
            </a:r>
            <a:r>
              <a:rPr lang="en-US" altLang="zh-TW" sz="1200" kern="1200" dirty="0" smtClean="0">
                <a:solidFill>
                  <a:schemeClr val="tx1"/>
                </a:solidFill>
                <a:latin typeface="Microsoft JhengHei" charset="-120"/>
                <a:ea typeface="Microsoft JhengHei" charset="-120"/>
                <a:cs typeface="Microsoft JhengHei" charset="-120"/>
              </a:rPr>
              <a:t> </a:t>
            </a:r>
            <a:r>
              <a:rPr lang="zh-TW" altLang="en-US" sz="1200" kern="1200" dirty="0" smtClean="0">
                <a:solidFill>
                  <a:schemeClr val="tx1"/>
                </a:solidFill>
                <a:latin typeface="Microsoft JhengHei" charset="-120"/>
                <a:ea typeface="Microsoft JhengHei" charset="-120"/>
                <a:cs typeface="Microsoft JhengHei" charset="-120"/>
              </a:rPr>
              <a:t>概念講解、</a:t>
            </a:r>
            <a:r>
              <a:rPr lang="en-US" altLang="zh-TW" sz="1200" kern="1200" dirty="0" err="1" smtClean="0">
                <a:solidFill>
                  <a:schemeClr val="tx1"/>
                </a:solidFill>
                <a:latin typeface="Microsoft JhengHei" charset="-120"/>
                <a:ea typeface="Microsoft JhengHei" charset="-120"/>
                <a:cs typeface="Microsoft JhengHei" charset="-120"/>
              </a:rPr>
              <a:t>git</a:t>
            </a:r>
            <a:r>
              <a:rPr lang="zh-TW" altLang="en-US" sz="1200" kern="1200" dirty="0" smtClean="0">
                <a:solidFill>
                  <a:schemeClr val="tx1"/>
                </a:solidFill>
                <a:latin typeface="Microsoft JhengHei" charset="-120"/>
                <a:ea typeface="Microsoft JhengHei" charset="-120"/>
                <a:cs typeface="Microsoft JhengHei" charset="-120"/>
              </a:rPr>
              <a:t>、將程式部屬到 </a:t>
            </a:r>
            <a:r>
              <a:rPr lang="en-US" altLang="zh-TW" sz="1200" kern="1200" dirty="0" smtClean="0">
                <a:solidFill>
                  <a:schemeClr val="tx1"/>
                </a:solidFill>
                <a:latin typeface="Microsoft JhengHei" charset="-120"/>
                <a:ea typeface="Microsoft JhengHei" charset="-120"/>
                <a:cs typeface="Microsoft JhengHei" charset="-120"/>
              </a:rPr>
              <a:t>Azure</a:t>
            </a:r>
          </a:p>
          <a:p>
            <a:r>
              <a:rPr lang="en-US" altLang="zh-TW" sz="1200" kern="1200" dirty="0" smtClean="0">
                <a:solidFill>
                  <a:schemeClr val="tx1"/>
                </a:solidFill>
                <a:latin typeface="Microsoft JhengHei" charset="-120"/>
                <a:ea typeface="Microsoft JhengHei" charset="-120"/>
                <a:cs typeface="Microsoft JhengHei" charset="-120"/>
              </a:rPr>
              <a:t>3/26 (</a:t>
            </a:r>
            <a:r>
              <a:rPr lang="zh-TW" altLang="en-US" sz="1200" kern="1200" dirty="0" smtClean="0">
                <a:solidFill>
                  <a:schemeClr val="tx1"/>
                </a:solidFill>
                <a:latin typeface="Microsoft JhengHei" charset="-120"/>
                <a:ea typeface="Microsoft JhengHei" charset="-120"/>
                <a:cs typeface="Microsoft JhengHei" charset="-120"/>
              </a:rPr>
              <a:t>日</a:t>
            </a:r>
            <a:r>
              <a:rPr lang="en-US" altLang="zh-TW" sz="1200" kern="1200" dirty="0" smtClean="0">
                <a:solidFill>
                  <a:schemeClr val="tx1"/>
                </a:solidFill>
                <a:latin typeface="Microsoft JhengHei" charset="-120"/>
                <a:ea typeface="Microsoft JhengHei" charset="-120"/>
                <a:cs typeface="Microsoft JhengHei" charset="-120"/>
              </a:rPr>
              <a:t>)</a:t>
            </a:r>
            <a:r>
              <a:rPr lang="zh-TW" altLang="en-US" sz="1200" kern="1200" dirty="0" smtClean="0">
                <a:solidFill>
                  <a:schemeClr val="tx1"/>
                </a:solidFill>
                <a:latin typeface="Microsoft JhengHei" charset="-120"/>
                <a:ea typeface="Microsoft JhengHei" charset="-120"/>
                <a:cs typeface="Microsoft JhengHei" charset="-120"/>
              </a:rPr>
              <a:t>文字雲　　講師：蔡臻平、詹鈞婷</a:t>
            </a:r>
          </a:p>
          <a:p>
            <a:r>
              <a:rPr lang="en-US" altLang="zh-TW" sz="1200" kern="1200" dirty="0" smtClean="0">
                <a:solidFill>
                  <a:schemeClr val="tx1"/>
                </a:solidFill>
                <a:latin typeface="Microsoft JhengHei" charset="-120"/>
                <a:ea typeface="Microsoft JhengHei" charset="-120"/>
                <a:cs typeface="Microsoft JhengHei" charset="-120"/>
              </a:rPr>
              <a:t>Facebook API </a:t>
            </a:r>
            <a:r>
              <a:rPr lang="zh-TW" altLang="en-US" sz="1200" kern="1200" dirty="0" smtClean="0">
                <a:solidFill>
                  <a:schemeClr val="tx1"/>
                </a:solidFill>
                <a:latin typeface="Microsoft JhengHei" charset="-120"/>
                <a:ea typeface="Microsoft JhengHei" charset="-120"/>
                <a:cs typeface="Microsoft JhengHei" charset="-120"/>
              </a:rPr>
              <a:t>認證、</a:t>
            </a:r>
            <a:r>
              <a:rPr lang="en-US" altLang="zh-TW" sz="1200" kern="1200" dirty="0" smtClean="0">
                <a:solidFill>
                  <a:schemeClr val="tx1"/>
                </a:solidFill>
                <a:latin typeface="Microsoft JhengHei" charset="-120"/>
                <a:ea typeface="Microsoft JhengHei" charset="-120"/>
                <a:cs typeface="Microsoft JhengHei" charset="-120"/>
              </a:rPr>
              <a:t>API</a:t>
            </a:r>
            <a:r>
              <a:rPr lang="zh-TW" altLang="en-US" sz="1200" kern="1200" dirty="0" smtClean="0">
                <a:solidFill>
                  <a:schemeClr val="tx1"/>
                </a:solidFill>
                <a:latin typeface="Microsoft JhengHei" charset="-120"/>
                <a:ea typeface="Microsoft JhengHei" charset="-120"/>
                <a:cs typeface="Microsoft JhengHei" charset="-120"/>
              </a:rPr>
              <a:t>串接、非同步概念、</a:t>
            </a:r>
            <a:r>
              <a:rPr lang="en-US" altLang="zh-TW" sz="1200" kern="1200" dirty="0" smtClean="0">
                <a:solidFill>
                  <a:schemeClr val="tx1"/>
                </a:solidFill>
                <a:latin typeface="Microsoft JhengHei" charset="-120"/>
                <a:ea typeface="Microsoft JhengHei" charset="-120"/>
                <a:cs typeface="Microsoft JhengHei" charset="-120"/>
              </a:rPr>
              <a:t>Express</a:t>
            </a:r>
            <a:r>
              <a:rPr lang="zh-TW" altLang="en-US" sz="1200" kern="1200" dirty="0" smtClean="0">
                <a:solidFill>
                  <a:schemeClr val="tx1"/>
                </a:solidFill>
                <a:latin typeface="Microsoft JhengHei" charset="-120"/>
                <a:ea typeface="Microsoft JhengHei" charset="-120"/>
                <a:cs typeface="Microsoft JhengHei" charset="-120"/>
              </a:rPr>
              <a:t>、簡單前端實作、</a:t>
            </a:r>
            <a:r>
              <a:rPr lang="en-US" altLang="zh-TW" sz="1200" kern="1200" dirty="0" err="1" smtClean="0">
                <a:solidFill>
                  <a:schemeClr val="tx1"/>
                </a:solidFill>
                <a:latin typeface="Microsoft JhengHei" charset="-120"/>
                <a:ea typeface="Microsoft JhengHei" charset="-120"/>
                <a:cs typeface="Microsoft JhengHei" charset="-120"/>
              </a:rPr>
              <a:t>Vscode</a:t>
            </a:r>
            <a:r>
              <a:rPr lang="zh-TW" altLang="en-US" sz="1200" kern="1200" dirty="0" smtClean="0">
                <a:solidFill>
                  <a:schemeClr val="tx1"/>
                </a:solidFill>
                <a:latin typeface="Microsoft JhengHei" charset="-120"/>
                <a:ea typeface="Microsoft JhengHei" charset="-120"/>
                <a:cs typeface="Microsoft JhengHei" charset="-120"/>
              </a:rPr>
              <a:t>設定</a:t>
            </a:r>
          </a:p>
          <a:p>
            <a:r>
              <a:rPr lang="en-US" altLang="zh-TW" sz="1200" kern="1200" dirty="0" smtClean="0">
                <a:solidFill>
                  <a:schemeClr val="tx1"/>
                </a:solidFill>
                <a:latin typeface="Microsoft JhengHei" charset="-120"/>
                <a:ea typeface="Microsoft JhengHei" charset="-120"/>
                <a:cs typeface="Microsoft JhengHei" charset="-120"/>
              </a:rPr>
              <a:t>4/8 (</a:t>
            </a:r>
            <a:r>
              <a:rPr lang="zh-TW" altLang="en-US" sz="1200" kern="1200" dirty="0" smtClean="0">
                <a:solidFill>
                  <a:schemeClr val="tx1"/>
                </a:solidFill>
                <a:latin typeface="Microsoft JhengHei" charset="-120"/>
                <a:ea typeface="Microsoft JhengHei" charset="-120"/>
                <a:cs typeface="Microsoft JhengHei" charset="-120"/>
              </a:rPr>
              <a:t>六</a:t>
            </a:r>
            <a:r>
              <a:rPr lang="en-US" altLang="zh-TW" sz="1200" kern="1200" dirty="0" smtClean="0">
                <a:solidFill>
                  <a:schemeClr val="tx1"/>
                </a:solidFill>
                <a:latin typeface="Microsoft JhengHei" charset="-120"/>
                <a:ea typeface="Microsoft JhengHei" charset="-120"/>
                <a:cs typeface="Microsoft JhengHei" charset="-120"/>
              </a:rPr>
              <a:t>)</a:t>
            </a:r>
            <a:r>
              <a:rPr lang="zh-TW" altLang="en-US" sz="1200" kern="1200" dirty="0" smtClean="0">
                <a:solidFill>
                  <a:schemeClr val="tx1"/>
                </a:solidFill>
                <a:latin typeface="Microsoft JhengHei" charset="-120"/>
                <a:ea typeface="Microsoft JhengHei" charset="-120"/>
                <a:cs typeface="Microsoft JhengHei" charset="-120"/>
              </a:rPr>
              <a:t>回憶影片　 講師：何天與、王采楓</a:t>
            </a:r>
          </a:p>
          <a:p>
            <a:r>
              <a:rPr lang="en-US" altLang="zh-TW" sz="1200" kern="1200" dirty="0" smtClean="0">
                <a:solidFill>
                  <a:schemeClr val="tx1"/>
                </a:solidFill>
                <a:latin typeface="Microsoft JhengHei" charset="-120"/>
                <a:ea typeface="Microsoft JhengHei" charset="-120"/>
                <a:cs typeface="Microsoft JhengHei" charset="-120"/>
              </a:rPr>
              <a:t>Cognitive Services</a:t>
            </a:r>
            <a:r>
              <a:rPr lang="zh-TW" altLang="en-US" sz="1200" kern="1200" dirty="0" smtClean="0">
                <a:solidFill>
                  <a:schemeClr val="tx1"/>
                </a:solidFill>
                <a:latin typeface="Microsoft JhengHei" charset="-120"/>
                <a:ea typeface="Microsoft JhengHei" charset="-120"/>
                <a:cs typeface="Microsoft JhengHei" charset="-120"/>
              </a:rPr>
              <a:t>、</a:t>
            </a:r>
            <a:r>
              <a:rPr lang="en-US" altLang="zh-TW" sz="1200" kern="1200" dirty="0" smtClean="0">
                <a:solidFill>
                  <a:schemeClr val="tx1"/>
                </a:solidFill>
                <a:latin typeface="Microsoft JhengHei" charset="-120"/>
                <a:ea typeface="Microsoft JhengHei" charset="-120"/>
                <a:cs typeface="Microsoft JhengHei" charset="-120"/>
              </a:rPr>
              <a:t>Facebook </a:t>
            </a:r>
            <a:r>
              <a:rPr lang="zh-TW" altLang="en-US" sz="1200" kern="1200" dirty="0" smtClean="0">
                <a:solidFill>
                  <a:schemeClr val="tx1"/>
                </a:solidFill>
                <a:latin typeface="Microsoft JhengHei" charset="-120"/>
                <a:ea typeface="Microsoft JhengHei" charset="-120"/>
                <a:cs typeface="Microsoft JhengHei" charset="-120"/>
              </a:rPr>
              <a:t>照片抓取、文字和照片分析、動畫製作</a:t>
            </a:r>
          </a:p>
          <a:p>
            <a:r>
              <a:rPr lang="mr-IN" altLang="zh-TW" sz="1200" kern="1200" dirty="0" smtClean="0">
                <a:solidFill>
                  <a:schemeClr val="tx1"/>
                </a:solidFill>
                <a:latin typeface="Microsoft JhengHei" charset="-120"/>
                <a:ea typeface="Microsoft JhengHei" charset="-120"/>
                <a:cs typeface="Microsoft JhengHei" charset="-120"/>
              </a:rPr>
              <a:t>4/29 (</a:t>
            </a:r>
            <a:r>
              <a:rPr lang="zh-TW" altLang="mr-IN" sz="1200" kern="1200" dirty="0" smtClean="0">
                <a:solidFill>
                  <a:schemeClr val="tx1"/>
                </a:solidFill>
                <a:latin typeface="Microsoft JhengHei" charset="-120"/>
                <a:ea typeface="Microsoft JhengHei" charset="-120"/>
                <a:cs typeface="Microsoft JhengHei" charset="-120"/>
              </a:rPr>
              <a:t>六</a:t>
            </a:r>
            <a:r>
              <a:rPr lang="mr-IN" altLang="zh-TW" sz="1200" kern="1200" dirty="0" smtClean="0">
                <a:solidFill>
                  <a:schemeClr val="tx1"/>
                </a:solidFill>
                <a:latin typeface="Microsoft JhengHei" charset="-120"/>
                <a:ea typeface="Microsoft JhengHei" charset="-120"/>
                <a:cs typeface="Microsoft JhengHei" charset="-120"/>
              </a:rPr>
              <a:t>)</a:t>
            </a:r>
            <a:r>
              <a:rPr lang="mr-IN" altLang="zh-TW" sz="1200" kern="1200" dirty="0" err="1" smtClean="0">
                <a:solidFill>
                  <a:schemeClr val="tx1"/>
                </a:solidFill>
                <a:latin typeface="Microsoft JhengHei" charset="-120"/>
                <a:ea typeface="Microsoft JhengHei" charset="-120"/>
                <a:cs typeface="Microsoft JhengHei" charset="-120"/>
              </a:rPr>
              <a:t>Facebook</a:t>
            </a:r>
            <a:r>
              <a:rPr lang="mr-IN" altLang="zh-TW" sz="1200" kern="1200" dirty="0" smtClean="0">
                <a:solidFill>
                  <a:schemeClr val="tx1"/>
                </a:solidFill>
                <a:latin typeface="Microsoft JhengHei" charset="-120"/>
                <a:ea typeface="Microsoft JhengHei" charset="-120"/>
                <a:cs typeface="Microsoft JhengHei" charset="-120"/>
              </a:rPr>
              <a:t> </a:t>
            </a:r>
            <a:r>
              <a:rPr lang="zh-TW" altLang="mr-IN" sz="1200" kern="1200" dirty="0" smtClean="0">
                <a:solidFill>
                  <a:schemeClr val="tx1"/>
                </a:solidFill>
                <a:latin typeface="Microsoft JhengHei" charset="-120"/>
                <a:ea typeface="Microsoft JhengHei" charset="-120"/>
                <a:cs typeface="Microsoft JhengHei" charset="-120"/>
              </a:rPr>
              <a:t>小遊戲製作</a:t>
            </a:r>
          </a:p>
          <a:p>
            <a:r>
              <a:rPr lang="en-US" altLang="zh-TW" sz="1200" kern="1200" dirty="0" smtClean="0">
                <a:solidFill>
                  <a:schemeClr val="tx1"/>
                </a:solidFill>
                <a:latin typeface="Microsoft JhengHei" charset="-120"/>
                <a:ea typeface="Microsoft JhengHei" charset="-120"/>
                <a:cs typeface="Microsoft JhengHei" charset="-120"/>
              </a:rPr>
              <a:t>Web Socket </a:t>
            </a:r>
            <a:r>
              <a:rPr lang="zh-TW" altLang="en-US" sz="1200" kern="1200" dirty="0" smtClean="0">
                <a:solidFill>
                  <a:schemeClr val="tx1"/>
                </a:solidFill>
                <a:latin typeface="Microsoft JhengHei" charset="-120"/>
                <a:ea typeface="Microsoft JhengHei" charset="-120"/>
                <a:cs typeface="Microsoft JhengHei" charset="-120"/>
              </a:rPr>
              <a:t>即時通訊、</a:t>
            </a:r>
            <a:r>
              <a:rPr lang="en-US" altLang="zh-TW" sz="1200" kern="1200" dirty="0" err="1" smtClean="0">
                <a:solidFill>
                  <a:schemeClr val="tx1"/>
                </a:solidFill>
                <a:latin typeface="Microsoft JhengHei" charset="-120"/>
                <a:ea typeface="Microsoft JhengHei" charset="-120"/>
                <a:cs typeface="Microsoft JhengHei" charset="-120"/>
              </a:rPr>
              <a:t>facebook</a:t>
            </a:r>
            <a:r>
              <a:rPr lang="en-US" altLang="zh-TW" sz="1200" kern="1200" dirty="0" smtClean="0">
                <a:solidFill>
                  <a:schemeClr val="tx1"/>
                </a:solidFill>
                <a:latin typeface="Microsoft JhengHei" charset="-120"/>
                <a:ea typeface="Microsoft JhengHei" charset="-120"/>
                <a:cs typeface="Microsoft JhengHei" charset="-120"/>
              </a:rPr>
              <a:t> graph API </a:t>
            </a:r>
            <a:r>
              <a:rPr lang="zh-TW" altLang="en-US" sz="1200" kern="1200" dirty="0" smtClean="0">
                <a:solidFill>
                  <a:schemeClr val="tx1"/>
                </a:solidFill>
                <a:latin typeface="Microsoft JhengHei" charset="-120"/>
                <a:ea typeface="Microsoft JhengHei" charset="-120"/>
                <a:cs typeface="Microsoft JhengHei" charset="-120"/>
              </a:rPr>
              <a:t>進階應用</a:t>
            </a:r>
            <a:endParaRPr lang="en-US" altLang="zh-TW" sz="1200" kern="1200" dirty="0" smtClean="0">
              <a:solidFill>
                <a:schemeClr val="tx1"/>
              </a:solidFill>
              <a:latin typeface="Microsoft JhengHei" charset="-120"/>
              <a:ea typeface="Microsoft JhengHei" charset="-120"/>
              <a:cs typeface="Microsoft JhengHei" charset="-120"/>
            </a:endParaRPr>
          </a:p>
          <a:p>
            <a:endParaRPr kumimoji="1" lang="en-US" altLang="zh-TW" sz="1200" kern="1200" dirty="0" smtClean="0">
              <a:solidFill>
                <a:schemeClr val="tx1"/>
              </a:solidFill>
              <a:latin typeface="Microsoft JhengHei" charset="-120"/>
              <a:ea typeface="Microsoft JhengHei" charset="-120"/>
              <a:cs typeface="Microsoft JhengHei" charset="-120"/>
            </a:endParaRPr>
          </a:p>
          <a:p>
            <a:r>
              <a:rPr kumimoji="1" lang="zh-TW" altLang="en-US" dirty="0" smtClean="0">
                <a:latin typeface="Microsoft JhengHei" charset="-120"/>
                <a:ea typeface="Microsoft JhengHei" charset="-120"/>
                <a:cs typeface="Microsoft JhengHei" charset="-120"/>
              </a:rPr>
              <a:t>另外因為我們是微軟學生大使，所以會在系列課程中介紹大家來使用一項學生專屬的</a:t>
            </a:r>
            <a:r>
              <a:rPr kumimoji="1" lang="en-US" altLang="zh-TW" dirty="0" err="1" smtClean="0">
                <a:latin typeface="Microsoft JhengHei" charset="-120"/>
                <a:ea typeface="Microsoft JhengHei" charset="-120"/>
                <a:cs typeface="Microsoft JhengHei" charset="-120"/>
              </a:rPr>
              <a:t>microsoft</a:t>
            </a:r>
            <a:r>
              <a:rPr kumimoji="1" lang="en-US" altLang="zh-TW" dirty="0" smtClean="0">
                <a:latin typeface="Microsoft JhengHei" charset="-120"/>
                <a:ea typeface="Microsoft JhengHei" charset="-120"/>
                <a:cs typeface="Microsoft JhengHei" charset="-120"/>
              </a:rPr>
              <a:t> imagine</a:t>
            </a:r>
            <a:r>
              <a:rPr kumimoji="1" lang="zh-TW" altLang="en-US" dirty="0" smtClean="0">
                <a:latin typeface="Microsoft JhengHei" charset="-120"/>
                <a:ea typeface="Microsoft JhengHei" charset="-120"/>
                <a:cs typeface="Microsoft JhengHei" charset="-120"/>
              </a:rPr>
              <a:t>服務，其中它可以讓我們使用</a:t>
            </a:r>
            <a:r>
              <a:rPr kumimoji="1" lang="en-US" altLang="zh-TW" dirty="0" smtClean="0">
                <a:latin typeface="Microsoft JhengHei" charset="-120"/>
                <a:ea typeface="Microsoft JhengHei" charset="-120"/>
                <a:cs typeface="Microsoft JhengHei" charset="-120"/>
              </a:rPr>
              <a:t>azure</a:t>
            </a:r>
            <a:r>
              <a:rPr kumimoji="1" lang="zh-TW" altLang="en-US" dirty="0" smtClean="0">
                <a:latin typeface="Microsoft JhengHei" charset="-120"/>
                <a:ea typeface="Microsoft JhengHei" charset="-120"/>
                <a:cs typeface="Microsoft JhengHei" charset="-120"/>
              </a:rPr>
              <a:t>雲端服務的額度</a:t>
            </a:r>
            <a:endParaRPr kumimoji="1" lang="en-US" altLang="zh-TW" dirty="0" smtClean="0">
              <a:latin typeface="Microsoft JhengHei" charset="-120"/>
              <a:ea typeface="Microsoft JhengHei" charset="-120"/>
              <a:cs typeface="Microsoft JhengHei" charset="-120"/>
            </a:endParaRPr>
          </a:p>
          <a:p>
            <a:r>
              <a:rPr kumimoji="1" lang="zh-TW" altLang="en-US" dirty="0" smtClean="0">
                <a:latin typeface="Microsoft JhengHei" charset="-120"/>
                <a:ea typeface="Microsoft JhengHei" charset="-120"/>
                <a:cs typeface="Microsoft JhengHei" charset="-120"/>
              </a:rPr>
              <a:t>在今天的課程中我們便會將網站架在 </a:t>
            </a:r>
            <a:r>
              <a:rPr kumimoji="1" lang="en-US" altLang="zh-TW" dirty="0" smtClean="0">
                <a:latin typeface="Microsoft JhengHei" charset="-120"/>
                <a:ea typeface="Microsoft JhengHei" charset="-120"/>
                <a:cs typeface="Microsoft JhengHei" charset="-120"/>
              </a:rPr>
              <a:t>azure</a:t>
            </a:r>
            <a:r>
              <a:rPr kumimoji="1" lang="zh-TW" altLang="en-US" dirty="0" smtClean="0">
                <a:latin typeface="Microsoft JhengHei" charset="-120"/>
                <a:ea typeface="Microsoft JhengHei" charset="-120"/>
                <a:cs typeface="Microsoft JhengHei" charset="-120"/>
              </a:rPr>
              <a:t> 上的雲端伺服器上，</a:t>
            </a:r>
            <a:endParaRPr kumimoji="1" lang="en-US" altLang="zh-TW" dirty="0" smtClean="0">
              <a:latin typeface="Microsoft JhengHei" charset="-120"/>
              <a:ea typeface="Microsoft JhengHei" charset="-120"/>
              <a:cs typeface="Microsoft JhengHei" charset="-12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dirty="0" smtClean="0">
                <a:latin typeface="Microsoft JhengHei" charset="-120"/>
                <a:ea typeface="Microsoft JhengHei" charset="-120"/>
                <a:cs typeface="Microsoft JhengHei" charset="-120"/>
              </a:rPr>
              <a:t>再來就是</a:t>
            </a:r>
            <a:r>
              <a:rPr kumimoji="1" lang="zh-TW" altLang="en-US" baseline="0" dirty="0" smtClean="0">
                <a:latin typeface="Microsoft JhengHei" charset="-120"/>
                <a:ea typeface="Microsoft JhengHei" charset="-120"/>
                <a:cs typeface="Microsoft JhengHei" charset="-120"/>
              </a:rPr>
              <a:t> 會使用 </a:t>
            </a:r>
            <a:r>
              <a:rPr kumimoji="1" lang="en-US" altLang="zh-TW" dirty="0" smtClean="0">
                <a:latin typeface="Microsoft JhengHei" charset="-120"/>
                <a:ea typeface="Microsoft JhengHei" charset="-120"/>
                <a:cs typeface="Microsoft JhengHei" charset="-120"/>
              </a:rPr>
              <a:t>fb </a:t>
            </a:r>
            <a:r>
              <a:rPr kumimoji="1" lang="zh-TW" altLang="en-US" dirty="0" smtClean="0">
                <a:latin typeface="Microsoft JhengHei" charset="-120"/>
                <a:ea typeface="Microsoft JhengHei" charset="-120"/>
                <a:cs typeface="Microsoft JhengHei" charset="-120"/>
              </a:rPr>
              <a:t>開發者中心，在之後的課程中會教大家如何串接 </a:t>
            </a:r>
            <a:r>
              <a:rPr kumimoji="1" lang="en-US" altLang="zh-TW" dirty="0" smtClean="0">
                <a:latin typeface="Microsoft JhengHei" charset="-120"/>
                <a:ea typeface="Microsoft JhengHei" charset="-120"/>
                <a:cs typeface="Microsoft JhengHei" charset="-120"/>
              </a:rPr>
              <a:t>fb </a:t>
            </a:r>
            <a:r>
              <a:rPr kumimoji="1" lang="en-US" altLang="zh-TW" dirty="0" err="1" smtClean="0">
                <a:latin typeface="Microsoft JhengHei" charset="-120"/>
                <a:ea typeface="Microsoft JhengHei" charset="-120"/>
                <a:cs typeface="Microsoft JhengHei" charset="-120"/>
              </a:rPr>
              <a:t>api</a:t>
            </a:r>
            <a:r>
              <a:rPr kumimoji="1" lang="zh-TW" altLang="en-US" dirty="0" smtClean="0">
                <a:latin typeface="Microsoft JhengHei" charset="-120"/>
                <a:ea typeface="Microsoft JhengHei" charset="-120"/>
                <a:cs typeface="Microsoft JhengHei" charset="-120"/>
              </a:rPr>
              <a:t> ，之後學校專案或其他有機會用到的話也會比較熟悉如何去串接這部分類似的服務</a:t>
            </a:r>
            <a:r>
              <a:rPr kumimoji="1" lang="en-US" altLang="zh-TW" dirty="0" smtClean="0">
                <a:latin typeface="Microsoft JhengHei" charset="-120"/>
                <a:ea typeface="Microsoft JhengHei" charset="-120"/>
                <a:cs typeface="Microsoft JhengHei" charset="-120"/>
              </a:rPr>
              <a:t/>
            </a:r>
            <a:br>
              <a:rPr kumimoji="1" lang="en-US" altLang="zh-TW" dirty="0" smtClean="0">
                <a:latin typeface="Microsoft JhengHei" charset="-120"/>
                <a:ea typeface="Microsoft JhengHei" charset="-120"/>
                <a:cs typeface="Microsoft JhengHei" charset="-120"/>
              </a:rPr>
            </a:br>
            <a:r>
              <a:rPr kumimoji="1" lang="zh-TW" altLang="en-US" dirty="0" smtClean="0">
                <a:latin typeface="Microsoft JhengHei" charset="-120"/>
                <a:ea typeface="Microsoft JhengHei" charset="-120"/>
                <a:cs typeface="Microsoft JhengHei" charset="-120"/>
              </a:rPr>
              <a:t>最後，如果有完成我們這一系列課程的話，為了鼓勵認真學習的夥伴們我們從公司爭取到頒發課程證明給大家</a:t>
            </a:r>
            <a:endParaRPr kumimoji="1" lang="zh-TW" altLang="en-US" dirty="0">
              <a:latin typeface="Microsoft JhengHei" charset="-120"/>
              <a:ea typeface="Microsoft JhengHei" charset="-120"/>
              <a:cs typeface="Microsoft JhengHei" charset="-120"/>
            </a:endParaRPr>
          </a:p>
        </p:txBody>
      </p:sp>
      <p:sp>
        <p:nvSpPr>
          <p:cNvPr id="4" name="投影片編號版面配置區 3"/>
          <p:cNvSpPr>
            <a:spLocks noGrp="1"/>
          </p:cNvSpPr>
          <p:nvPr>
            <p:ph type="sldNum" sz="quarter" idx="10"/>
          </p:nvPr>
        </p:nvSpPr>
        <p:spPr/>
        <p:txBody>
          <a:bodyPr/>
          <a:lstStyle/>
          <a:p>
            <a:fld id="{8D3AE169-C667-AA40-99E3-C9A0A4937C99}" type="slidenum">
              <a:rPr kumimoji="1" lang="zh-TW" altLang="en-US" smtClean="0"/>
              <a:t>6</a:t>
            </a:fld>
            <a:endParaRPr kumimoji="1" lang="zh-TW" altLang="en-US"/>
          </a:p>
        </p:txBody>
      </p:sp>
    </p:spTree>
    <p:extLst>
      <p:ext uri="{BB962C8B-B14F-4D97-AF65-F5344CB8AC3E}">
        <p14:creationId xmlns:p14="http://schemas.microsoft.com/office/powerpoint/2010/main" val="155910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solidFill>
                <a:schemeClr val="tx1"/>
              </a:solidFill>
            </a:endParaRPr>
          </a:p>
        </p:txBody>
      </p:sp>
      <p:sp>
        <p:nvSpPr>
          <p:cNvPr id="4" name="投影片編號版面配置區 3"/>
          <p:cNvSpPr>
            <a:spLocks noGrp="1"/>
          </p:cNvSpPr>
          <p:nvPr>
            <p:ph type="sldNum" sz="quarter" idx="10"/>
          </p:nvPr>
        </p:nvSpPr>
        <p:spPr/>
        <p:txBody>
          <a:bodyPr/>
          <a:lstStyle/>
          <a:p>
            <a:fld id="{8D3AE169-C667-AA40-99E3-C9A0A4937C99}" type="slidenum">
              <a:rPr kumimoji="1" lang="zh-TW" altLang="en-US" smtClean="0"/>
              <a:t>7</a:t>
            </a:fld>
            <a:endParaRPr kumimoji="1" lang="zh-TW" altLang="en-US"/>
          </a:p>
        </p:txBody>
      </p:sp>
    </p:spTree>
    <p:extLst>
      <p:ext uri="{BB962C8B-B14F-4D97-AF65-F5344CB8AC3E}">
        <p14:creationId xmlns:p14="http://schemas.microsoft.com/office/powerpoint/2010/main" val="1218255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按一下以編輯母片副標題樣式</a:t>
            </a:r>
          </a:p>
        </p:txBody>
      </p:sp>
      <p:sp>
        <p:nvSpPr>
          <p:cNvPr id="4" name="日期版面配置區 3"/>
          <p:cNvSpPr>
            <a:spLocks noGrp="1"/>
          </p:cNvSpPr>
          <p:nvPr>
            <p:ph type="dt" sz="half" idx="10"/>
          </p:nvPr>
        </p:nvSpPr>
        <p:spPr/>
        <p:txBody>
          <a:bodyPr/>
          <a:lstStyle/>
          <a:p>
            <a:fld id="{FA8A1874-7871-934B-AEAA-412A607DA1AF}" type="datetimeFigureOut">
              <a:rPr kumimoji="1" lang="zh-TW" altLang="en-US" smtClean="0"/>
              <a:t>2017/3/2</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A9BE9F68-657C-D84A-9928-98EB3F50A978}" type="slidenum">
              <a:rPr kumimoji="1" lang="zh-TW" altLang="en-US" smtClean="0"/>
              <a:t>‹#›</a:t>
            </a:fld>
            <a:endParaRPr kumimoji="1" lang="zh-TW" altLang="en-US"/>
          </a:p>
        </p:txBody>
      </p:sp>
    </p:spTree>
    <p:extLst>
      <p:ext uri="{BB962C8B-B14F-4D97-AF65-F5344CB8AC3E}">
        <p14:creationId xmlns:p14="http://schemas.microsoft.com/office/powerpoint/2010/main" val="7808745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10"/>
          </p:nvPr>
        </p:nvSpPr>
        <p:spPr/>
        <p:txBody>
          <a:bodyPr/>
          <a:lstStyle/>
          <a:p>
            <a:fld id="{FA8A1874-7871-934B-AEAA-412A607DA1AF}" type="datetimeFigureOut">
              <a:rPr kumimoji="1" lang="zh-TW" altLang="en-US" smtClean="0"/>
              <a:t>2017/3/2</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A9BE9F68-657C-D84A-9928-98EB3F50A978}" type="slidenum">
              <a:rPr kumimoji="1" lang="zh-TW" altLang="en-US" smtClean="0"/>
              <a:t>‹#›</a:t>
            </a:fld>
            <a:endParaRPr kumimoji="1" lang="zh-TW" altLang="en-US"/>
          </a:p>
        </p:txBody>
      </p:sp>
    </p:spTree>
    <p:extLst>
      <p:ext uri="{BB962C8B-B14F-4D97-AF65-F5344CB8AC3E}">
        <p14:creationId xmlns:p14="http://schemas.microsoft.com/office/powerpoint/2010/main" val="19394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10"/>
          </p:nvPr>
        </p:nvSpPr>
        <p:spPr/>
        <p:txBody>
          <a:bodyPr/>
          <a:lstStyle/>
          <a:p>
            <a:fld id="{FA8A1874-7871-934B-AEAA-412A607DA1AF}" type="datetimeFigureOut">
              <a:rPr kumimoji="1" lang="zh-TW" altLang="en-US" smtClean="0"/>
              <a:t>2017/3/2</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A9BE9F68-657C-D84A-9928-98EB3F50A978}" type="slidenum">
              <a:rPr kumimoji="1" lang="zh-TW" altLang="en-US" smtClean="0"/>
              <a:t>‹#›</a:t>
            </a:fld>
            <a:endParaRPr kumimoji="1" lang="zh-TW" altLang="en-US"/>
          </a:p>
        </p:txBody>
      </p:sp>
    </p:spTree>
    <p:extLst>
      <p:ext uri="{BB962C8B-B14F-4D97-AF65-F5344CB8AC3E}">
        <p14:creationId xmlns:p14="http://schemas.microsoft.com/office/powerpoint/2010/main" val="1980738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內容版面配置區 2"/>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10"/>
          </p:nvPr>
        </p:nvSpPr>
        <p:spPr/>
        <p:txBody>
          <a:bodyPr/>
          <a:lstStyle/>
          <a:p>
            <a:fld id="{FA8A1874-7871-934B-AEAA-412A607DA1AF}" type="datetimeFigureOut">
              <a:rPr kumimoji="1" lang="zh-TW" altLang="en-US" smtClean="0"/>
              <a:t>2017/3/2</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A9BE9F68-657C-D84A-9928-98EB3F50A978}" type="slidenum">
              <a:rPr kumimoji="1" lang="zh-TW" altLang="en-US" smtClean="0"/>
              <a:t>‹#›</a:t>
            </a:fld>
            <a:endParaRPr kumimoji="1" lang="zh-TW" altLang="en-US"/>
          </a:p>
        </p:txBody>
      </p:sp>
    </p:spTree>
    <p:extLst>
      <p:ext uri="{BB962C8B-B14F-4D97-AF65-F5344CB8AC3E}">
        <p14:creationId xmlns:p14="http://schemas.microsoft.com/office/powerpoint/2010/main" val="8853731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p:cNvSpPr>
            <a:spLocks noGrp="1"/>
          </p:cNvSpPr>
          <p:nvPr>
            <p:ph type="dt" sz="half" idx="10"/>
          </p:nvPr>
        </p:nvSpPr>
        <p:spPr/>
        <p:txBody>
          <a:bodyPr/>
          <a:lstStyle/>
          <a:p>
            <a:fld id="{FA8A1874-7871-934B-AEAA-412A607DA1AF}" type="datetimeFigureOut">
              <a:rPr kumimoji="1" lang="zh-TW" altLang="en-US" smtClean="0"/>
              <a:t>2017/3/2</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A9BE9F68-657C-D84A-9928-98EB3F50A978}" type="slidenum">
              <a:rPr kumimoji="1" lang="zh-TW" altLang="en-US" smtClean="0"/>
              <a:t>‹#›</a:t>
            </a:fld>
            <a:endParaRPr kumimoji="1" lang="zh-TW" altLang="en-US"/>
          </a:p>
        </p:txBody>
      </p:sp>
    </p:spTree>
    <p:extLst>
      <p:ext uri="{BB962C8B-B14F-4D97-AF65-F5344CB8AC3E}">
        <p14:creationId xmlns:p14="http://schemas.microsoft.com/office/powerpoint/2010/main" val="5527453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p:cNvSpPr>
            <a:spLocks noGrp="1"/>
          </p:cNvSpPr>
          <p:nvPr>
            <p:ph type="dt" sz="half" idx="10"/>
          </p:nvPr>
        </p:nvSpPr>
        <p:spPr/>
        <p:txBody>
          <a:bodyPr/>
          <a:lstStyle/>
          <a:p>
            <a:fld id="{FA8A1874-7871-934B-AEAA-412A607DA1AF}" type="datetimeFigureOut">
              <a:rPr kumimoji="1" lang="zh-TW" altLang="en-US" smtClean="0"/>
              <a:t>2017/3/2</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A9BE9F68-657C-D84A-9928-98EB3F50A978}" type="slidenum">
              <a:rPr kumimoji="1" lang="zh-TW" altLang="en-US" smtClean="0"/>
              <a:t>‹#›</a:t>
            </a:fld>
            <a:endParaRPr kumimoji="1" lang="zh-TW" altLang="en-US"/>
          </a:p>
        </p:txBody>
      </p:sp>
    </p:spTree>
    <p:extLst>
      <p:ext uri="{BB962C8B-B14F-4D97-AF65-F5344CB8AC3E}">
        <p14:creationId xmlns:p14="http://schemas.microsoft.com/office/powerpoint/2010/main" val="21244082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p:cNvSpPr>
            <a:spLocks noGrp="1"/>
          </p:cNvSpPr>
          <p:nvPr>
            <p:ph type="dt" sz="half" idx="10"/>
          </p:nvPr>
        </p:nvSpPr>
        <p:spPr/>
        <p:txBody>
          <a:bodyPr/>
          <a:lstStyle/>
          <a:p>
            <a:fld id="{FA8A1874-7871-934B-AEAA-412A607DA1AF}" type="datetimeFigureOut">
              <a:rPr kumimoji="1" lang="zh-TW" altLang="en-US" smtClean="0"/>
              <a:t>2017/3/2</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A9BE9F68-657C-D84A-9928-98EB3F50A978}" type="slidenum">
              <a:rPr kumimoji="1" lang="zh-TW" altLang="en-US" smtClean="0"/>
              <a:t>‹#›</a:t>
            </a:fld>
            <a:endParaRPr kumimoji="1" lang="zh-TW" altLang="en-US"/>
          </a:p>
        </p:txBody>
      </p:sp>
    </p:spTree>
    <p:extLst>
      <p:ext uri="{BB962C8B-B14F-4D97-AF65-F5344CB8AC3E}">
        <p14:creationId xmlns:p14="http://schemas.microsoft.com/office/powerpoint/2010/main" val="8656704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日期版面配置區 2"/>
          <p:cNvSpPr>
            <a:spLocks noGrp="1"/>
          </p:cNvSpPr>
          <p:nvPr>
            <p:ph type="dt" sz="half" idx="10"/>
          </p:nvPr>
        </p:nvSpPr>
        <p:spPr/>
        <p:txBody>
          <a:bodyPr/>
          <a:lstStyle/>
          <a:p>
            <a:fld id="{FA8A1874-7871-934B-AEAA-412A607DA1AF}" type="datetimeFigureOut">
              <a:rPr kumimoji="1" lang="zh-TW" altLang="en-US" smtClean="0"/>
              <a:t>2017/3/2</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A9BE9F68-657C-D84A-9928-98EB3F50A978}" type="slidenum">
              <a:rPr kumimoji="1" lang="zh-TW" altLang="en-US" smtClean="0"/>
              <a:t>‹#›</a:t>
            </a:fld>
            <a:endParaRPr kumimoji="1" lang="zh-TW" altLang="en-US"/>
          </a:p>
        </p:txBody>
      </p:sp>
    </p:spTree>
    <p:extLst>
      <p:ext uri="{BB962C8B-B14F-4D97-AF65-F5344CB8AC3E}">
        <p14:creationId xmlns:p14="http://schemas.microsoft.com/office/powerpoint/2010/main" val="1215111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A8A1874-7871-934B-AEAA-412A607DA1AF}" type="datetimeFigureOut">
              <a:rPr kumimoji="1" lang="zh-TW" altLang="en-US" smtClean="0"/>
              <a:t>2017/3/2</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A9BE9F68-657C-D84A-9928-98EB3F50A978}" type="slidenum">
              <a:rPr kumimoji="1" lang="zh-TW" altLang="en-US" smtClean="0"/>
              <a:t>‹#›</a:t>
            </a:fld>
            <a:endParaRPr kumimoji="1" lang="zh-TW" altLang="en-US"/>
          </a:p>
        </p:txBody>
      </p:sp>
    </p:spTree>
    <p:extLst>
      <p:ext uri="{BB962C8B-B14F-4D97-AF65-F5344CB8AC3E}">
        <p14:creationId xmlns:p14="http://schemas.microsoft.com/office/powerpoint/2010/main" val="21277779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p:cNvSpPr>
            <a:spLocks noGrp="1"/>
          </p:cNvSpPr>
          <p:nvPr>
            <p:ph type="dt" sz="half" idx="10"/>
          </p:nvPr>
        </p:nvSpPr>
        <p:spPr/>
        <p:txBody>
          <a:bodyPr/>
          <a:lstStyle/>
          <a:p>
            <a:fld id="{FA8A1874-7871-934B-AEAA-412A607DA1AF}" type="datetimeFigureOut">
              <a:rPr kumimoji="1" lang="zh-TW" altLang="en-US" smtClean="0"/>
              <a:t>2017/3/2</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A9BE9F68-657C-D84A-9928-98EB3F50A978}" type="slidenum">
              <a:rPr kumimoji="1" lang="zh-TW" altLang="en-US" smtClean="0"/>
              <a:t>‹#›</a:t>
            </a:fld>
            <a:endParaRPr kumimoji="1" lang="zh-TW" altLang="en-US"/>
          </a:p>
        </p:txBody>
      </p:sp>
    </p:spTree>
    <p:extLst>
      <p:ext uri="{BB962C8B-B14F-4D97-AF65-F5344CB8AC3E}">
        <p14:creationId xmlns:p14="http://schemas.microsoft.com/office/powerpoint/2010/main" val="166592924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p:cNvSpPr>
            <a:spLocks noGrp="1"/>
          </p:cNvSpPr>
          <p:nvPr>
            <p:ph type="dt" sz="half" idx="10"/>
          </p:nvPr>
        </p:nvSpPr>
        <p:spPr/>
        <p:txBody>
          <a:bodyPr/>
          <a:lstStyle/>
          <a:p>
            <a:fld id="{FA8A1874-7871-934B-AEAA-412A607DA1AF}" type="datetimeFigureOut">
              <a:rPr kumimoji="1" lang="zh-TW" altLang="en-US" smtClean="0"/>
              <a:t>2017/3/2</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A9BE9F68-657C-D84A-9928-98EB3F50A978}" type="slidenum">
              <a:rPr kumimoji="1" lang="zh-TW" altLang="en-US" smtClean="0"/>
              <a:t>‹#›</a:t>
            </a:fld>
            <a:endParaRPr kumimoji="1" lang="zh-TW" altLang="en-US"/>
          </a:p>
        </p:txBody>
      </p:sp>
    </p:spTree>
    <p:extLst>
      <p:ext uri="{BB962C8B-B14F-4D97-AF65-F5344CB8AC3E}">
        <p14:creationId xmlns:p14="http://schemas.microsoft.com/office/powerpoint/2010/main" val="3810311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A1874-7871-934B-AEAA-412A607DA1AF}" type="datetimeFigureOut">
              <a:rPr kumimoji="1" lang="zh-TW" altLang="en-US" smtClean="0"/>
              <a:t>2017/3/2</a:t>
            </a:fld>
            <a:endParaRPr kumimoji="1"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E9F68-657C-D84A-9928-98EB3F50A978}" type="slidenum">
              <a:rPr kumimoji="1" lang="zh-TW" altLang="en-US" smtClean="0"/>
              <a:t>‹#›</a:t>
            </a:fld>
            <a:endParaRPr kumimoji="1" lang="zh-TW" altLang="en-US"/>
          </a:p>
        </p:txBody>
      </p:sp>
      <p:pic>
        <p:nvPicPr>
          <p:cNvPr id="7" name="圖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841424" y="5993356"/>
            <a:ext cx="2350576" cy="864644"/>
          </a:xfrm>
          <a:prstGeom prst="rect">
            <a:avLst/>
          </a:prstGeom>
        </p:spPr>
      </p:pic>
      <p:pic>
        <p:nvPicPr>
          <p:cNvPr id="9" name="圖片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9024" y="5967621"/>
            <a:ext cx="1360325" cy="879078"/>
          </a:xfrm>
          <a:prstGeom prst="rect">
            <a:avLst/>
          </a:prstGeom>
        </p:spPr>
      </p:pic>
    </p:spTree>
    <p:extLst>
      <p:ext uri="{BB962C8B-B14F-4D97-AF65-F5344CB8AC3E}">
        <p14:creationId xmlns:p14="http://schemas.microsoft.com/office/powerpoint/2010/main" val="1237146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expressjs.com/" TargetMode="External"/><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portal.azure.com"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file:///C:\Users\Jimmy\Desktop\portal.azure.com" TargetMode="Externa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hyperlink" Target="http://asukademy.logdown.com/posts/252496-web-programming-language-for-the-beginner" TargetMode="Externa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npmjs.com/"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www.quora.com/What-companies-are-using-Node-js-in-production" TargetMode="External"/><Relationship Id="rId7"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hyperlink" Target="https://siftery.com/nodejs?page=1" TargetMode="External"/><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nodejs.org/en/"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0" y="1980930"/>
            <a:ext cx="5384800" cy="3479800"/>
          </a:xfrm>
          <a:prstGeom prst="rect">
            <a:avLst/>
          </a:prstGeom>
        </p:spPr>
      </p:pic>
      <p:sp>
        <p:nvSpPr>
          <p:cNvPr id="2" name="標題 1"/>
          <p:cNvSpPr>
            <a:spLocks noGrp="1"/>
          </p:cNvSpPr>
          <p:nvPr>
            <p:ph type="ctrTitle"/>
          </p:nvPr>
        </p:nvSpPr>
        <p:spPr>
          <a:xfrm>
            <a:off x="1" y="1122363"/>
            <a:ext cx="12191999" cy="1149350"/>
          </a:xfrm>
        </p:spPr>
        <p:txBody>
          <a:bodyPr>
            <a:normAutofit fontScale="90000"/>
          </a:bodyPr>
          <a:lstStyle/>
          <a:p>
            <a:r>
              <a:rPr lang="zh-TW" altLang="zh-TW" dirty="0" smtClean="0">
                <a:latin typeface="微軟正黑體" panose="020B0604030504040204" pitchFamily="34" charset="-120"/>
                <a:ea typeface="微軟正黑體" panose="020B0604030504040204" pitchFamily="34" charset="-120"/>
              </a:rPr>
              <a:t>運用</a:t>
            </a:r>
            <a:r>
              <a:rPr lang="en-US" altLang="zh-TW" dirty="0" smtClean="0">
                <a:latin typeface="微軟正黑體" panose="020B0604030504040204" pitchFamily="34" charset="-120"/>
                <a:ea typeface="微軟正黑體" panose="020B0604030504040204" pitchFamily="34" charset="-120"/>
              </a:rPr>
              <a:t> Node.js </a:t>
            </a:r>
            <a:r>
              <a:rPr lang="zh-TW" altLang="zh-TW" dirty="0" smtClean="0">
                <a:latin typeface="微軟正黑體" panose="020B0604030504040204" pitchFamily="34" charset="-120"/>
                <a:ea typeface="微軟正黑體" panose="020B0604030504040204" pitchFamily="34" charset="-120"/>
              </a:rPr>
              <a:t>在</a:t>
            </a:r>
            <a:r>
              <a:rPr lang="en-US" altLang="zh-TW" dirty="0" smtClean="0">
                <a:latin typeface="微軟正黑體" panose="020B0604030504040204" pitchFamily="34" charset="-120"/>
                <a:ea typeface="微軟正黑體" panose="020B0604030504040204" pitchFamily="34" charset="-120"/>
              </a:rPr>
              <a:t> Azure </a:t>
            </a:r>
            <a:r>
              <a:rPr lang="zh-TW" altLang="zh-TW" dirty="0" smtClean="0">
                <a:latin typeface="微軟正黑體" panose="020B0604030504040204" pitchFamily="34" charset="-120"/>
                <a:ea typeface="微軟正黑體" panose="020B0604030504040204" pitchFamily="34" charset="-120"/>
              </a:rPr>
              <a:t>架設</a:t>
            </a:r>
            <a:r>
              <a:rPr lang="zh-TW" altLang="zh-TW" dirty="0">
                <a:latin typeface="微軟正黑體" panose="020B0604030504040204" pitchFamily="34" charset="-120"/>
                <a:ea typeface="微軟正黑體" panose="020B0604030504040204" pitchFamily="34" charset="-120"/>
              </a:rPr>
              <a:t>全域伺服器</a:t>
            </a:r>
            <a:endParaRPr kumimoji="1" lang="zh-TW" altLang="en-US" dirty="0">
              <a:latin typeface="微軟正黑體" panose="020B0604030504040204" pitchFamily="34" charset="-120"/>
              <a:ea typeface="微軟正黑體" panose="020B0604030504040204" pitchFamily="34" charset="-120"/>
              <a:cs typeface="Microsoft JhengHei" charset="-120"/>
            </a:endParaRPr>
          </a:p>
        </p:txBody>
      </p:sp>
      <p:sp>
        <p:nvSpPr>
          <p:cNvPr id="10" name="矩形 9"/>
          <p:cNvSpPr/>
          <p:nvPr/>
        </p:nvSpPr>
        <p:spPr>
          <a:xfrm>
            <a:off x="0" y="5284922"/>
            <a:ext cx="12192000" cy="1591043"/>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3" name="副標題 2"/>
          <p:cNvSpPr>
            <a:spLocks noGrp="1"/>
          </p:cNvSpPr>
          <p:nvPr>
            <p:ph type="subTitle" idx="1"/>
          </p:nvPr>
        </p:nvSpPr>
        <p:spPr>
          <a:xfrm>
            <a:off x="354231" y="5835489"/>
            <a:ext cx="11511915" cy="665716"/>
          </a:xfrm>
        </p:spPr>
        <p:txBody>
          <a:bodyPr>
            <a:normAutofit/>
          </a:bodyPr>
          <a:lstStyle/>
          <a:p>
            <a:r>
              <a:rPr kumimoji="1" lang="zh-TW" altLang="en-US" sz="2800" dirty="0">
                <a:solidFill>
                  <a:schemeClr val="bg1"/>
                </a:solidFill>
                <a:latin typeface="Microsoft JhengHei" charset="-120"/>
                <a:ea typeface="Microsoft JhengHei" charset="-120"/>
                <a:cs typeface="Microsoft JhengHei" charset="-120"/>
              </a:rPr>
              <a:t>蔡臻平、鄭薇、盧俊言、王采楓、何天與、詹鈞婷</a:t>
            </a:r>
          </a:p>
        </p:txBody>
      </p:sp>
    </p:spTree>
    <p:extLst>
      <p:ext uri="{BB962C8B-B14F-4D97-AF65-F5344CB8AC3E}">
        <p14:creationId xmlns:p14="http://schemas.microsoft.com/office/powerpoint/2010/main" val="2135419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half" idx="1"/>
          </p:nvPr>
        </p:nvSpPr>
        <p:spPr>
          <a:xfrm>
            <a:off x="838200" y="1825625"/>
            <a:ext cx="10668000" cy="4351338"/>
          </a:xfrm>
        </p:spPr>
        <p:txBody>
          <a:bodyPr/>
          <a:lstStyle/>
          <a:p>
            <a:pPr marL="0" indent="0">
              <a:buNone/>
            </a:pPr>
            <a:r>
              <a:rPr lang="zh-TW" altLang="en-US" dirty="0" smtClean="0">
                <a:latin typeface="微軟正黑體" panose="020B0604030504040204" pitchFamily="34" charset="-120"/>
                <a:ea typeface="微軟正黑體" panose="020B0604030504040204" pitchFamily="34" charset="-120"/>
              </a:rPr>
              <a:t>開啟</a:t>
            </a:r>
            <a:r>
              <a:rPr lang="zh-TW" altLang="en-US" u="sng" dirty="0" smtClean="0">
                <a:solidFill>
                  <a:srgbClr val="C00000"/>
                </a:solidFill>
                <a:latin typeface="微軟正黑體" panose="020B0604030504040204" pitchFamily="34" charset="-120"/>
                <a:ea typeface="微軟正黑體" panose="020B0604030504040204" pitchFamily="34" charset="-120"/>
              </a:rPr>
              <a:t>命令提示字元</a:t>
            </a:r>
            <a:r>
              <a:rPr lang="en-US" altLang="zh-TW" u="sng" dirty="0" smtClean="0">
                <a:solidFill>
                  <a:srgbClr val="C00000"/>
                </a:solidFill>
                <a:latin typeface="微軟正黑體" panose="020B0604030504040204" pitchFamily="34" charset="-120"/>
                <a:ea typeface="微軟正黑體" panose="020B0604030504040204" pitchFamily="34" charset="-120"/>
              </a:rPr>
              <a:t>(mac:</a:t>
            </a:r>
            <a:r>
              <a:rPr lang="zh-TW" altLang="en-US" u="sng" dirty="0" smtClean="0">
                <a:solidFill>
                  <a:srgbClr val="C00000"/>
                </a:solidFill>
                <a:latin typeface="微軟正黑體" panose="020B0604030504040204" pitchFamily="34" charset="-120"/>
                <a:ea typeface="微軟正黑體" panose="020B0604030504040204" pitchFamily="34" charset="-120"/>
              </a:rPr>
              <a:t>終端機</a:t>
            </a:r>
            <a:r>
              <a:rPr lang="en-US" altLang="zh-TW" u="sng" dirty="0" smtClean="0">
                <a:solidFill>
                  <a:srgbClr val="C00000"/>
                </a:solidFill>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，檢查是否正確安裝</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solidFill>
                  <a:schemeClr val="bg1">
                    <a:lumMod val="65000"/>
                  </a:schemeClr>
                </a:solidFill>
              </a:rPr>
              <a:t>$ node – </a:t>
            </a:r>
            <a:r>
              <a:rPr lang="en-US" altLang="zh-TW" dirty="0" smtClean="0">
                <a:solidFill>
                  <a:schemeClr val="bg1">
                    <a:lumMod val="65000"/>
                  </a:schemeClr>
                </a:solidFill>
              </a:rPr>
              <a:t>v</a:t>
            </a:r>
          </a:p>
          <a:p>
            <a:endParaRPr lang="en-US" altLang="zh-TW" dirty="0"/>
          </a:p>
          <a:p>
            <a:endParaRPr lang="en-US" altLang="zh-TW" dirty="0" smtClean="0"/>
          </a:p>
          <a:p>
            <a:pPr marL="0" indent="0">
              <a:buNone/>
            </a:pPr>
            <a:r>
              <a:rPr lang="en-US" altLang="zh-TW" dirty="0">
                <a:solidFill>
                  <a:schemeClr val="bg1">
                    <a:lumMod val="65000"/>
                  </a:schemeClr>
                </a:solidFill>
              </a:rPr>
              <a:t>$ </a:t>
            </a:r>
            <a:r>
              <a:rPr lang="en-US" altLang="zh-TW" dirty="0" err="1">
                <a:solidFill>
                  <a:schemeClr val="bg1">
                    <a:lumMod val="65000"/>
                  </a:schemeClr>
                </a:solidFill>
              </a:rPr>
              <a:t>npm</a:t>
            </a:r>
            <a:r>
              <a:rPr lang="en-US" altLang="zh-TW" dirty="0">
                <a:solidFill>
                  <a:schemeClr val="bg1">
                    <a:lumMod val="65000"/>
                  </a:schemeClr>
                </a:solidFill>
              </a:rPr>
              <a:t> - v</a:t>
            </a:r>
            <a:endParaRPr lang="zh-TW" altLang="zh-TW" dirty="0">
              <a:solidFill>
                <a:schemeClr val="bg1">
                  <a:lumMod val="65000"/>
                </a:schemeClr>
              </a:solidFill>
            </a:endParaRPr>
          </a:p>
          <a:p>
            <a:endParaRPr lang="zh-TW" altLang="zh-TW" dirty="0"/>
          </a:p>
          <a:p>
            <a:endParaRPr lang="zh-TW" altLang="en-US" dirty="0">
              <a:latin typeface="微軟正黑體" panose="020B0604030504040204" pitchFamily="34" charset="-120"/>
              <a:ea typeface="微軟正黑體" panose="020B0604030504040204" pitchFamily="34" charset="-120"/>
            </a:endParaRPr>
          </a:p>
        </p:txBody>
      </p:sp>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6" name="標題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mtClean="0">
                <a:solidFill>
                  <a:schemeClr val="bg1"/>
                </a:solidFill>
                <a:latin typeface="微軟正黑體" panose="020B0604030504040204" pitchFamily="34" charset="-120"/>
                <a:ea typeface="微軟正黑體" panose="020B0604030504040204" pitchFamily="34" charset="-120"/>
              </a:rPr>
              <a:t>安裝 </a:t>
            </a:r>
            <a:r>
              <a:rPr lang="en-US" altLang="zh-TW" smtClean="0">
                <a:solidFill>
                  <a:schemeClr val="bg1"/>
                </a:solidFill>
                <a:latin typeface="微軟正黑體" panose="020B0604030504040204" pitchFamily="34" charset="-120"/>
                <a:ea typeface="微軟正黑體" panose="020B0604030504040204" pitchFamily="34" charset="-120"/>
              </a:rPr>
              <a:t>Node.js</a:t>
            </a:r>
            <a:endParaRPr lang="zh-TW" altLang="en-US" dirty="0">
              <a:solidFill>
                <a:schemeClr val="bg1"/>
              </a:solidFill>
              <a:latin typeface="微軟正黑體" panose="020B0604030504040204" pitchFamily="34" charset="-120"/>
              <a:ea typeface="微軟正黑體" panose="020B0604030504040204" pitchFamily="34" charset="-120"/>
            </a:endParaRPr>
          </a:p>
        </p:txBody>
      </p:sp>
      <p:pic>
        <p:nvPicPr>
          <p:cNvPr id="7" name="圖片 6"/>
          <p:cNvPicPr/>
          <p:nvPr/>
        </p:nvPicPr>
        <p:blipFill>
          <a:blip r:embed="rId2"/>
          <a:stretch>
            <a:fillRect/>
          </a:stretch>
        </p:blipFill>
        <p:spPr>
          <a:xfrm>
            <a:off x="1414914" y="3058853"/>
            <a:ext cx="3332480" cy="569110"/>
          </a:xfrm>
          <a:prstGeom prst="rect">
            <a:avLst/>
          </a:prstGeom>
        </p:spPr>
      </p:pic>
      <p:pic>
        <p:nvPicPr>
          <p:cNvPr id="8" name="圖片 7"/>
          <p:cNvPicPr/>
          <p:nvPr/>
        </p:nvPicPr>
        <p:blipFill>
          <a:blip r:embed="rId3"/>
          <a:stretch>
            <a:fillRect/>
          </a:stretch>
        </p:blipFill>
        <p:spPr>
          <a:xfrm>
            <a:off x="1414914" y="4614816"/>
            <a:ext cx="3332480" cy="575294"/>
          </a:xfrm>
          <a:prstGeom prst="rect">
            <a:avLst/>
          </a:prstGeom>
        </p:spPr>
      </p:pic>
      <p:sp>
        <p:nvSpPr>
          <p:cNvPr id="9" name="矩形 8"/>
          <p:cNvSpPr/>
          <p:nvPr/>
        </p:nvSpPr>
        <p:spPr>
          <a:xfrm>
            <a:off x="2733575" y="3118586"/>
            <a:ext cx="683393"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799348" y="4651223"/>
            <a:ext cx="762000"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22045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sz="half" idx="1"/>
          </p:nvPr>
        </p:nvPicPr>
        <p:blipFill>
          <a:blip r:embed="rId2"/>
          <a:stretch>
            <a:fillRect/>
          </a:stretch>
        </p:blipFill>
        <p:spPr>
          <a:xfrm>
            <a:off x="7851308" y="4911759"/>
            <a:ext cx="2928988" cy="1268684"/>
          </a:xfrm>
          <a:prstGeom prst="rect">
            <a:avLst/>
          </a:prstGeom>
        </p:spPr>
      </p:pic>
      <p:sp>
        <p:nvSpPr>
          <p:cNvPr id="5" name="矩形 4"/>
          <p:cNvSpPr/>
          <p:nvPr/>
        </p:nvSpPr>
        <p:spPr>
          <a:xfrm>
            <a:off x="0" y="-1925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pPr lvl="0"/>
            <a:r>
              <a:rPr lang="en-US" altLang="zh-TW" dirty="0" smtClean="0">
                <a:solidFill>
                  <a:schemeClr val="bg1"/>
                </a:solidFill>
                <a:latin typeface="微軟正黑體" panose="020B0604030504040204" pitchFamily="34" charset="-120"/>
                <a:ea typeface="微軟正黑體" panose="020B0604030504040204" pitchFamily="34" charset="-120"/>
              </a:rPr>
              <a:t>Express </a:t>
            </a:r>
            <a:r>
              <a:rPr lang="zh-TW" altLang="zh-TW" dirty="0" smtClean="0">
                <a:solidFill>
                  <a:schemeClr val="bg1"/>
                </a:solidFill>
                <a:latin typeface="微軟正黑體" panose="020B0604030504040204" pitchFamily="34" charset="-120"/>
                <a:ea typeface="微軟正黑體" panose="020B0604030504040204" pitchFamily="34" charset="-120"/>
              </a:rPr>
              <a:t>網頁</a:t>
            </a:r>
            <a:r>
              <a:rPr lang="zh-TW" altLang="zh-TW" dirty="0">
                <a:solidFill>
                  <a:schemeClr val="bg1"/>
                </a:solidFill>
                <a:latin typeface="微軟正黑體" panose="020B0604030504040204" pitchFamily="34" charset="-120"/>
                <a:ea typeface="微軟正黑體" panose="020B0604030504040204" pitchFamily="34" charset="-120"/>
              </a:rPr>
              <a:t>框架</a:t>
            </a:r>
          </a:p>
        </p:txBody>
      </p:sp>
      <p:sp>
        <p:nvSpPr>
          <p:cNvPr id="6" name="文字方塊 5"/>
          <p:cNvSpPr txBox="1"/>
          <p:nvPr/>
        </p:nvSpPr>
        <p:spPr>
          <a:xfrm>
            <a:off x="838200" y="1890397"/>
            <a:ext cx="4225491" cy="369332"/>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官方網站：</a:t>
            </a:r>
            <a:r>
              <a:rPr lang="en-US" altLang="zh-TW" dirty="0">
                <a:latin typeface="微軟正黑體" panose="020B0604030504040204" pitchFamily="34" charset="-120"/>
                <a:ea typeface="微軟正黑體" panose="020B0604030504040204" pitchFamily="34" charset="-120"/>
                <a:hlinkClick r:id="rId3"/>
              </a:rPr>
              <a:t>http://expressjs.com/</a:t>
            </a:r>
            <a:endParaRPr lang="zh-TW" altLang="en-US" dirty="0">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838200" y="2608446"/>
            <a:ext cx="11072446" cy="3416320"/>
          </a:xfrm>
          <a:prstGeom prst="rect">
            <a:avLst/>
          </a:prstGeom>
          <a:noFill/>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Web Applications</a:t>
            </a:r>
            <a:r>
              <a:rPr lang="zh-TW" altLang="en-US" sz="2400" dirty="0" smtClean="0">
                <a:latin typeface="微軟正黑體" panose="020B0604030504040204" pitchFamily="34" charset="-120"/>
                <a:ea typeface="微軟正黑體" panose="020B0604030504040204" pitchFamily="34" charset="-120"/>
              </a:rPr>
              <a:t>：最小且很彈性的</a:t>
            </a:r>
            <a:r>
              <a:rPr lang="en-US" altLang="zh-TW" sz="2400" dirty="0" smtClean="0">
                <a:latin typeface="微軟正黑體" panose="020B0604030504040204" pitchFamily="34" charset="-120"/>
                <a:ea typeface="微軟正黑體" panose="020B0604030504040204" pitchFamily="34" charset="-120"/>
              </a:rPr>
              <a:t> </a:t>
            </a:r>
            <a:r>
              <a:rPr lang="en-US" altLang="zh-TW" sz="2400" dirty="0" err="1" smtClean="0">
                <a:latin typeface="微軟正黑體" panose="020B0604030504040204" pitchFamily="34" charset="-120"/>
                <a:ea typeface="微軟正黑體" panose="020B0604030504040204" pitchFamily="34" charset="-120"/>
              </a:rPr>
              <a:t>Node.js</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網頁框架，對網頁和行動裝置應</a:t>
            </a:r>
            <a:endParaRPr lang="en-US" altLang="zh-TW" sz="2400" dirty="0">
              <a:latin typeface="微軟正黑體" panose="020B0604030504040204" pitchFamily="34" charset="-120"/>
              <a:ea typeface="微軟正黑體" panose="020B0604030504040204" pitchFamily="34" charset="-120"/>
            </a:endParaRPr>
          </a:p>
          <a:p>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用提供強大的支援</a:t>
            </a:r>
            <a:endParaRPr lang="en-US" altLang="zh-TW" sz="2400" dirty="0" smtClean="0">
              <a:latin typeface="微軟正黑體" panose="020B0604030504040204" pitchFamily="34" charset="-120"/>
              <a:ea typeface="微軟正黑體" panose="020B0604030504040204" pitchFamily="34" charset="-120"/>
            </a:endParaRPr>
          </a:p>
          <a:p>
            <a:endParaRPr lang="en-US" altLang="zh-TW" sz="2400" dirty="0" smtClean="0">
              <a:latin typeface="微軟正黑體" panose="020B0604030504040204" pitchFamily="34" charset="-120"/>
              <a:ea typeface="微軟正黑體" panose="020B0604030504040204" pitchFamily="34" charset="-120"/>
            </a:endParaRPr>
          </a:p>
          <a:p>
            <a:r>
              <a:rPr lang="en-US" altLang="zh-TW" sz="2400" dirty="0" smtClean="0">
                <a:latin typeface="微軟正黑體" panose="020B0604030504040204" pitchFamily="34" charset="-120"/>
                <a:ea typeface="微軟正黑體" panose="020B0604030504040204" pitchFamily="34" charset="-120"/>
              </a:rPr>
              <a:t>APIs</a:t>
            </a:r>
            <a:r>
              <a:rPr lang="zh-TW" altLang="en-US" sz="2400" dirty="0" smtClean="0">
                <a:latin typeface="微軟正黑體" panose="020B0604030504040204" pitchFamily="34" charset="-120"/>
                <a:ea typeface="微軟正黑體" panose="020B0604030504040204" pitchFamily="34" charset="-120"/>
              </a:rPr>
              <a:t>：大量的 </a:t>
            </a:r>
            <a:r>
              <a:rPr lang="en-US" altLang="zh-TW" sz="2400" dirty="0" smtClean="0">
                <a:latin typeface="微軟正黑體" panose="020B0604030504040204" pitchFamily="34" charset="-120"/>
                <a:ea typeface="微軟正黑體" panose="020B0604030504040204" pitchFamily="34" charset="-120"/>
              </a:rPr>
              <a:t>HTTP</a:t>
            </a:r>
            <a:r>
              <a:rPr lang="zh-TW" altLang="en-US" sz="2400" dirty="0" smtClean="0">
                <a:latin typeface="微軟正黑體" panose="020B0604030504040204" pitchFamily="34" charset="-120"/>
                <a:ea typeface="微軟正黑體" panose="020B0604030504040204" pitchFamily="34" charset="-120"/>
              </a:rPr>
              <a:t> 實用方法和中介軟體，快速簡單的建立</a:t>
            </a:r>
            <a:r>
              <a:rPr lang="en-US" altLang="zh-TW" sz="2400" dirty="0" smtClean="0">
                <a:latin typeface="微軟正黑體" panose="020B0604030504040204" pitchFamily="34" charset="-120"/>
                <a:ea typeface="微軟正黑體" panose="020B0604030504040204" pitchFamily="34" charset="-120"/>
              </a:rPr>
              <a:t>API</a:t>
            </a:r>
          </a:p>
          <a:p>
            <a:endParaRPr lang="en-US" altLang="zh-TW" sz="2400" dirty="0" smtClean="0">
              <a:latin typeface="微軟正黑體" panose="020B0604030504040204" pitchFamily="34" charset="-120"/>
              <a:ea typeface="微軟正黑體" panose="020B0604030504040204" pitchFamily="34" charset="-120"/>
            </a:endParaRPr>
          </a:p>
          <a:p>
            <a:r>
              <a:rPr lang="en-US" altLang="zh-TW" sz="2400" dirty="0" smtClean="0">
                <a:latin typeface="微軟正黑體" panose="020B0604030504040204" pitchFamily="34" charset="-120"/>
                <a:ea typeface="微軟正黑體" panose="020B0604030504040204" pitchFamily="34" charset="-120"/>
              </a:rPr>
              <a:t>Performance</a:t>
            </a:r>
            <a:r>
              <a:rPr lang="zh-TW" altLang="en-US" sz="2400" dirty="0" smtClean="0">
                <a:latin typeface="微軟正黑體" panose="020B0604030504040204" pitchFamily="34" charset="-120"/>
                <a:ea typeface="微軟正黑體" panose="020B0604030504040204" pitchFamily="34" charset="-120"/>
              </a:rPr>
              <a:t>：提供很薄的一層基礎網頁應用架構，不須用到模糊複雜的</a:t>
            </a:r>
            <a:r>
              <a:rPr lang="en-US" altLang="zh-TW" sz="2400" dirty="0" smtClean="0">
                <a:latin typeface="微軟正黑體" panose="020B0604030504040204" pitchFamily="34" charset="-120"/>
                <a:ea typeface="微軟正黑體" panose="020B0604030504040204" pitchFamily="34" charset="-120"/>
              </a:rPr>
              <a:t>			    </a:t>
            </a:r>
            <a:r>
              <a:rPr lang="en-US" altLang="zh-TW" sz="2400" dirty="0" err="1" smtClean="0">
                <a:latin typeface="微軟正黑體" panose="020B0604030504040204" pitchFamily="34" charset="-120"/>
                <a:ea typeface="微軟正黑體" panose="020B0604030504040204" pitchFamily="34" charset="-120"/>
              </a:rPr>
              <a:t>Node.js</a:t>
            </a:r>
            <a:r>
              <a:rPr lang="zh-TW" altLang="en-US" sz="2400" dirty="0" smtClean="0">
                <a:latin typeface="微軟正黑體" panose="020B0604030504040204" pitchFamily="34" charset="-120"/>
                <a:ea typeface="微軟正黑體" panose="020B0604030504040204" pitchFamily="34" charset="-120"/>
              </a:rPr>
              <a:t> 特徵</a:t>
            </a:r>
            <a:endParaRPr lang="en-US" altLang="zh-TW" sz="2400" dirty="0" smtClean="0">
              <a:latin typeface="微軟正黑體" panose="020B0604030504040204" pitchFamily="34" charset="-120"/>
              <a:ea typeface="微軟正黑體" panose="020B0604030504040204" pitchFamily="34" charset="-120"/>
            </a:endParaRPr>
          </a:p>
          <a:p>
            <a:endParaRPr lang="en-US" altLang="zh-TW" sz="2400" dirty="0" smtClean="0">
              <a:latin typeface="微軟正黑體" panose="020B0604030504040204" pitchFamily="34" charset="-120"/>
              <a:ea typeface="微軟正黑體" panose="020B0604030504040204" pitchFamily="34" charset="-120"/>
            </a:endParaRPr>
          </a:p>
          <a:p>
            <a:r>
              <a:rPr lang="en-US" altLang="zh-TW" sz="2400" dirty="0" smtClean="0">
                <a:latin typeface="微軟正黑體" panose="020B0604030504040204" pitchFamily="34" charset="-120"/>
                <a:ea typeface="微軟正黑體" panose="020B0604030504040204" pitchFamily="34" charset="-120"/>
              </a:rPr>
              <a:t>Frameworks</a:t>
            </a:r>
            <a:r>
              <a:rPr lang="zh-TW" altLang="en-US" sz="2400" dirty="0" smtClean="0">
                <a:latin typeface="微軟正黑體" panose="020B0604030504040204" pitchFamily="34" charset="-120"/>
                <a:ea typeface="微軟正黑體" panose="020B0604030504040204" pitchFamily="34" charset="-120"/>
              </a:rPr>
              <a:t>：很多普遍的框架都是使用 </a:t>
            </a:r>
            <a:r>
              <a:rPr lang="en-US" altLang="zh-TW" sz="2400" dirty="0" smtClean="0">
                <a:latin typeface="微軟正黑體" panose="020B0604030504040204" pitchFamily="34" charset="-120"/>
                <a:ea typeface="微軟正黑體" panose="020B0604030504040204" pitchFamily="34" charset="-120"/>
              </a:rPr>
              <a:t>Express</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15802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a:solidFill>
                  <a:schemeClr val="bg1"/>
                </a:solidFill>
                <a:latin typeface="微軟正黑體" panose="020B0604030504040204" pitchFamily="34" charset="-120"/>
                <a:ea typeface="微軟正黑體" panose="020B0604030504040204" pitchFamily="34" charset="-120"/>
              </a:rPr>
              <a:t>Express</a:t>
            </a:r>
            <a:r>
              <a:rPr lang="zh-TW" altLang="zh-TW" dirty="0">
                <a:solidFill>
                  <a:schemeClr val="bg1"/>
                </a:solidFill>
                <a:latin typeface="微軟正黑體" panose="020B0604030504040204" pitchFamily="34" charset="-120"/>
                <a:ea typeface="微軟正黑體" panose="020B0604030504040204" pitchFamily="34" charset="-120"/>
              </a:rPr>
              <a:t>網頁框架</a:t>
            </a:r>
            <a:endParaRPr lang="zh-TW" altLang="en-US" dirty="0"/>
          </a:p>
        </p:txBody>
      </p:sp>
      <p:sp>
        <p:nvSpPr>
          <p:cNvPr id="3" name="內容版面配置區 2"/>
          <p:cNvSpPr>
            <a:spLocks noGrp="1"/>
          </p:cNvSpPr>
          <p:nvPr>
            <p:ph sz="half" idx="1"/>
          </p:nvPr>
        </p:nvSpPr>
        <p:spPr>
          <a:xfrm>
            <a:off x="838200" y="1791348"/>
            <a:ext cx="10515600" cy="4351338"/>
          </a:xfrm>
        </p:spPr>
        <p:txBody>
          <a:bodyPr/>
          <a:lstStyle/>
          <a:p>
            <a:r>
              <a:rPr lang="zh-TW" altLang="zh-TW" dirty="0">
                <a:latin typeface="微軟正黑體" panose="020B0604030504040204" pitchFamily="34" charset="-120"/>
                <a:ea typeface="微軟正黑體" panose="020B0604030504040204" pitchFamily="34" charset="-120"/>
              </a:rPr>
              <a:t>首先</a:t>
            </a:r>
            <a:r>
              <a:rPr lang="zh-TW" altLang="zh-TW" dirty="0" smtClean="0">
                <a:latin typeface="微軟正黑體" panose="020B0604030504040204" pitchFamily="34" charset="-120"/>
                <a:ea typeface="微軟正黑體" panose="020B0604030504040204" pitchFamily="34" charset="-120"/>
              </a:rPr>
              <a:t>用</a:t>
            </a:r>
            <a:r>
              <a:rPr lang="zh-TW" altLang="en-US" dirty="0" smtClean="0">
                <a:latin typeface="微軟正黑體" panose="020B0604030504040204" pitchFamily="34" charset="-120"/>
                <a:ea typeface="微軟正黑體" panose="020B0604030504040204" pitchFamily="34" charset="-120"/>
              </a:rPr>
              <a:t> </a:t>
            </a:r>
            <a:r>
              <a:rPr lang="en-US" altLang="zh-TW" dirty="0" err="1" smtClean="0">
                <a:latin typeface="微軟正黑體" panose="020B0604030504040204" pitchFamily="34" charset="-120"/>
                <a:ea typeface="微軟正黑體" panose="020B0604030504040204" pitchFamily="34" charset="-120"/>
              </a:rPr>
              <a:t>npm</a:t>
            </a:r>
            <a:r>
              <a:rPr lang="zh-TW" altLang="en-US" dirty="0" smtClean="0">
                <a:latin typeface="微軟正黑體" panose="020B0604030504040204" pitchFamily="34" charset="-120"/>
                <a:ea typeface="微軟正黑體" panose="020B0604030504040204" pitchFamily="34" charset="-120"/>
              </a:rPr>
              <a:t> 套件管理器</a:t>
            </a:r>
            <a:r>
              <a:rPr lang="zh-TW" altLang="zh-TW" dirty="0" smtClean="0">
                <a:latin typeface="微軟正黑體" panose="020B0604030504040204" pitchFamily="34" charset="-120"/>
                <a:ea typeface="微軟正黑體" panose="020B0604030504040204" pitchFamily="34" charset="-120"/>
              </a:rPr>
              <a:t>安裝</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Express</a:t>
            </a:r>
          </a:p>
          <a:p>
            <a:r>
              <a:rPr lang="en-US" altLang="zh-TW" dirty="0" smtClean="0">
                <a:solidFill>
                  <a:schemeClr val="bg1">
                    <a:lumMod val="65000"/>
                  </a:schemeClr>
                </a:solidFill>
              </a:rPr>
              <a:t>$ </a:t>
            </a:r>
            <a:r>
              <a:rPr lang="en-US" altLang="zh-TW" dirty="0" err="1" smtClean="0">
                <a:solidFill>
                  <a:schemeClr val="bg1">
                    <a:lumMod val="65000"/>
                  </a:schemeClr>
                </a:solidFill>
              </a:rPr>
              <a:t>npm</a:t>
            </a:r>
            <a:r>
              <a:rPr lang="en-US" altLang="zh-TW" dirty="0" smtClean="0">
                <a:solidFill>
                  <a:schemeClr val="bg1">
                    <a:lumMod val="65000"/>
                  </a:schemeClr>
                </a:solidFill>
              </a:rPr>
              <a:t> install -g express-generator</a:t>
            </a:r>
            <a:r>
              <a:rPr lang="en-US" altLang="zh-TW" dirty="0" smtClean="0"/>
              <a:t>	</a:t>
            </a:r>
            <a:r>
              <a:rPr lang="zh-TW" altLang="en-US" dirty="0" smtClean="0"/>
              <a:t>（</a:t>
            </a:r>
            <a:r>
              <a:rPr lang="zh-TW" altLang="zh-TW" dirty="0" smtClean="0">
                <a:latin typeface="微軟正黑體" panose="020B0604030504040204" pitchFamily="34" charset="-120"/>
                <a:ea typeface="微軟正黑體" panose="020B0604030504040204" pitchFamily="34" charset="-120"/>
              </a:rPr>
              <a:t>其中</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a:t>
            </a:r>
            <a:r>
              <a:rPr lang="en-US" altLang="zh-TW" dirty="0" smtClean="0"/>
              <a:t>g</a:t>
            </a:r>
            <a:r>
              <a:rPr lang="zh-TW" altLang="en-US" dirty="0" smtClean="0"/>
              <a:t> </a:t>
            </a:r>
            <a:r>
              <a:rPr lang="zh-TW" altLang="zh-TW" dirty="0" smtClean="0">
                <a:latin typeface="微軟正黑體" panose="020B0604030504040204" pitchFamily="34" charset="-120"/>
                <a:ea typeface="微軟正黑體" panose="020B0604030504040204" pitchFamily="34" charset="-120"/>
              </a:rPr>
              <a:t>表示</a:t>
            </a:r>
            <a:r>
              <a:rPr lang="zh-TW" altLang="zh-TW" dirty="0">
                <a:latin typeface="微軟正黑體" panose="020B0604030504040204" pitchFamily="34" charset="-120"/>
                <a:ea typeface="微軟正黑體" panose="020B0604030504040204" pitchFamily="34" charset="-120"/>
              </a:rPr>
              <a:t>全域</a:t>
            </a:r>
            <a:r>
              <a:rPr lang="zh-TW" altLang="zh-TW" dirty="0" smtClean="0">
                <a:latin typeface="微軟正黑體" panose="020B0604030504040204" pitchFamily="34" charset="-120"/>
                <a:ea typeface="微軟正黑體" panose="020B0604030504040204" pitchFamily="34" charset="-120"/>
              </a:rPr>
              <a:t>安裝</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如果是</a:t>
            </a:r>
            <a:r>
              <a:rPr lang="en-US" altLang="zh-TW" dirty="0" smtClean="0">
                <a:latin typeface="微軟正黑體" panose="020B0604030504040204" pitchFamily="34" charset="-120"/>
                <a:ea typeface="微軟正黑體" panose="020B0604030504040204" pitchFamily="34" charset="-120"/>
              </a:rPr>
              <a:t>mac</a:t>
            </a:r>
            <a:r>
              <a:rPr lang="zh-TW" altLang="en-US" dirty="0" smtClean="0">
                <a:latin typeface="微軟正黑體" panose="020B0604030504040204" pitchFamily="34" charset="-120"/>
                <a:ea typeface="微軟正黑體" panose="020B0604030504040204" pitchFamily="34" charset="-120"/>
              </a:rPr>
              <a:t>要到</a:t>
            </a:r>
            <a:r>
              <a:rPr lang="en-US" altLang="zh-TW" dirty="0" smtClean="0">
                <a:latin typeface="微軟正黑體" panose="020B0604030504040204" pitchFamily="34" charset="-120"/>
                <a:ea typeface="微軟正黑體" panose="020B0604030504040204" pitchFamily="34" charset="-120"/>
              </a:rPr>
              <a:t>root</a:t>
            </a:r>
            <a:r>
              <a:rPr lang="zh-TW" altLang="en-US" dirty="0" smtClean="0">
                <a:latin typeface="微軟正黑體" panose="020B0604030504040204" pitchFamily="34" charset="-120"/>
                <a:ea typeface="微軟正黑體" panose="020B0604030504040204" pitchFamily="34" charset="-120"/>
              </a:rPr>
              <a:t>底下操作，</a:t>
            </a:r>
            <a:endParaRPr lang="en-US" altLang="zh-TW" dirty="0" smtClean="0">
              <a:latin typeface="微軟正黑體" panose="020B0604030504040204" pitchFamily="34" charset="-120"/>
              <a:ea typeface="微軟正黑體" panose="020B0604030504040204" pitchFamily="34" charset="-120"/>
            </a:endParaRPr>
          </a:p>
          <a:p>
            <a:r>
              <a:rPr lang="en-US" altLang="zh-TW" dirty="0" smtClean="0">
                <a:solidFill>
                  <a:schemeClr val="bg1">
                    <a:lumMod val="65000"/>
                  </a:schemeClr>
                </a:solidFill>
              </a:rPr>
              <a:t>$ </a:t>
            </a:r>
            <a:r>
              <a:rPr lang="en-US" altLang="zh-TW" dirty="0" err="1" smtClean="0">
                <a:solidFill>
                  <a:schemeClr val="bg1">
                    <a:lumMod val="65000"/>
                  </a:schemeClr>
                </a:solidFill>
              </a:rPr>
              <a:t>sudo</a:t>
            </a:r>
            <a:r>
              <a:rPr lang="en-US" altLang="zh-TW" dirty="0" smtClean="0">
                <a:solidFill>
                  <a:schemeClr val="bg1">
                    <a:lumMod val="65000"/>
                  </a:schemeClr>
                </a:solidFill>
              </a:rPr>
              <a:t> </a:t>
            </a:r>
            <a:r>
              <a:rPr lang="mr-IN" altLang="zh-TW" dirty="0" smtClean="0">
                <a:solidFill>
                  <a:schemeClr val="bg1">
                    <a:lumMod val="65000"/>
                  </a:schemeClr>
                </a:solidFill>
              </a:rPr>
              <a:t>–</a:t>
            </a:r>
            <a:r>
              <a:rPr lang="en-US" altLang="zh-TW" dirty="0" smtClean="0">
                <a:solidFill>
                  <a:schemeClr val="bg1">
                    <a:lumMod val="65000"/>
                  </a:schemeClr>
                </a:solidFill>
              </a:rPr>
              <a:t>s  </a:t>
            </a:r>
            <a:r>
              <a:rPr lang="en-US" altLang="zh-TW" dirty="0" smtClean="0">
                <a:latin typeface="Microsoft JhengHei" charset="-120"/>
                <a:ea typeface="Microsoft JhengHei" charset="-120"/>
                <a:cs typeface="Microsoft JhengHei" charset="-120"/>
              </a:rPr>
              <a:t>(</a:t>
            </a:r>
            <a:r>
              <a:rPr lang="zh-TW" altLang="en-US" dirty="0" smtClean="0">
                <a:latin typeface="Microsoft JhengHei" charset="-120"/>
                <a:ea typeface="Microsoft JhengHei" charset="-120"/>
                <a:cs typeface="Microsoft JhengHei" charset="-120"/>
              </a:rPr>
              <a:t>表示切換到</a:t>
            </a:r>
            <a:r>
              <a:rPr lang="en-US" altLang="zh-TW" dirty="0" smtClean="0">
                <a:latin typeface="Microsoft JhengHei" charset="-120"/>
                <a:ea typeface="Microsoft JhengHei" charset="-120"/>
                <a:cs typeface="Microsoft JhengHei" charset="-120"/>
              </a:rPr>
              <a:t>root </a:t>
            </a:r>
            <a:r>
              <a:rPr lang="zh-TW" altLang="en-US" dirty="0" smtClean="0">
                <a:latin typeface="Microsoft JhengHei" charset="-120"/>
                <a:ea typeface="Microsoft JhengHei" charset="-120"/>
                <a:cs typeface="Microsoft JhengHei" charset="-120"/>
              </a:rPr>
              <a:t>底下</a:t>
            </a:r>
            <a:r>
              <a:rPr lang="en-US" altLang="zh-TW" dirty="0" smtClean="0">
                <a:latin typeface="Microsoft JhengHei" charset="-120"/>
                <a:ea typeface="Microsoft JhengHei" charset="-120"/>
                <a:cs typeface="Microsoft JhengHei" charset="-120"/>
              </a:rPr>
              <a:t>)</a:t>
            </a:r>
          </a:p>
          <a:p>
            <a:r>
              <a:rPr lang="en-US" altLang="zh-TW" dirty="0" smtClean="0">
                <a:solidFill>
                  <a:schemeClr val="bg1">
                    <a:lumMod val="65000"/>
                  </a:schemeClr>
                </a:solidFill>
              </a:rPr>
              <a:t>$ </a:t>
            </a:r>
            <a:r>
              <a:rPr lang="en-US" altLang="zh-TW" dirty="0" err="1">
                <a:solidFill>
                  <a:schemeClr val="bg1">
                    <a:lumMod val="65000"/>
                  </a:schemeClr>
                </a:solidFill>
              </a:rPr>
              <a:t>npm</a:t>
            </a:r>
            <a:r>
              <a:rPr lang="en-US" altLang="zh-TW" dirty="0">
                <a:solidFill>
                  <a:schemeClr val="bg1">
                    <a:lumMod val="65000"/>
                  </a:schemeClr>
                </a:solidFill>
              </a:rPr>
              <a:t> install -g express-generator</a:t>
            </a:r>
            <a:endParaRPr lang="zh-TW" altLang="zh-TW" dirty="0"/>
          </a:p>
          <a:p>
            <a:endParaRPr lang="zh-TW" altLang="zh-TW" dirty="0"/>
          </a:p>
        </p:txBody>
      </p:sp>
      <p:sp>
        <p:nvSpPr>
          <p:cNvPr id="7" name="矩形 6"/>
          <p:cNvSpPr/>
          <p:nvPr/>
        </p:nvSpPr>
        <p:spPr>
          <a:xfrm>
            <a:off x="2406316" y="3108959"/>
            <a:ext cx="683393" cy="1925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406316" y="3381474"/>
            <a:ext cx="683393" cy="1925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p:cNvPicPr>
            <a:picLocks noChangeAspect="1"/>
          </p:cNvPicPr>
          <p:nvPr/>
        </p:nvPicPr>
        <p:blipFill>
          <a:blip r:embed="rId2"/>
          <a:stretch>
            <a:fillRect/>
          </a:stretch>
        </p:blipFill>
        <p:spPr>
          <a:xfrm>
            <a:off x="838200" y="3063839"/>
            <a:ext cx="7522107" cy="1229028"/>
          </a:xfrm>
          <a:prstGeom prst="rect">
            <a:avLst/>
          </a:prstGeom>
        </p:spPr>
      </p:pic>
      <p:sp>
        <p:nvSpPr>
          <p:cNvPr id="9" name="矩形 8"/>
          <p:cNvSpPr/>
          <p:nvPr/>
        </p:nvSpPr>
        <p:spPr>
          <a:xfrm>
            <a:off x="2059806" y="3108959"/>
            <a:ext cx="697831" cy="2725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058203" y="3405734"/>
            <a:ext cx="697831" cy="2725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058204" y="3694502"/>
            <a:ext cx="697831" cy="2725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199" y="4793112"/>
            <a:ext cx="5624801" cy="849329"/>
          </a:xfrm>
          <a:prstGeom prst="rect">
            <a:avLst/>
          </a:prstGeom>
        </p:spPr>
      </p:pic>
    </p:spTree>
    <p:extLst>
      <p:ext uri="{BB962C8B-B14F-4D97-AF65-F5344CB8AC3E}">
        <p14:creationId xmlns:p14="http://schemas.microsoft.com/office/powerpoint/2010/main" val="1372342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a:solidFill>
                  <a:schemeClr val="bg1"/>
                </a:solidFill>
                <a:latin typeface="微軟正黑體" panose="020B0604030504040204" pitchFamily="34" charset="-120"/>
                <a:ea typeface="微軟正黑體" panose="020B0604030504040204" pitchFamily="34" charset="-120"/>
              </a:rPr>
              <a:t>Express</a:t>
            </a:r>
            <a:r>
              <a:rPr lang="zh-TW" altLang="zh-TW" dirty="0">
                <a:solidFill>
                  <a:schemeClr val="bg1"/>
                </a:solidFill>
                <a:latin typeface="微軟正黑體" panose="020B0604030504040204" pitchFamily="34" charset="-120"/>
                <a:ea typeface="微軟正黑體" panose="020B0604030504040204" pitchFamily="34" charset="-120"/>
              </a:rPr>
              <a:t>網頁框架</a:t>
            </a:r>
            <a:endParaRPr lang="zh-TW" altLang="en-US" dirty="0"/>
          </a:p>
        </p:txBody>
      </p:sp>
      <p:sp>
        <p:nvSpPr>
          <p:cNvPr id="3" name="內容版面配置區 2"/>
          <p:cNvSpPr>
            <a:spLocks noGrp="1"/>
          </p:cNvSpPr>
          <p:nvPr>
            <p:ph sz="half" idx="1"/>
          </p:nvPr>
        </p:nvSpPr>
        <p:spPr>
          <a:xfrm>
            <a:off x="838200" y="1825625"/>
            <a:ext cx="10515600" cy="4351338"/>
          </a:xfrm>
        </p:spPr>
        <p:txBody>
          <a:bodyPr/>
          <a:lstStyle/>
          <a:p>
            <a:pPr marL="0" lvl="0" indent="0">
              <a:buNone/>
            </a:pPr>
            <a:r>
              <a:rPr lang="zh-TW" altLang="zh-TW" dirty="0">
                <a:latin typeface="微軟正黑體" panose="020B0604030504040204" pitchFamily="34" charset="-120"/>
                <a:ea typeface="微軟正黑體" panose="020B0604030504040204" pitchFamily="34" charset="-120"/>
              </a:rPr>
              <a:t>安裝</a:t>
            </a:r>
            <a:r>
              <a:rPr lang="zh-TW" altLang="zh-TW" dirty="0" smtClean="0">
                <a:latin typeface="微軟正黑體" panose="020B0604030504040204" pitchFamily="34" charset="-120"/>
                <a:ea typeface="微軟正黑體" panose="020B0604030504040204" pitchFamily="34" charset="-120"/>
              </a:rPr>
              <a:t>好</a:t>
            </a:r>
            <a:r>
              <a:rPr lang="en-US" altLang="zh-TW" dirty="0" smtClean="0">
                <a:latin typeface="微軟正黑體" panose="020B0604030504040204" pitchFamily="34" charset="-120"/>
                <a:ea typeface="微軟正黑體" panose="020B0604030504040204" pitchFamily="34" charset="-120"/>
              </a:rPr>
              <a:t> Express </a:t>
            </a:r>
            <a:r>
              <a:rPr lang="zh-TW" altLang="zh-TW" dirty="0" smtClean="0">
                <a:latin typeface="微軟正黑體" panose="020B0604030504040204" pitchFamily="34" charset="-120"/>
                <a:ea typeface="微軟正黑體" panose="020B0604030504040204" pitchFamily="34" charset="-120"/>
              </a:rPr>
              <a:t>後</a:t>
            </a:r>
            <a:r>
              <a:rPr lang="zh-TW" altLang="zh-TW" dirty="0">
                <a:latin typeface="微軟正黑體" panose="020B0604030504040204" pitchFamily="34" charset="-120"/>
                <a:ea typeface="微軟正黑體" panose="020B0604030504040204" pitchFamily="34" charset="-120"/>
              </a:rPr>
              <a:t>，就能快速建置</a:t>
            </a:r>
            <a:r>
              <a:rPr lang="zh-TW" altLang="zh-TW" dirty="0" smtClean="0">
                <a:latin typeface="微軟正黑體" panose="020B0604030504040204" pitchFamily="34" charset="-120"/>
                <a:ea typeface="微軟正黑體" panose="020B0604030504040204" pitchFamily="34" charset="-120"/>
              </a:rPr>
              <a:t>網頁</a:t>
            </a:r>
            <a:endParaRPr lang="en-US" altLang="zh-TW" dirty="0" smtClean="0">
              <a:latin typeface="微軟正黑體" panose="020B0604030504040204" pitchFamily="34" charset="-120"/>
              <a:ea typeface="微軟正黑體" panose="020B0604030504040204" pitchFamily="34" charset="-120"/>
            </a:endParaRPr>
          </a:p>
          <a:p>
            <a:r>
              <a:rPr lang="zh-TW" altLang="zh-TW" dirty="0" smtClean="0">
                <a:latin typeface="微軟正黑體" panose="020B0604030504040204" pitchFamily="34" charset="-120"/>
                <a:ea typeface="微軟正黑體" panose="020B0604030504040204" pitchFamily="34" charset="-120"/>
              </a:rPr>
              <a:t>用</a:t>
            </a:r>
            <a:r>
              <a:rPr lang="en-US" altLang="zh-TW" dirty="0" smtClean="0">
                <a:latin typeface="微軟正黑體" panose="020B0604030504040204" pitchFamily="34" charset="-120"/>
                <a:ea typeface="微軟正黑體" panose="020B0604030504040204" pitchFamily="34" charset="-120"/>
              </a:rPr>
              <a:t> express </a:t>
            </a:r>
            <a:r>
              <a:rPr lang="zh-TW" altLang="zh-TW" dirty="0" smtClean="0">
                <a:latin typeface="微軟正黑體" panose="020B0604030504040204" pitchFamily="34" charset="-120"/>
                <a:ea typeface="微軟正黑體" panose="020B0604030504040204" pitchFamily="34" charset="-120"/>
              </a:rPr>
              <a:t>建立一個</a:t>
            </a:r>
            <a:r>
              <a:rPr lang="en-US" altLang="zh-TW" dirty="0" smtClean="0">
                <a:latin typeface="微軟正黑體" panose="020B0604030504040204" pitchFamily="34" charset="-120"/>
                <a:ea typeface="微軟正黑體" panose="020B0604030504040204" pitchFamily="34" charset="-120"/>
              </a:rPr>
              <a:t> temp </a:t>
            </a:r>
            <a:r>
              <a:rPr lang="zh-TW" altLang="zh-TW" dirty="0" smtClean="0">
                <a:latin typeface="微軟正黑體" panose="020B0604030504040204" pitchFamily="34" charset="-120"/>
                <a:ea typeface="微軟正黑體" panose="020B0604030504040204" pitchFamily="34" charset="-120"/>
              </a:rPr>
              <a:t>目錄檔</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smtClean="0">
                <a:solidFill>
                  <a:schemeClr val="bg1">
                    <a:lumMod val="65000"/>
                  </a:schemeClr>
                </a:solidFill>
              </a:rPr>
              <a:t>$ </a:t>
            </a:r>
            <a:r>
              <a:rPr lang="en-US" altLang="zh-TW" dirty="0">
                <a:solidFill>
                  <a:schemeClr val="bg1">
                    <a:lumMod val="65000"/>
                  </a:schemeClr>
                </a:solidFill>
              </a:rPr>
              <a:t>express </a:t>
            </a:r>
            <a:r>
              <a:rPr lang="en-US" altLang="zh-TW" dirty="0" smtClean="0">
                <a:solidFill>
                  <a:schemeClr val="bg1">
                    <a:lumMod val="65000"/>
                  </a:schemeClr>
                </a:solidFill>
              </a:rPr>
              <a:t>temp</a:t>
            </a:r>
          </a:p>
          <a:p>
            <a:endParaRPr lang="en-US" altLang="zh-TW" dirty="0">
              <a:solidFill>
                <a:schemeClr val="bg1">
                  <a:lumMod val="65000"/>
                </a:schemeClr>
              </a:solidFill>
            </a:endParaRPr>
          </a:p>
          <a:p>
            <a:pPr marL="0" indent="0">
              <a:buNone/>
            </a:pPr>
            <a:r>
              <a:rPr lang="en-US" altLang="zh-TW" dirty="0" smtClean="0">
                <a:latin typeface="微軟正黑體" panose="020B0604030504040204" pitchFamily="34" charset="-120"/>
                <a:ea typeface="微軟正黑體" panose="020B0604030504040204" pitchFamily="34" charset="-120"/>
              </a:rPr>
              <a:t>temp</a:t>
            </a:r>
            <a:r>
              <a:rPr lang="zh-TW" altLang="en-US" dirty="0" smtClean="0">
                <a:latin typeface="微軟正黑體" panose="020B0604030504040204" pitchFamily="34" charset="-120"/>
                <a:ea typeface="微軟正黑體" panose="020B0604030504040204" pitchFamily="34" charset="-120"/>
              </a:rPr>
              <a:t>資料夾中所含檔案</a:t>
            </a:r>
            <a:endParaRPr lang="zh-TW" altLang="zh-TW" dirty="0">
              <a:latin typeface="微軟正黑體" panose="020B0604030504040204" pitchFamily="34" charset="-120"/>
              <a:ea typeface="微軟正黑體" panose="020B0604030504040204" pitchFamily="34" charset="-120"/>
            </a:endParaRPr>
          </a:p>
          <a:p>
            <a:pPr lvl="0"/>
            <a:endParaRPr lang="en-US" altLang="zh-TW" dirty="0" smtClean="0">
              <a:latin typeface="微軟正黑體" panose="020B0604030504040204" pitchFamily="34" charset="-120"/>
              <a:ea typeface="微軟正黑體" panose="020B0604030504040204" pitchFamily="34" charset="-120"/>
            </a:endParaRPr>
          </a:p>
          <a:p>
            <a:pPr lvl="0"/>
            <a:endParaRPr lang="en-US" altLang="zh-TW" dirty="0">
              <a:latin typeface="微軟正黑體" panose="020B0604030504040204" pitchFamily="34" charset="-120"/>
              <a:ea typeface="微軟正黑體" panose="020B0604030504040204" pitchFamily="34" charset="-120"/>
            </a:endParaRPr>
          </a:p>
        </p:txBody>
      </p:sp>
      <p:pic>
        <p:nvPicPr>
          <p:cNvPr id="8" name="圖片 7"/>
          <p:cNvPicPr>
            <a:picLocks noChangeAspect="1"/>
          </p:cNvPicPr>
          <p:nvPr/>
        </p:nvPicPr>
        <p:blipFill>
          <a:blip r:embed="rId2"/>
          <a:stretch>
            <a:fillRect/>
          </a:stretch>
        </p:blipFill>
        <p:spPr>
          <a:xfrm>
            <a:off x="5461059" y="3142949"/>
            <a:ext cx="2729088" cy="3034014"/>
          </a:xfrm>
          <a:prstGeom prst="rect">
            <a:avLst/>
          </a:prstGeom>
        </p:spPr>
      </p:pic>
    </p:spTree>
    <p:extLst>
      <p:ext uri="{BB962C8B-B14F-4D97-AF65-F5344CB8AC3E}">
        <p14:creationId xmlns:p14="http://schemas.microsoft.com/office/powerpoint/2010/main" val="2837269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925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a:solidFill>
                  <a:schemeClr val="bg1"/>
                </a:solidFill>
                <a:latin typeface="微軟正黑體" panose="020B0604030504040204" pitchFamily="34" charset="-120"/>
                <a:ea typeface="微軟正黑體" panose="020B0604030504040204" pitchFamily="34" charset="-120"/>
              </a:rPr>
              <a:t>Express</a:t>
            </a:r>
            <a:r>
              <a:rPr lang="zh-TW" altLang="zh-TW" dirty="0">
                <a:solidFill>
                  <a:schemeClr val="bg1"/>
                </a:solidFill>
                <a:latin typeface="微軟正黑體" panose="020B0604030504040204" pitchFamily="34" charset="-120"/>
                <a:ea typeface="微軟正黑體" panose="020B0604030504040204" pitchFamily="34" charset="-120"/>
              </a:rPr>
              <a:t>網頁框架</a:t>
            </a:r>
            <a:endParaRPr lang="zh-TW" altLang="en-US" dirty="0"/>
          </a:p>
        </p:txBody>
      </p:sp>
      <p:sp>
        <p:nvSpPr>
          <p:cNvPr id="3" name="內容版面配置區 2"/>
          <p:cNvSpPr>
            <a:spLocks noGrp="1"/>
          </p:cNvSpPr>
          <p:nvPr>
            <p:ph sz="half" idx="1"/>
          </p:nvPr>
        </p:nvSpPr>
        <p:spPr>
          <a:xfrm>
            <a:off x="838200" y="1825625"/>
            <a:ext cx="10515600" cy="4351338"/>
          </a:xfrm>
        </p:spPr>
        <p:txBody>
          <a:bodyPr/>
          <a:lstStyle/>
          <a:p>
            <a:pPr marL="0" lvl="0" indent="0">
              <a:buNone/>
            </a:pPr>
            <a:r>
              <a:rPr lang="zh-TW" altLang="en-US" dirty="0" smtClean="0">
                <a:latin typeface="微軟正黑體" panose="020B0604030504040204" pitchFamily="34" charset="-120"/>
                <a:ea typeface="微軟正黑體" panose="020B0604030504040204" pitchFamily="34" charset="-120"/>
              </a:rPr>
              <a:t>利</a:t>
            </a:r>
            <a:r>
              <a:rPr lang="zh-TW" altLang="zh-TW" dirty="0" smtClean="0">
                <a:latin typeface="微軟正黑體" panose="020B0604030504040204" pitchFamily="34" charset="-120"/>
                <a:ea typeface="微軟正黑體" panose="020B0604030504040204" pitchFamily="34" charset="-120"/>
              </a:rPr>
              <a:t>用</a:t>
            </a:r>
            <a:r>
              <a:rPr lang="zh-TW" altLang="en-US" dirty="0" smtClean="0">
                <a:latin typeface="微軟正黑體" panose="020B0604030504040204" pitchFamily="34" charset="-120"/>
                <a:ea typeface="微軟正黑體" panose="020B0604030504040204" pitchFamily="34" charset="-120"/>
              </a:rPr>
              <a:t> </a:t>
            </a:r>
            <a:r>
              <a:rPr lang="en-US" altLang="zh-TW" dirty="0" err="1" smtClean="0">
                <a:latin typeface="微軟正黑體" panose="020B0604030504040204" pitchFamily="34" charset="-120"/>
                <a:ea typeface="微軟正黑體" panose="020B0604030504040204" pitchFamily="34" charset="-120"/>
              </a:rPr>
              <a:t>npm</a:t>
            </a:r>
            <a:r>
              <a:rPr lang="zh-TW" altLang="en-US" dirty="0" smtClean="0">
                <a:latin typeface="微軟正黑體" panose="020B0604030504040204" pitchFamily="34" charset="-120"/>
                <a:ea typeface="微軟正黑體" panose="020B0604030504040204" pitchFamily="34" charset="-120"/>
              </a:rPr>
              <a:t> </a:t>
            </a:r>
            <a:r>
              <a:rPr lang="zh-TW" altLang="zh-TW" dirty="0" smtClean="0">
                <a:latin typeface="微軟正黑體" panose="020B0604030504040204" pitchFamily="34" charset="-120"/>
                <a:ea typeface="微軟正黑體" panose="020B0604030504040204" pitchFamily="34" charset="-120"/>
              </a:rPr>
              <a:t>安裝</a:t>
            </a:r>
            <a:r>
              <a:rPr lang="zh-TW" altLang="zh-TW" dirty="0">
                <a:latin typeface="微軟正黑體" panose="020B0604030504040204" pitchFamily="34" charset="-120"/>
                <a:ea typeface="微軟正黑體" panose="020B0604030504040204" pitchFamily="34" charset="-120"/>
              </a:rPr>
              <a:t>裡面所有相依</a:t>
            </a:r>
            <a:r>
              <a:rPr lang="zh-TW" altLang="zh-TW" dirty="0" smtClean="0">
                <a:latin typeface="微軟正黑體" panose="020B0604030504040204" pitchFamily="34" charset="-120"/>
                <a:ea typeface="微軟正黑體" panose="020B0604030504040204" pitchFamily="34" charset="-120"/>
              </a:rPr>
              <a:t>套件</a:t>
            </a:r>
            <a:endParaRPr lang="en-US" altLang="zh-TW" dirty="0" smtClean="0">
              <a:latin typeface="微軟正黑體" panose="020B0604030504040204" pitchFamily="34" charset="-120"/>
              <a:ea typeface="微軟正黑體" panose="020B0604030504040204" pitchFamily="34" charset="-120"/>
            </a:endParaRPr>
          </a:p>
          <a:p>
            <a:pPr marL="0" lvl="0" indent="0">
              <a:buNone/>
            </a:pPr>
            <a:endParaRPr lang="zh-TW"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先進到 </a:t>
            </a:r>
            <a:r>
              <a:rPr lang="en-US" altLang="zh-TW" dirty="0" smtClean="0">
                <a:latin typeface="微軟正黑體" panose="020B0604030504040204" pitchFamily="34" charset="-120"/>
                <a:ea typeface="微軟正黑體" panose="020B0604030504040204" pitchFamily="34" charset="-120"/>
              </a:rPr>
              <a:t>temp </a:t>
            </a:r>
            <a:r>
              <a:rPr lang="zh-TW" altLang="en-US" dirty="0" smtClean="0">
                <a:latin typeface="微軟正黑體" panose="020B0604030504040204" pitchFamily="34" charset="-120"/>
                <a:ea typeface="微軟正黑體" panose="020B0604030504040204" pitchFamily="34" charset="-120"/>
              </a:rPr>
              <a:t>資料夾中</a:t>
            </a:r>
            <a:endParaRPr lang="en-US" altLang="zh-TW" dirty="0" smtClean="0">
              <a:latin typeface="微軟正黑體" panose="020B0604030504040204" pitchFamily="34" charset="-120"/>
              <a:ea typeface="微軟正黑體" panose="020B0604030504040204" pitchFamily="34" charset="-120"/>
            </a:endParaRPr>
          </a:p>
          <a:p>
            <a:r>
              <a:rPr lang="en-US" altLang="zh-TW" dirty="0" smtClean="0">
                <a:solidFill>
                  <a:schemeClr val="bg1">
                    <a:lumMod val="65000"/>
                  </a:schemeClr>
                </a:solidFill>
              </a:rPr>
              <a:t>$ </a:t>
            </a:r>
            <a:r>
              <a:rPr lang="en-US" altLang="zh-TW" dirty="0">
                <a:solidFill>
                  <a:schemeClr val="bg1">
                    <a:lumMod val="65000"/>
                  </a:schemeClr>
                </a:solidFill>
              </a:rPr>
              <a:t>cd </a:t>
            </a:r>
            <a:r>
              <a:rPr lang="en-US" altLang="zh-TW" dirty="0" smtClean="0">
                <a:solidFill>
                  <a:schemeClr val="bg1">
                    <a:lumMod val="65000"/>
                  </a:schemeClr>
                </a:solidFill>
              </a:rPr>
              <a:t>temp</a:t>
            </a:r>
          </a:p>
          <a:p>
            <a:endParaRPr lang="en-US" altLang="zh-TW" dirty="0" smtClean="0"/>
          </a:p>
          <a:p>
            <a:r>
              <a:rPr lang="zh-TW" altLang="en-US" dirty="0">
                <a:latin typeface="微軟正黑體" panose="020B0604030504040204" pitchFamily="34" charset="-120"/>
                <a:ea typeface="微軟正黑體" panose="020B0604030504040204" pitchFamily="34" charset="-120"/>
              </a:rPr>
              <a:t>再</a:t>
            </a:r>
            <a:r>
              <a:rPr lang="zh-TW" altLang="en-US" dirty="0" smtClean="0">
                <a:latin typeface="微軟正黑體" panose="020B0604030504040204" pitchFamily="34" charset="-120"/>
                <a:ea typeface="微軟正黑體" panose="020B0604030504040204" pitchFamily="34" charset="-120"/>
              </a:rPr>
              <a:t>進行安裝</a:t>
            </a:r>
            <a:r>
              <a:rPr lang="zh-TW" altLang="zh-TW" dirty="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install </a:t>
            </a:r>
            <a:r>
              <a:rPr lang="zh-TW" altLang="zh-TW" dirty="0" smtClean="0">
                <a:latin typeface="微軟正黑體" panose="020B0604030504040204" pitchFamily="34" charset="-120"/>
                <a:ea typeface="微軟正黑體" panose="020B0604030504040204" pitchFamily="34" charset="-120"/>
              </a:rPr>
              <a:t>後</a:t>
            </a:r>
            <a:r>
              <a:rPr lang="zh-TW" altLang="zh-TW" dirty="0">
                <a:latin typeface="微軟正黑體" panose="020B0604030504040204" pitchFamily="34" charset="-120"/>
                <a:ea typeface="微軟正黑體" panose="020B0604030504040204" pitchFamily="34" charset="-120"/>
              </a:rPr>
              <a:t>包含一個</a:t>
            </a:r>
            <a:r>
              <a:rPr lang="zh-TW" altLang="zh-TW" dirty="0">
                <a:solidFill>
                  <a:srgbClr val="C00000"/>
                </a:solidFill>
                <a:latin typeface="微軟正黑體" panose="020B0604030504040204" pitchFamily="34" charset="-120"/>
                <a:ea typeface="微軟正黑體" panose="020B0604030504040204" pitchFamily="34" charset="-120"/>
              </a:rPr>
              <a:t>“</a:t>
            </a:r>
            <a:r>
              <a:rPr lang="en-US" altLang="zh-TW" dirty="0">
                <a:solidFill>
                  <a:srgbClr val="C00000"/>
                </a:solidFill>
                <a:latin typeface="微軟正黑體" panose="020B0604030504040204" pitchFamily="34" charset="-120"/>
                <a:ea typeface="微軟正黑體" panose="020B0604030504040204" pitchFamily="34" charset="-120"/>
              </a:rPr>
              <a:t>.</a:t>
            </a:r>
            <a:r>
              <a:rPr lang="zh-TW" altLang="zh-TW" dirty="0">
                <a:solidFill>
                  <a:srgbClr val="C00000"/>
                </a:solidFill>
                <a:latin typeface="微軟正黑體" panose="020B0604030504040204" pitchFamily="34" charset="-120"/>
                <a:ea typeface="微軟正黑體" panose="020B0604030504040204" pitchFamily="34" charset="-120"/>
              </a:rPr>
              <a:t>”</a:t>
            </a:r>
            <a:r>
              <a:rPr lang="zh-TW" altLang="zh-TW" dirty="0">
                <a:latin typeface="微軟正黑體" panose="020B0604030504040204" pitchFamily="34" charset="-120"/>
                <a:ea typeface="微軟正黑體" panose="020B0604030504040204" pitchFamily="34" charset="-120"/>
              </a:rPr>
              <a:t>句點）</a:t>
            </a:r>
          </a:p>
          <a:p>
            <a:r>
              <a:rPr lang="en-US" altLang="zh-TW" dirty="0">
                <a:solidFill>
                  <a:schemeClr val="bg1">
                    <a:lumMod val="65000"/>
                  </a:schemeClr>
                </a:solidFill>
              </a:rPr>
              <a:t>$ </a:t>
            </a:r>
            <a:r>
              <a:rPr lang="en-US" altLang="zh-TW" dirty="0" err="1">
                <a:solidFill>
                  <a:schemeClr val="bg1">
                    <a:lumMod val="65000"/>
                  </a:schemeClr>
                </a:solidFill>
              </a:rPr>
              <a:t>npm</a:t>
            </a:r>
            <a:r>
              <a:rPr lang="en-US" altLang="zh-TW" dirty="0">
                <a:solidFill>
                  <a:schemeClr val="bg1">
                    <a:lumMod val="65000"/>
                  </a:schemeClr>
                </a:solidFill>
              </a:rPr>
              <a:t> install .</a:t>
            </a:r>
            <a:endParaRPr lang="zh-TW" altLang="zh-TW" dirty="0">
              <a:solidFill>
                <a:schemeClr val="bg1">
                  <a:lumMod val="65000"/>
                </a:schemeClr>
              </a:solidFill>
            </a:endParaRPr>
          </a:p>
          <a:p>
            <a:endParaRPr lang="zh-TW" altLang="en-US" dirty="0"/>
          </a:p>
        </p:txBody>
      </p:sp>
      <p:pic>
        <p:nvPicPr>
          <p:cNvPr id="6" name="圖片 5"/>
          <p:cNvPicPr>
            <a:picLocks noChangeAspect="1"/>
          </p:cNvPicPr>
          <p:nvPr/>
        </p:nvPicPr>
        <p:blipFill>
          <a:blip r:embed="rId2"/>
          <a:stretch>
            <a:fillRect/>
          </a:stretch>
        </p:blipFill>
        <p:spPr>
          <a:xfrm>
            <a:off x="5395110" y="3171824"/>
            <a:ext cx="3968976" cy="331772"/>
          </a:xfrm>
          <a:prstGeom prst="rect">
            <a:avLst/>
          </a:prstGeom>
        </p:spPr>
      </p:pic>
      <p:sp>
        <p:nvSpPr>
          <p:cNvPr id="7" name="矩形 6"/>
          <p:cNvSpPr/>
          <p:nvPr/>
        </p:nvSpPr>
        <p:spPr>
          <a:xfrm>
            <a:off x="6699183" y="3214838"/>
            <a:ext cx="1819175" cy="2502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8470235" y="2964581"/>
            <a:ext cx="1029900" cy="70264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39682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a:solidFill>
                  <a:schemeClr val="bg1"/>
                </a:solidFill>
                <a:latin typeface="微軟正黑體" panose="020B0604030504040204" pitchFamily="34" charset="-120"/>
                <a:ea typeface="微軟正黑體" panose="020B0604030504040204" pitchFamily="34" charset="-120"/>
              </a:rPr>
              <a:t>Express</a:t>
            </a:r>
            <a:r>
              <a:rPr lang="zh-TW" altLang="zh-TW" dirty="0">
                <a:solidFill>
                  <a:schemeClr val="bg1"/>
                </a:solidFill>
                <a:latin typeface="微軟正黑體" panose="020B0604030504040204" pitchFamily="34" charset="-120"/>
                <a:ea typeface="微軟正黑體" panose="020B0604030504040204" pitchFamily="34" charset="-120"/>
              </a:rPr>
              <a:t>網頁框架</a:t>
            </a:r>
            <a:endParaRPr lang="zh-TW" altLang="en-US" dirty="0"/>
          </a:p>
        </p:txBody>
      </p:sp>
      <p:sp>
        <p:nvSpPr>
          <p:cNvPr id="8" name="內容版面配置區 7"/>
          <p:cNvSpPr>
            <a:spLocks noGrp="1"/>
          </p:cNvSpPr>
          <p:nvPr>
            <p:ph sz="half" idx="1"/>
          </p:nvPr>
        </p:nvSpPr>
        <p:spPr>
          <a:xfrm>
            <a:off x="838200" y="1825625"/>
            <a:ext cx="10515600" cy="4351338"/>
          </a:xfrm>
        </p:spPr>
        <p:txBody>
          <a:bodyPr/>
          <a:lstStyle/>
          <a:p>
            <a:pPr lvl="0"/>
            <a:r>
              <a:rPr lang="zh-TW" altLang="zh-TW" dirty="0">
                <a:latin typeface="微軟正黑體" panose="020B0604030504040204" pitchFamily="34" charset="-120"/>
                <a:ea typeface="微軟正黑體" panose="020B0604030504040204" pitchFamily="34" charset="-120"/>
              </a:rPr>
              <a:t>在</a:t>
            </a:r>
            <a:r>
              <a:rPr lang="en-US" altLang="zh-TW" dirty="0">
                <a:latin typeface="微軟正黑體" panose="020B0604030504040204" pitchFamily="34" charset="-120"/>
                <a:ea typeface="微軟正黑體" panose="020B0604030504040204" pitchFamily="34" charset="-120"/>
              </a:rPr>
              <a:t>command line</a:t>
            </a:r>
            <a:r>
              <a:rPr lang="zh-TW" altLang="zh-TW" dirty="0">
                <a:latin typeface="微軟正黑體" panose="020B0604030504040204" pitchFamily="34" charset="-120"/>
                <a:ea typeface="微軟正黑體" panose="020B0604030504040204" pitchFamily="34" charset="-120"/>
              </a:rPr>
              <a:t>輸入</a:t>
            </a:r>
          </a:p>
          <a:p>
            <a:r>
              <a:rPr lang="en-US" altLang="zh-TW" dirty="0">
                <a:solidFill>
                  <a:schemeClr val="bg1">
                    <a:lumMod val="65000"/>
                  </a:schemeClr>
                </a:solidFill>
              </a:rPr>
              <a:t>$ </a:t>
            </a:r>
            <a:r>
              <a:rPr lang="en-US" altLang="zh-TW" dirty="0" err="1">
                <a:solidFill>
                  <a:schemeClr val="bg1">
                    <a:lumMod val="65000"/>
                  </a:schemeClr>
                </a:solidFill>
              </a:rPr>
              <a:t>npm</a:t>
            </a:r>
            <a:r>
              <a:rPr lang="en-US" altLang="zh-TW" dirty="0">
                <a:solidFill>
                  <a:schemeClr val="bg1">
                    <a:lumMod val="65000"/>
                  </a:schemeClr>
                </a:solidFill>
              </a:rPr>
              <a:t> start</a:t>
            </a:r>
            <a:endParaRPr lang="zh-TW" altLang="zh-TW" dirty="0">
              <a:solidFill>
                <a:schemeClr val="bg1">
                  <a:lumMod val="65000"/>
                </a:schemeClr>
              </a:solidFill>
            </a:endParaRPr>
          </a:p>
          <a:p>
            <a:endParaRPr lang="zh-TW" altLang="en-US" dirty="0"/>
          </a:p>
        </p:txBody>
      </p:sp>
      <p:pic>
        <p:nvPicPr>
          <p:cNvPr id="9" name="圖片 8"/>
          <p:cNvPicPr/>
          <p:nvPr/>
        </p:nvPicPr>
        <p:blipFill>
          <a:blip r:embed="rId2"/>
          <a:stretch>
            <a:fillRect/>
          </a:stretch>
        </p:blipFill>
        <p:spPr>
          <a:xfrm>
            <a:off x="1238550" y="2959099"/>
            <a:ext cx="5884145" cy="1199015"/>
          </a:xfrm>
          <a:prstGeom prst="rect">
            <a:avLst/>
          </a:prstGeom>
        </p:spPr>
      </p:pic>
      <p:sp>
        <p:nvSpPr>
          <p:cNvPr id="10" name="矩形 9"/>
          <p:cNvSpPr/>
          <p:nvPr/>
        </p:nvSpPr>
        <p:spPr>
          <a:xfrm>
            <a:off x="2406315" y="2987974"/>
            <a:ext cx="1513814" cy="2957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839903" y="3538016"/>
            <a:ext cx="1513814" cy="2957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56810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a:solidFill>
                  <a:schemeClr val="bg1"/>
                </a:solidFill>
                <a:latin typeface="微軟正黑體" panose="020B0604030504040204" pitchFamily="34" charset="-120"/>
                <a:ea typeface="微軟正黑體" panose="020B0604030504040204" pitchFamily="34" charset="-120"/>
              </a:rPr>
              <a:t>Express</a:t>
            </a:r>
            <a:r>
              <a:rPr lang="zh-TW" altLang="zh-TW" dirty="0">
                <a:solidFill>
                  <a:schemeClr val="bg1"/>
                </a:solidFill>
                <a:latin typeface="微軟正黑體" panose="020B0604030504040204" pitchFamily="34" charset="-120"/>
                <a:ea typeface="微軟正黑體" panose="020B0604030504040204" pitchFamily="34" charset="-120"/>
              </a:rPr>
              <a:t>網頁框架</a:t>
            </a:r>
            <a:endParaRPr lang="zh-TW" altLang="en-US" dirty="0"/>
          </a:p>
        </p:txBody>
      </p:sp>
      <p:sp>
        <p:nvSpPr>
          <p:cNvPr id="3" name="內容版面配置區 2"/>
          <p:cNvSpPr>
            <a:spLocks noGrp="1"/>
          </p:cNvSpPr>
          <p:nvPr>
            <p:ph sz="half" idx="1"/>
          </p:nvPr>
        </p:nvSpPr>
        <p:spPr>
          <a:xfrm>
            <a:off x="838200" y="1825625"/>
            <a:ext cx="10515600" cy="4351338"/>
          </a:xfrm>
        </p:spPr>
        <p:txBody>
          <a:bodyPr/>
          <a:lstStyle/>
          <a:p>
            <a:r>
              <a:rPr lang="zh-TW" altLang="zh-TW" dirty="0">
                <a:latin typeface="微軟正黑體" panose="020B0604030504040204" pitchFamily="34" charset="-120"/>
                <a:ea typeface="微軟正黑體" panose="020B0604030504040204" pitchFamily="34" charset="-120"/>
              </a:rPr>
              <a:t>就能查看</a:t>
            </a:r>
            <a:r>
              <a:rPr lang="zh-TW" altLang="zh-TW" dirty="0" smtClean="0">
                <a:latin typeface="微軟正黑體" panose="020B0604030504040204" pitchFamily="34" charset="-120"/>
                <a:ea typeface="微軟正黑體" panose="020B0604030504040204" pitchFamily="34" charset="-120"/>
              </a:rPr>
              <a:t>成果</a:t>
            </a:r>
            <a:r>
              <a:rPr lang="en-US" altLang="zh-TW" dirty="0" smtClean="0">
                <a:latin typeface="微軟正黑體" panose="020B0604030504040204" pitchFamily="34" charset="-120"/>
                <a:ea typeface="微軟正黑體" panose="020B0604030504040204" pitchFamily="34" charset="-120"/>
              </a:rPr>
              <a:t> localhost:3000</a:t>
            </a:r>
            <a:r>
              <a:rPr lang="zh-TW" altLang="zh-TW" dirty="0">
                <a:latin typeface="微軟正黑體" panose="020B0604030504040204" pitchFamily="34" charset="-120"/>
                <a:ea typeface="微軟正黑體" panose="020B0604030504040204" pitchFamily="34" charset="-120"/>
              </a:rPr>
              <a:t>（</a:t>
            </a:r>
            <a:r>
              <a:rPr lang="zh-TW" altLang="zh-TW" dirty="0" smtClean="0">
                <a:latin typeface="微軟正黑體" panose="020B0604030504040204" pitchFamily="34" charset="-120"/>
                <a:ea typeface="微軟正黑體" panose="020B0604030504040204" pitchFamily="34" charset="-120"/>
              </a:rPr>
              <a:t>預設</a:t>
            </a:r>
            <a:r>
              <a:rPr lang="en-US" altLang="zh-TW" dirty="0" smtClean="0">
                <a:latin typeface="微軟正黑體" panose="020B0604030504040204" pitchFamily="34" charset="-120"/>
                <a:ea typeface="微軟正黑體" panose="020B0604030504040204" pitchFamily="34" charset="-120"/>
              </a:rPr>
              <a:t> port 3000</a:t>
            </a:r>
            <a:r>
              <a:rPr lang="zh-TW"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2"/>
          <a:stretch>
            <a:fillRect/>
          </a:stretch>
        </p:blipFill>
        <p:spPr>
          <a:xfrm>
            <a:off x="1649178" y="2405063"/>
            <a:ext cx="8239125" cy="3771900"/>
          </a:xfrm>
          <a:prstGeom prst="rect">
            <a:avLst/>
          </a:prstGeom>
          <a:ln>
            <a:solidFill>
              <a:schemeClr val="tx1"/>
            </a:solidFill>
          </a:ln>
        </p:spPr>
      </p:pic>
    </p:spTree>
    <p:extLst>
      <p:ext uri="{BB962C8B-B14F-4D97-AF65-F5344CB8AC3E}">
        <p14:creationId xmlns:p14="http://schemas.microsoft.com/office/powerpoint/2010/main" val="1237156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925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smtClean="0">
                <a:solidFill>
                  <a:schemeClr val="bg1"/>
                </a:solidFill>
                <a:latin typeface="微軟正黑體" panose="020B0604030504040204" pitchFamily="34" charset="-120"/>
                <a:ea typeface="微軟正黑體" panose="020B0604030504040204" pitchFamily="34" charset="-120"/>
              </a:rPr>
              <a:t>Azure-CLI</a:t>
            </a:r>
            <a:endParaRPr lang="zh-TW" altLang="en-US" dirty="0">
              <a:solidFill>
                <a:schemeClr val="bg1"/>
              </a:solidFill>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sz="half" idx="1"/>
          </p:nvPr>
        </p:nvSpPr>
        <p:spPr>
          <a:xfrm>
            <a:off x="838200" y="1825625"/>
            <a:ext cx="10515600" cy="4351338"/>
          </a:xfrm>
        </p:spPr>
        <p:txBody>
          <a:bodyPr/>
          <a:lstStyle/>
          <a:p>
            <a:pPr marL="0" indent="0">
              <a:buNone/>
            </a:pPr>
            <a:r>
              <a:rPr lang="zh-TW" altLang="zh-TW" dirty="0">
                <a:latin typeface="微軟正黑體" panose="020B0604030504040204" pitchFamily="34" charset="-120"/>
                <a:ea typeface="微軟正黑體" panose="020B0604030504040204" pitchFamily="34" charset="-120"/>
              </a:rPr>
              <a:t>安裝</a:t>
            </a:r>
            <a:r>
              <a:rPr lang="en-US" altLang="zh-TW" dirty="0">
                <a:latin typeface="微軟正黑體" panose="020B0604030504040204" pitchFamily="34" charset="-120"/>
                <a:ea typeface="微軟正黑體" panose="020B0604030504040204" pitchFamily="34" charset="-120"/>
              </a:rPr>
              <a:t> </a:t>
            </a:r>
            <a:r>
              <a:rPr lang="en-US" altLang="zh-TW" dirty="0">
                <a:solidFill>
                  <a:schemeClr val="accent6"/>
                </a:solidFill>
                <a:latin typeface="微軟正黑體" panose="020B0604030504040204" pitchFamily="34" charset="-120"/>
                <a:ea typeface="微軟正黑體" panose="020B0604030504040204" pitchFamily="34" charset="-120"/>
              </a:rPr>
              <a:t>Azure </a:t>
            </a:r>
            <a:r>
              <a:rPr lang="zh-TW" altLang="en-US" dirty="0">
                <a:solidFill>
                  <a:schemeClr val="accent6"/>
                </a:solidFill>
                <a:latin typeface="微軟正黑體" panose="020B0604030504040204" pitchFamily="34" charset="-120"/>
                <a:ea typeface="微軟正黑體" panose="020B0604030504040204" pitchFamily="34" charset="-120"/>
              </a:rPr>
              <a:t>命令列</a:t>
            </a:r>
            <a:r>
              <a:rPr lang="zh-TW" altLang="en-US" dirty="0" smtClean="0">
                <a:solidFill>
                  <a:schemeClr val="accent6"/>
                </a:solidFill>
                <a:latin typeface="微軟正黑體" panose="020B0604030504040204" pitchFamily="34" charset="-120"/>
                <a:ea typeface="微軟正黑體" panose="020B0604030504040204" pitchFamily="34" charset="-120"/>
              </a:rPr>
              <a:t>介面（</a:t>
            </a:r>
            <a:r>
              <a:rPr lang="en-US" altLang="zh-TW" dirty="0" smtClean="0">
                <a:solidFill>
                  <a:schemeClr val="accent6"/>
                </a:solidFill>
                <a:latin typeface="微軟正黑體" panose="020B0604030504040204" pitchFamily="34" charset="-120"/>
                <a:ea typeface="微軟正黑體" panose="020B0604030504040204" pitchFamily="34" charset="-120"/>
              </a:rPr>
              <a:t>Azure-CLI </a:t>
            </a:r>
            <a:r>
              <a:rPr lang="zh-TW" altLang="en-US" dirty="0" smtClean="0">
                <a:solidFill>
                  <a:schemeClr val="accent6"/>
                </a:solidFill>
                <a:latin typeface="微軟正黑體" panose="020B0604030504040204" pitchFamily="34" charset="-120"/>
                <a:ea typeface="微軟正黑體" panose="020B0604030504040204" pitchFamily="34" charset="-120"/>
              </a:rPr>
              <a:t>）</a:t>
            </a:r>
            <a:endParaRPr lang="en-US" altLang="zh-TW" dirty="0" smtClean="0">
              <a:solidFill>
                <a:schemeClr val="accent6"/>
              </a:solidFill>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用於</a:t>
            </a:r>
            <a:r>
              <a:rPr lang="zh-TW" altLang="en-US" dirty="0">
                <a:latin typeface="微軟正黑體" panose="020B0604030504040204" pitchFamily="34" charset="-120"/>
                <a:ea typeface="微軟正黑體" panose="020B0604030504040204" pitchFamily="34" charset="-120"/>
              </a:rPr>
              <a:t>建立和管理 </a:t>
            </a:r>
            <a:r>
              <a:rPr lang="en-US" altLang="zh-TW" dirty="0">
                <a:latin typeface="微軟正黑體" panose="020B0604030504040204" pitchFamily="34" charset="-120"/>
                <a:ea typeface="微軟正黑體" panose="020B0604030504040204" pitchFamily="34" charset="-120"/>
              </a:rPr>
              <a:t>Microsoft Azure </a:t>
            </a:r>
            <a:r>
              <a:rPr lang="zh-TW" altLang="en-US" dirty="0">
                <a:latin typeface="微軟正黑體" panose="020B0604030504040204" pitchFamily="34" charset="-120"/>
                <a:ea typeface="微軟正黑體" panose="020B0604030504040204" pitchFamily="34" charset="-120"/>
              </a:rPr>
              <a:t>中的</a:t>
            </a:r>
            <a:r>
              <a:rPr lang="zh-TW" altLang="en-US" dirty="0" smtClean="0">
                <a:latin typeface="微軟正黑體" panose="020B0604030504040204" pitchFamily="34" charset="-120"/>
                <a:ea typeface="微軟正黑體" panose="020B0604030504040204" pitchFamily="34" charset="-120"/>
              </a:rPr>
              <a:t>資源</a:t>
            </a: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有數</a:t>
            </a:r>
            <a:r>
              <a:rPr lang="zh-TW" altLang="en-US" dirty="0">
                <a:latin typeface="微軟正黑體" panose="020B0604030504040204" pitchFamily="34" charset="-120"/>
                <a:ea typeface="微軟正黑體" panose="020B0604030504040204" pitchFamily="34" charset="-120"/>
              </a:rPr>
              <a:t>個選項</a:t>
            </a:r>
            <a:r>
              <a:rPr lang="zh-TW" altLang="en-US" dirty="0" smtClean="0">
                <a:latin typeface="微軟正黑體" panose="020B0604030504040204" pitchFamily="34" charset="-120"/>
                <a:ea typeface="微軟正黑體" panose="020B0604030504040204" pitchFamily="34" charset="-120"/>
              </a:rPr>
              <a:t>可在</a:t>
            </a:r>
            <a:r>
              <a:rPr lang="zh-TW" altLang="en-US" dirty="0">
                <a:latin typeface="微軟正黑體" panose="020B0604030504040204" pitchFamily="34" charset="-120"/>
                <a:ea typeface="微軟正黑體" panose="020B0604030504040204" pitchFamily="34" charset="-120"/>
              </a:rPr>
              <a:t>電腦上安裝這些跨平台工具</a:t>
            </a:r>
            <a:endParaRPr lang="en-US" altLang="zh-TW" dirty="0">
              <a:latin typeface="微軟正黑體" panose="020B0604030504040204" pitchFamily="34" charset="-120"/>
              <a:ea typeface="微軟正黑體" panose="020B0604030504040204" pitchFamily="34" charset="-120"/>
            </a:endParaRPr>
          </a:p>
          <a:p>
            <a:pPr lvl="1"/>
            <a:r>
              <a:rPr lang="en-US" altLang="zh-TW" b="1" dirty="0" err="1">
                <a:latin typeface="微軟正黑體" panose="020B0604030504040204" pitchFamily="34" charset="-120"/>
                <a:ea typeface="微軟正黑體" panose="020B0604030504040204" pitchFamily="34" charset="-120"/>
              </a:rPr>
              <a:t>npm</a:t>
            </a:r>
            <a:r>
              <a:rPr lang="en-US" altLang="zh-TW" b="1" dirty="0">
                <a:latin typeface="微軟正黑體" panose="020B0604030504040204" pitchFamily="34" charset="-120"/>
                <a:ea typeface="微軟正黑體" panose="020B0604030504040204" pitchFamily="34" charset="-120"/>
              </a:rPr>
              <a:t> </a:t>
            </a:r>
            <a:r>
              <a:rPr lang="zh-TW" altLang="en-US" b="1" dirty="0" smtClean="0">
                <a:latin typeface="微軟正黑體" panose="020B0604030504040204" pitchFamily="34" charset="-120"/>
                <a:ea typeface="微軟正黑體" panose="020B0604030504040204" pitchFamily="34" charset="-120"/>
              </a:rPr>
              <a:t>套件 </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需要</a:t>
            </a:r>
            <a:r>
              <a:rPr lang="zh-TW" altLang="en-US" dirty="0">
                <a:latin typeface="微軟正黑體" panose="020B0604030504040204" pitchFamily="34" charset="-120"/>
                <a:ea typeface="微軟正黑體" panose="020B0604030504040204" pitchFamily="34" charset="-120"/>
              </a:rPr>
              <a:t>有 </a:t>
            </a:r>
            <a:r>
              <a:rPr lang="en-US" altLang="zh-TW" dirty="0">
                <a:latin typeface="微軟正黑體" panose="020B0604030504040204" pitchFamily="34" charset="-120"/>
                <a:ea typeface="微軟正黑體" panose="020B0604030504040204" pitchFamily="34" charset="-120"/>
              </a:rPr>
              <a:t>node.js </a:t>
            </a:r>
            <a:r>
              <a:rPr lang="zh-TW" altLang="en-US" dirty="0">
                <a:latin typeface="微軟正黑體" panose="020B0604030504040204" pitchFamily="34" charset="-120"/>
                <a:ea typeface="微軟正黑體" panose="020B0604030504040204" pitchFamily="34" charset="-120"/>
              </a:rPr>
              <a:t>和 </a:t>
            </a:r>
            <a:r>
              <a:rPr lang="en-US" altLang="zh-TW" dirty="0" err="1">
                <a:latin typeface="微軟正黑體" panose="020B0604030504040204" pitchFamily="34" charset="-120"/>
                <a:ea typeface="微軟正黑體" panose="020B0604030504040204" pitchFamily="34" charset="-120"/>
              </a:rPr>
              <a:t>npm</a:t>
            </a:r>
            <a:endParaRPr lang="en-US" altLang="zh-TW" dirty="0" smtClean="0">
              <a:latin typeface="微軟正黑體" panose="020B0604030504040204" pitchFamily="34" charset="-120"/>
              <a:ea typeface="微軟正黑體" panose="020B0604030504040204" pitchFamily="34" charset="-120"/>
            </a:endParaRPr>
          </a:p>
          <a:p>
            <a:pPr lvl="1"/>
            <a:r>
              <a:rPr lang="zh-TW" altLang="en-US" b="1" dirty="0" smtClean="0">
                <a:latin typeface="微軟正黑體" panose="020B0604030504040204" pitchFamily="34" charset="-120"/>
                <a:ea typeface="微軟正黑體" panose="020B0604030504040204" pitchFamily="34" charset="-120"/>
              </a:rPr>
              <a:t>安裝</a:t>
            </a:r>
            <a:r>
              <a:rPr lang="zh-TW" altLang="en-US" b="1" dirty="0">
                <a:latin typeface="微軟正黑體" panose="020B0604030504040204" pitchFamily="34" charset="-120"/>
                <a:ea typeface="微軟正黑體" panose="020B0604030504040204" pitchFamily="34" charset="-120"/>
              </a:rPr>
              <a:t>程式</a:t>
            </a:r>
            <a:r>
              <a:rPr lang="zh-TW" altLang="en-US" dirty="0">
                <a:latin typeface="微軟正黑體" panose="020B0604030504040204" pitchFamily="34" charset="-120"/>
                <a:ea typeface="微軟正黑體" panose="020B0604030504040204" pitchFamily="34" charset="-120"/>
              </a:rPr>
              <a:t> </a:t>
            </a:r>
            <a:endParaRPr lang="en-US" altLang="zh-TW" dirty="0" smtClean="0">
              <a:latin typeface="微軟正黑體" panose="020B0604030504040204" pitchFamily="34" charset="-120"/>
              <a:ea typeface="微軟正黑體" panose="020B0604030504040204" pitchFamily="34" charset="-120"/>
            </a:endParaRPr>
          </a:p>
          <a:p>
            <a:pPr lvl="1"/>
            <a:r>
              <a:rPr lang="en-US" altLang="zh-TW" b="1" dirty="0" err="1" smtClean="0">
                <a:latin typeface="微軟正黑體" panose="020B0604030504040204" pitchFamily="34" charset="-120"/>
                <a:ea typeface="微軟正黑體" panose="020B0604030504040204" pitchFamily="34" charset="-120"/>
              </a:rPr>
              <a:t>Docker</a:t>
            </a:r>
            <a:r>
              <a:rPr lang="en-US" altLang="zh-TW" b="1" dirty="0" smtClean="0">
                <a:latin typeface="微軟正黑體" panose="020B0604030504040204" pitchFamily="34" charset="-120"/>
                <a:ea typeface="微軟正黑體" panose="020B0604030504040204" pitchFamily="34" charset="-120"/>
              </a:rPr>
              <a:t> </a:t>
            </a:r>
            <a:r>
              <a:rPr lang="zh-TW" altLang="en-US" b="1" dirty="0">
                <a:latin typeface="微軟正黑體" panose="020B0604030504040204" pitchFamily="34" charset="-120"/>
                <a:ea typeface="微軟正黑體" panose="020B0604030504040204" pitchFamily="34" charset="-120"/>
              </a:rPr>
              <a:t>容器</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需要</a:t>
            </a:r>
            <a:r>
              <a:rPr lang="zh-TW" altLang="en-US" dirty="0">
                <a:latin typeface="微軟正黑體" panose="020B0604030504040204" pitchFamily="34" charset="-120"/>
                <a:ea typeface="微軟正黑體" panose="020B0604030504040204" pitchFamily="34" charset="-120"/>
              </a:rPr>
              <a:t>有 </a:t>
            </a:r>
            <a:r>
              <a:rPr lang="en-US" altLang="zh-TW" dirty="0" err="1">
                <a:latin typeface="微軟正黑體" panose="020B0604030504040204" pitchFamily="34" charset="-120"/>
                <a:ea typeface="微軟正黑體" panose="020B0604030504040204" pitchFamily="34" charset="-120"/>
              </a:rPr>
              <a:t>Docker</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主機</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solidFill>
                  <a:schemeClr val="bg1">
                    <a:lumMod val="65000"/>
                  </a:schemeClr>
                </a:solidFill>
              </a:rPr>
              <a:t>$ </a:t>
            </a:r>
            <a:r>
              <a:rPr lang="en-US" altLang="zh-TW" dirty="0" err="1">
                <a:solidFill>
                  <a:schemeClr val="bg1">
                    <a:lumMod val="65000"/>
                  </a:schemeClr>
                </a:solidFill>
              </a:rPr>
              <a:t>npm</a:t>
            </a:r>
            <a:r>
              <a:rPr lang="en-US" altLang="zh-TW" dirty="0">
                <a:solidFill>
                  <a:schemeClr val="bg1">
                    <a:lumMod val="65000"/>
                  </a:schemeClr>
                </a:solidFill>
              </a:rPr>
              <a:t> install -g azure-cli</a:t>
            </a:r>
            <a:endParaRPr lang="zh-TW" altLang="zh-TW" dirty="0">
              <a:solidFill>
                <a:schemeClr val="bg1">
                  <a:lumMod val="65000"/>
                </a:schemeClr>
              </a:solidFill>
            </a:endParaRPr>
          </a:p>
          <a:p>
            <a:pPr marL="0" indent="0">
              <a:buNone/>
            </a:pPr>
            <a:endParaRPr lang="en-US" altLang="zh-TW" dirty="0">
              <a:latin typeface="微軟正黑體" panose="020B0604030504040204" pitchFamily="34" charset="-120"/>
              <a:ea typeface="微軟正黑體" panose="020B0604030504040204" pitchFamily="34" charset="-120"/>
            </a:endParaRPr>
          </a:p>
        </p:txBody>
      </p:sp>
      <p:sp>
        <p:nvSpPr>
          <p:cNvPr id="6" name="矩形 5"/>
          <p:cNvSpPr/>
          <p:nvPr/>
        </p:nvSpPr>
        <p:spPr>
          <a:xfrm>
            <a:off x="1559292" y="3676851"/>
            <a:ext cx="4937760" cy="4138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0972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9251"/>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a:solidFill>
                  <a:schemeClr val="bg1"/>
                </a:solidFill>
                <a:latin typeface="微軟正黑體" panose="020B0604030504040204" pitchFamily="34" charset="-120"/>
                <a:ea typeface="微軟正黑體" panose="020B0604030504040204" pitchFamily="34" charset="-120"/>
              </a:rPr>
              <a:t>Azure-CLI</a:t>
            </a:r>
            <a:endParaRPr lang="zh-TW" altLang="en-US" dirty="0"/>
          </a:p>
        </p:txBody>
      </p:sp>
      <p:sp>
        <p:nvSpPr>
          <p:cNvPr id="3" name="內容版面配置區 2"/>
          <p:cNvSpPr>
            <a:spLocks noGrp="1"/>
          </p:cNvSpPr>
          <p:nvPr>
            <p:ph sz="half" idx="1"/>
          </p:nvPr>
        </p:nvSpPr>
        <p:spPr>
          <a:xfrm>
            <a:off x="838200" y="1825625"/>
            <a:ext cx="10515600" cy="4351338"/>
          </a:xfrm>
        </p:spPr>
        <p:txBody>
          <a:bodyPr/>
          <a:lstStyle/>
          <a:p>
            <a:pPr marL="0" lvl="0" indent="0">
              <a:buNone/>
            </a:pPr>
            <a:r>
              <a:rPr lang="zh-TW" altLang="zh-TW" dirty="0">
                <a:latin typeface="微軟正黑體" panose="020B0604030504040204" pitchFamily="34" charset="-120"/>
                <a:ea typeface="微軟正黑體" panose="020B0604030504040204" pitchFamily="34" charset="-120"/>
              </a:rPr>
              <a:t>檢查是否正確安裝</a:t>
            </a:r>
          </a:p>
          <a:p>
            <a:r>
              <a:rPr lang="en-US" altLang="zh-TW" dirty="0">
                <a:solidFill>
                  <a:schemeClr val="bg1">
                    <a:lumMod val="65000"/>
                  </a:schemeClr>
                </a:solidFill>
              </a:rPr>
              <a:t>$ azure </a:t>
            </a:r>
            <a:r>
              <a:rPr lang="en-US" altLang="zh-TW" dirty="0" smtClean="0">
                <a:solidFill>
                  <a:schemeClr val="bg1">
                    <a:lumMod val="65000"/>
                  </a:schemeClr>
                </a:solidFill>
              </a:rPr>
              <a:t>--version</a:t>
            </a:r>
            <a:endParaRPr lang="en-US" altLang="zh-TW" dirty="0">
              <a:solidFill>
                <a:schemeClr val="bg1">
                  <a:lumMod val="65000"/>
                </a:schemeClr>
              </a:solidFill>
            </a:endParaRPr>
          </a:p>
          <a:p>
            <a:endParaRPr lang="zh-TW" altLang="zh-TW" dirty="0">
              <a:solidFill>
                <a:schemeClr val="bg1">
                  <a:lumMod val="65000"/>
                </a:schemeClr>
              </a:solidFill>
            </a:endParaRPr>
          </a:p>
        </p:txBody>
      </p:sp>
      <p:pic>
        <p:nvPicPr>
          <p:cNvPr id="6" name="圖片 5"/>
          <p:cNvPicPr/>
          <p:nvPr/>
        </p:nvPicPr>
        <p:blipFill>
          <a:blip r:embed="rId2"/>
          <a:stretch>
            <a:fillRect/>
          </a:stretch>
        </p:blipFill>
        <p:spPr>
          <a:xfrm>
            <a:off x="838200" y="3202438"/>
            <a:ext cx="6284495" cy="745223"/>
          </a:xfrm>
          <a:prstGeom prst="rect">
            <a:avLst/>
          </a:prstGeom>
        </p:spPr>
      </p:pic>
      <p:sp>
        <p:nvSpPr>
          <p:cNvPr id="7" name="矩形 6"/>
          <p:cNvSpPr/>
          <p:nvPr/>
        </p:nvSpPr>
        <p:spPr>
          <a:xfrm>
            <a:off x="2127183" y="3231313"/>
            <a:ext cx="1751798" cy="3107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59413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a:solidFill>
                  <a:schemeClr val="bg1"/>
                </a:solidFill>
                <a:latin typeface="微軟正黑體" panose="020B0604030504040204" pitchFamily="34" charset="-120"/>
                <a:ea typeface="微軟正黑體" panose="020B0604030504040204" pitchFamily="34" charset="-120"/>
              </a:rPr>
              <a:t>Azure-CLI</a:t>
            </a:r>
            <a:endParaRPr lang="zh-TW" altLang="en-US" dirty="0"/>
          </a:p>
        </p:txBody>
      </p:sp>
      <p:sp>
        <p:nvSpPr>
          <p:cNvPr id="3" name="內容版面配置區 2"/>
          <p:cNvSpPr>
            <a:spLocks noGrp="1"/>
          </p:cNvSpPr>
          <p:nvPr>
            <p:ph sz="half" idx="1"/>
          </p:nvPr>
        </p:nvSpPr>
        <p:spPr>
          <a:xfrm>
            <a:off x="838200" y="1825625"/>
            <a:ext cx="10515600" cy="4351338"/>
          </a:xfrm>
        </p:spPr>
        <p:txBody>
          <a:bodyPr/>
          <a:lstStyle/>
          <a:p>
            <a:pPr marL="0" indent="0">
              <a:buNone/>
            </a:pPr>
            <a:r>
              <a:rPr lang="zh-TW" altLang="zh-TW" dirty="0" smtClean="0">
                <a:latin typeface="微軟正黑體" panose="020B0604030504040204" pitchFamily="34" charset="-120"/>
                <a:ea typeface="微軟正黑體" panose="020B0604030504040204" pitchFamily="34" charset="-120"/>
              </a:rPr>
              <a:t>變更為</a:t>
            </a:r>
            <a:r>
              <a:rPr lang="en-US" altLang="zh-TW" dirty="0" smtClean="0">
                <a:latin typeface="微軟正黑體" panose="020B0604030504040204" pitchFamily="34" charset="-120"/>
                <a:ea typeface="微軟正黑體" panose="020B0604030504040204" pitchFamily="34" charset="-120"/>
              </a:rPr>
              <a:t> ASM </a:t>
            </a:r>
            <a:r>
              <a:rPr lang="zh-TW" altLang="zh-TW" dirty="0" smtClean="0">
                <a:latin typeface="微軟正黑體" panose="020B0604030504040204" pitchFamily="34" charset="-120"/>
                <a:ea typeface="微軟正黑體" panose="020B0604030504040204" pitchFamily="34" charset="-120"/>
              </a:rPr>
              <a:t>模式登入</a:t>
            </a:r>
            <a:r>
              <a:rPr lang="en-US" altLang="zh-TW" dirty="0" smtClean="0">
                <a:latin typeface="微軟正黑體" panose="020B0604030504040204" pitchFamily="34" charset="-120"/>
                <a:ea typeface="微軟正黑體" panose="020B0604030504040204" pitchFamily="34" charset="-120"/>
              </a:rPr>
              <a:t> azure</a:t>
            </a:r>
          </a:p>
          <a:p>
            <a:pPr lvl="0"/>
            <a:r>
              <a:rPr lang="en-US" altLang="zh-TW" dirty="0">
                <a:solidFill>
                  <a:schemeClr val="bg1">
                    <a:lumMod val="65000"/>
                  </a:schemeClr>
                </a:solidFill>
              </a:rPr>
              <a:t>$ azure </a:t>
            </a:r>
            <a:r>
              <a:rPr lang="en-US" altLang="zh-TW" dirty="0" err="1">
                <a:solidFill>
                  <a:schemeClr val="bg1">
                    <a:lumMod val="65000"/>
                  </a:schemeClr>
                </a:solidFill>
              </a:rPr>
              <a:t>config</a:t>
            </a:r>
            <a:r>
              <a:rPr lang="en-US" altLang="zh-TW" dirty="0">
                <a:solidFill>
                  <a:schemeClr val="bg1">
                    <a:lumMod val="65000"/>
                  </a:schemeClr>
                </a:solidFill>
              </a:rPr>
              <a:t> mode </a:t>
            </a:r>
            <a:r>
              <a:rPr lang="en-US" altLang="zh-TW" dirty="0" err="1" smtClean="0">
                <a:solidFill>
                  <a:schemeClr val="bg1">
                    <a:lumMod val="65000"/>
                  </a:schemeClr>
                </a:solidFill>
              </a:rPr>
              <a:t>asm</a:t>
            </a:r>
            <a:endParaRPr lang="en-US" altLang="zh-TW" dirty="0" smtClean="0">
              <a:solidFill>
                <a:schemeClr val="bg1">
                  <a:lumMod val="65000"/>
                </a:schemeClr>
              </a:solidFill>
            </a:endParaRPr>
          </a:p>
          <a:p>
            <a:pPr lvl="0"/>
            <a:endParaRPr lang="en-US" altLang="zh-TW" dirty="0">
              <a:solidFill>
                <a:schemeClr val="bg1">
                  <a:lumMod val="65000"/>
                </a:schemeClr>
              </a:solidFill>
            </a:endParaRPr>
          </a:p>
          <a:p>
            <a:pPr lvl="0"/>
            <a:endParaRPr lang="en-US" altLang="zh-TW" dirty="0" smtClean="0">
              <a:solidFill>
                <a:schemeClr val="bg1">
                  <a:lumMod val="65000"/>
                </a:schemeClr>
              </a:solidFill>
            </a:endParaRPr>
          </a:p>
          <a:p>
            <a:pPr lvl="0"/>
            <a:endParaRPr lang="en-US" altLang="zh-TW" dirty="0">
              <a:solidFill>
                <a:schemeClr val="bg1">
                  <a:lumMod val="65000"/>
                </a:schemeClr>
              </a:solidFill>
            </a:endParaRPr>
          </a:p>
          <a:p>
            <a:pPr lvl="0"/>
            <a:r>
              <a:rPr lang="zh-TW" altLang="en-US" dirty="0" smtClean="0">
                <a:latin typeface="微軟正黑體" panose="020B0604030504040204" pitchFamily="34" charset="-120"/>
                <a:ea typeface="微軟正黑體" panose="020B0604030504040204" pitchFamily="34" charset="-120"/>
              </a:rPr>
              <a:t>可以從 </a:t>
            </a:r>
            <a:r>
              <a:rPr lang="en-US" altLang="zh-TW" dirty="0" smtClean="0">
                <a:latin typeface="微軟正黑體" panose="020B0604030504040204" pitchFamily="34" charset="-120"/>
                <a:ea typeface="微軟正黑體" panose="020B0604030504040204" pitchFamily="34" charset="-120"/>
              </a:rPr>
              <a:t>help </a:t>
            </a:r>
            <a:r>
              <a:rPr lang="zh-TW" altLang="en-US" dirty="0" smtClean="0">
                <a:latin typeface="微軟正黑體" panose="020B0604030504040204" pitchFamily="34" charset="-120"/>
                <a:ea typeface="微軟正黑體" panose="020B0604030504040204" pitchFamily="34" charset="-120"/>
              </a:rPr>
              <a:t>中查看當前模式</a:t>
            </a:r>
            <a:endParaRPr lang="en-US" altLang="zh-TW" dirty="0" smtClean="0">
              <a:latin typeface="微軟正黑體" panose="020B0604030504040204" pitchFamily="34" charset="-120"/>
              <a:ea typeface="微軟正黑體" panose="020B0604030504040204" pitchFamily="34" charset="-120"/>
            </a:endParaRPr>
          </a:p>
          <a:p>
            <a:pPr lvl="0"/>
            <a:r>
              <a:rPr lang="en-US" altLang="zh-TW" dirty="0">
                <a:solidFill>
                  <a:schemeClr val="bg1">
                    <a:lumMod val="65000"/>
                  </a:schemeClr>
                </a:solidFill>
              </a:rPr>
              <a:t>$ azure </a:t>
            </a:r>
            <a:r>
              <a:rPr lang="en-US" altLang="zh-TW" dirty="0" smtClean="0">
                <a:solidFill>
                  <a:schemeClr val="bg1">
                    <a:lumMod val="65000"/>
                  </a:schemeClr>
                </a:solidFill>
              </a:rPr>
              <a:t>--help</a:t>
            </a:r>
            <a:endParaRPr lang="en-US" altLang="zh-TW" dirty="0">
              <a:solidFill>
                <a:schemeClr val="bg1">
                  <a:lumMod val="65000"/>
                </a:schemeClr>
              </a:solidFill>
            </a:endParaRPr>
          </a:p>
        </p:txBody>
      </p:sp>
      <p:pic>
        <p:nvPicPr>
          <p:cNvPr id="6" name="圖片 5"/>
          <p:cNvPicPr/>
          <p:nvPr/>
        </p:nvPicPr>
        <p:blipFill>
          <a:blip r:embed="rId2"/>
          <a:stretch>
            <a:fillRect/>
          </a:stretch>
        </p:blipFill>
        <p:spPr>
          <a:xfrm>
            <a:off x="838200" y="2983706"/>
            <a:ext cx="5587699" cy="1017588"/>
          </a:xfrm>
          <a:prstGeom prst="rect">
            <a:avLst/>
          </a:prstGeom>
        </p:spPr>
      </p:pic>
      <p:sp>
        <p:nvSpPr>
          <p:cNvPr id="7" name="矩形 6"/>
          <p:cNvSpPr/>
          <p:nvPr/>
        </p:nvSpPr>
        <p:spPr>
          <a:xfrm>
            <a:off x="1857676" y="3012581"/>
            <a:ext cx="1376412" cy="2118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3"/>
          <a:stretch>
            <a:fillRect/>
          </a:stretch>
        </p:blipFill>
        <p:spPr>
          <a:xfrm>
            <a:off x="838200" y="5519622"/>
            <a:ext cx="6268854" cy="280551"/>
          </a:xfrm>
          <a:prstGeom prst="rect">
            <a:avLst/>
          </a:prstGeom>
        </p:spPr>
      </p:pic>
    </p:spTree>
    <p:extLst>
      <p:ext uri="{BB962C8B-B14F-4D97-AF65-F5344CB8AC3E}">
        <p14:creationId xmlns:p14="http://schemas.microsoft.com/office/powerpoint/2010/main" val="2172515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2" name="標題 1"/>
          <p:cNvSpPr>
            <a:spLocks noGrp="1"/>
          </p:cNvSpPr>
          <p:nvPr>
            <p:ph type="title"/>
          </p:nvPr>
        </p:nvSpPr>
        <p:spPr/>
        <p:txBody>
          <a:bodyPr/>
          <a:lstStyle/>
          <a:p>
            <a:r>
              <a:rPr kumimoji="1" lang="en-US" altLang="zh-TW" dirty="0" smtClean="0">
                <a:solidFill>
                  <a:schemeClr val="bg1"/>
                </a:solidFill>
                <a:latin typeface="Microsoft JhengHei" charset="-120"/>
                <a:ea typeface="Microsoft JhengHei" charset="-120"/>
                <a:cs typeface="Microsoft JhengHei" charset="-120"/>
              </a:rPr>
              <a:t>OUTLINE</a:t>
            </a:r>
            <a:endParaRPr kumimoji="1" lang="zh-TW" altLang="en-US" dirty="0">
              <a:solidFill>
                <a:schemeClr val="bg1"/>
              </a:solidFill>
              <a:latin typeface="Microsoft JhengHei" charset="-120"/>
              <a:ea typeface="Microsoft JhengHei" charset="-120"/>
              <a:cs typeface="Microsoft JhengHei" charset="-120"/>
            </a:endParaRPr>
          </a:p>
        </p:txBody>
      </p:sp>
      <p:sp>
        <p:nvSpPr>
          <p:cNvPr id="13" name="內容版面配置區 12"/>
          <p:cNvSpPr>
            <a:spLocks noGrp="1"/>
          </p:cNvSpPr>
          <p:nvPr>
            <p:ph sz="half" idx="1"/>
          </p:nvPr>
        </p:nvSpPr>
        <p:spPr>
          <a:xfrm>
            <a:off x="838200" y="2055813"/>
            <a:ext cx="8980170" cy="3592195"/>
          </a:xfrm>
        </p:spPr>
        <p:txBody>
          <a:bodyPr>
            <a:normAutofit fontScale="92500" lnSpcReduction="10000"/>
          </a:bodyPr>
          <a:lstStyle/>
          <a:p>
            <a:r>
              <a:rPr kumimoji="1" lang="en-US" altLang="zh-TW" dirty="0" smtClean="0">
                <a:latin typeface="Microsoft JhengHei" charset="-120"/>
                <a:ea typeface="Microsoft JhengHei" charset="-120"/>
                <a:cs typeface="Microsoft JhengHei" charset="-120"/>
              </a:rPr>
              <a:t>Who are we</a:t>
            </a:r>
            <a:r>
              <a:rPr kumimoji="1" lang="zh-TW" altLang="en-US" dirty="0" smtClean="0">
                <a:latin typeface="Microsoft JhengHei" charset="-120"/>
                <a:ea typeface="Microsoft JhengHei" charset="-120"/>
                <a:cs typeface="Microsoft JhengHei" charset="-120"/>
              </a:rPr>
              <a:t>？</a:t>
            </a:r>
            <a:endParaRPr kumimoji="1" lang="en-US" altLang="zh-TW" dirty="0" smtClean="0">
              <a:latin typeface="Microsoft JhengHei" charset="-120"/>
              <a:ea typeface="Microsoft JhengHei" charset="-120"/>
              <a:cs typeface="Microsoft JhengHei" charset="-120"/>
            </a:endParaRPr>
          </a:p>
          <a:p>
            <a:r>
              <a:rPr kumimoji="1" lang="zh-TW" altLang="en-US" dirty="0" smtClean="0">
                <a:latin typeface="Microsoft JhengHei" charset="-120"/>
                <a:ea typeface="Microsoft JhengHei" charset="-120"/>
                <a:cs typeface="Microsoft JhengHei" charset="-120"/>
              </a:rPr>
              <a:t>系列課程介紹</a:t>
            </a:r>
            <a:endParaRPr kumimoji="1" lang="en-US" altLang="zh-TW" dirty="0" smtClean="0">
              <a:latin typeface="Microsoft JhengHei" charset="-120"/>
              <a:ea typeface="Microsoft JhengHei" charset="-120"/>
              <a:cs typeface="Microsoft JhengHei" charset="-120"/>
            </a:endParaRPr>
          </a:p>
          <a:p>
            <a:r>
              <a:rPr kumimoji="1" lang="zh-TW" altLang="en-US" dirty="0" smtClean="0">
                <a:latin typeface="Microsoft JhengHei" charset="-120"/>
                <a:ea typeface="Microsoft JhengHei" charset="-120"/>
                <a:cs typeface="Microsoft JhengHei" charset="-120"/>
              </a:rPr>
              <a:t>環境確認</a:t>
            </a:r>
            <a:endParaRPr kumimoji="1" lang="en-US" altLang="zh-TW" dirty="0" smtClean="0">
              <a:latin typeface="Microsoft JhengHei" charset="-120"/>
              <a:ea typeface="Microsoft JhengHei" charset="-120"/>
              <a:cs typeface="Microsoft JhengHei" charset="-120"/>
            </a:endParaRPr>
          </a:p>
          <a:p>
            <a:r>
              <a:rPr kumimoji="1" lang="zh-TW" altLang="en-US" dirty="0" smtClean="0">
                <a:latin typeface="Microsoft JhengHei" charset="-120"/>
                <a:ea typeface="Microsoft JhengHei" charset="-120"/>
                <a:cs typeface="Microsoft JhengHei" charset="-120"/>
              </a:rPr>
              <a:t>安裝</a:t>
            </a:r>
            <a:r>
              <a:rPr kumimoji="1" lang="en-US" altLang="zh-TW" dirty="0" smtClean="0">
                <a:latin typeface="Microsoft JhengHei" charset="-120"/>
                <a:ea typeface="Microsoft JhengHei" charset="-120"/>
                <a:cs typeface="Microsoft JhengHei" charset="-120"/>
              </a:rPr>
              <a:t>Node.js</a:t>
            </a:r>
            <a:r>
              <a:rPr kumimoji="1" lang="zh-TW" altLang="en-US" dirty="0" smtClean="0">
                <a:latin typeface="Microsoft JhengHei" charset="-120"/>
                <a:ea typeface="Microsoft JhengHei" charset="-120"/>
                <a:cs typeface="Microsoft JhengHei" charset="-120"/>
              </a:rPr>
              <a:t>（</a:t>
            </a:r>
            <a:r>
              <a:rPr kumimoji="1" lang="zh-TW" altLang="en-US" dirty="0">
                <a:latin typeface="Microsoft JhengHei" charset="-120"/>
                <a:ea typeface="Microsoft JhengHei" charset="-120"/>
                <a:cs typeface="Microsoft JhengHei" charset="-120"/>
              </a:rPr>
              <a:t>含</a:t>
            </a:r>
            <a:r>
              <a:rPr kumimoji="1" lang="en-US" altLang="zh-TW" dirty="0" err="1" smtClean="0">
                <a:latin typeface="Microsoft JhengHei" charset="-120"/>
                <a:ea typeface="Microsoft JhengHei" charset="-120"/>
                <a:cs typeface="Microsoft JhengHei" charset="-120"/>
              </a:rPr>
              <a:t>npm</a:t>
            </a:r>
            <a:r>
              <a:rPr kumimoji="1" lang="zh-TW" altLang="en-US" dirty="0" smtClean="0">
                <a:latin typeface="Microsoft JhengHei" charset="-120"/>
                <a:ea typeface="Microsoft JhengHei" charset="-120"/>
                <a:cs typeface="Microsoft JhengHei" charset="-120"/>
              </a:rPr>
              <a:t>）</a:t>
            </a:r>
            <a:endParaRPr kumimoji="1" lang="en-US" altLang="zh-TW" dirty="0" smtClean="0">
              <a:latin typeface="Microsoft JhengHei" charset="-120"/>
              <a:ea typeface="Microsoft JhengHei" charset="-120"/>
              <a:cs typeface="Microsoft JhengHei" charset="-120"/>
            </a:endParaRPr>
          </a:p>
          <a:p>
            <a:r>
              <a:rPr kumimoji="1" lang="en-US" altLang="zh-TW" dirty="0" smtClean="0">
                <a:latin typeface="Microsoft JhengHei" charset="-120"/>
                <a:ea typeface="Microsoft JhengHei" charset="-120"/>
                <a:cs typeface="Microsoft JhengHei" charset="-120"/>
              </a:rPr>
              <a:t>Express</a:t>
            </a:r>
            <a:r>
              <a:rPr kumimoji="1" lang="zh-TW" altLang="en-US" dirty="0" smtClean="0">
                <a:latin typeface="Microsoft JhengHei" charset="-120"/>
                <a:ea typeface="Microsoft JhengHei" charset="-120"/>
                <a:cs typeface="Microsoft JhengHei" charset="-120"/>
              </a:rPr>
              <a:t> 網頁框架</a:t>
            </a:r>
            <a:endParaRPr kumimoji="1" lang="en-US" altLang="zh-TW" dirty="0" smtClean="0">
              <a:latin typeface="Microsoft JhengHei" charset="-120"/>
              <a:ea typeface="Microsoft JhengHei" charset="-120"/>
              <a:cs typeface="Microsoft JhengHei" charset="-120"/>
            </a:endParaRPr>
          </a:p>
          <a:p>
            <a:r>
              <a:rPr kumimoji="1" lang="en-US" altLang="zh-TW" dirty="0" smtClean="0">
                <a:latin typeface="Microsoft JhengHei" charset="-120"/>
                <a:ea typeface="Microsoft JhengHei" charset="-120"/>
                <a:cs typeface="Microsoft JhengHei" charset="-120"/>
              </a:rPr>
              <a:t>Azure-CLI</a:t>
            </a:r>
          </a:p>
          <a:p>
            <a:r>
              <a:rPr kumimoji="1" lang="en-US" altLang="zh-TW" dirty="0" err="1" smtClean="0">
                <a:latin typeface="Microsoft JhengHei" charset="-120"/>
                <a:ea typeface="Microsoft JhengHei" charset="-120"/>
                <a:cs typeface="Microsoft JhengHei" charset="-120"/>
              </a:rPr>
              <a:t>Git</a:t>
            </a:r>
            <a:r>
              <a:rPr kumimoji="1" lang="zh-TW" altLang="en-US" dirty="0" smtClean="0">
                <a:latin typeface="Microsoft JhengHei" charset="-120"/>
                <a:ea typeface="Microsoft JhengHei" charset="-120"/>
                <a:cs typeface="Microsoft JhengHei" charset="-120"/>
              </a:rPr>
              <a:t> 儲存機制</a:t>
            </a:r>
            <a:endParaRPr kumimoji="1" lang="en-US" altLang="zh-TW" dirty="0" smtClean="0">
              <a:latin typeface="Microsoft JhengHei" charset="-120"/>
              <a:ea typeface="Microsoft JhengHei" charset="-120"/>
              <a:cs typeface="Microsoft JhengHei" charset="-120"/>
            </a:endParaRPr>
          </a:p>
          <a:p>
            <a:r>
              <a:rPr kumimoji="1" lang="zh-TW" altLang="en-US" dirty="0" smtClean="0">
                <a:latin typeface="Microsoft JhengHei" charset="-120"/>
                <a:ea typeface="Microsoft JhengHei" charset="-120"/>
                <a:cs typeface="Microsoft JhengHei" charset="-120"/>
              </a:rPr>
              <a:t>成</a:t>
            </a:r>
            <a:r>
              <a:rPr kumimoji="1" lang="zh-TW" altLang="en-US" dirty="0">
                <a:latin typeface="Microsoft JhengHei" charset="-120"/>
                <a:ea typeface="Microsoft JhengHei" charset="-120"/>
                <a:cs typeface="Microsoft JhengHei" charset="-120"/>
              </a:rPr>
              <a:t>果</a:t>
            </a:r>
            <a:endParaRPr kumimoji="1" lang="en-US" altLang="zh-TW" dirty="0" smtClean="0">
              <a:latin typeface="Microsoft JhengHei" charset="-120"/>
              <a:ea typeface="Microsoft JhengHei" charset="-120"/>
              <a:cs typeface="Microsoft JhengHei" charset="-120"/>
            </a:endParaRPr>
          </a:p>
          <a:p>
            <a:endParaRPr kumimoji="1" lang="en-US" altLang="zh-TW" dirty="0">
              <a:latin typeface="Microsoft JhengHei" charset="-120"/>
              <a:ea typeface="Microsoft JhengHei" charset="-120"/>
              <a:cs typeface="Microsoft JhengHei" charset="-120"/>
            </a:endParaRPr>
          </a:p>
          <a:p>
            <a:endParaRPr kumimoji="1" lang="zh-TW" altLang="en-US" dirty="0"/>
          </a:p>
        </p:txBody>
      </p:sp>
    </p:spTree>
    <p:extLst>
      <p:ext uri="{BB962C8B-B14F-4D97-AF65-F5344CB8AC3E}">
        <p14:creationId xmlns:p14="http://schemas.microsoft.com/office/powerpoint/2010/main" val="334418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a:solidFill>
                  <a:schemeClr val="bg1"/>
                </a:solidFill>
                <a:latin typeface="微軟正黑體" panose="020B0604030504040204" pitchFamily="34" charset="-120"/>
                <a:ea typeface="微軟正黑體" panose="020B0604030504040204" pitchFamily="34" charset="-120"/>
              </a:rPr>
              <a:t>Azure-CLI</a:t>
            </a:r>
            <a:endParaRPr lang="zh-TW" altLang="en-US" dirty="0"/>
          </a:p>
        </p:txBody>
      </p:sp>
      <p:sp>
        <p:nvSpPr>
          <p:cNvPr id="3" name="內容版面配置區 2"/>
          <p:cNvSpPr>
            <a:spLocks noGrp="1"/>
          </p:cNvSpPr>
          <p:nvPr>
            <p:ph sz="half" idx="1"/>
          </p:nvPr>
        </p:nvSpPr>
        <p:spPr>
          <a:xfrm>
            <a:off x="838200" y="1825625"/>
            <a:ext cx="10515600" cy="4351338"/>
          </a:xfrm>
        </p:spPr>
        <p:txBody>
          <a:bodyPr/>
          <a:lstStyle/>
          <a:p>
            <a:pPr marL="0" indent="0">
              <a:buNone/>
            </a:pPr>
            <a:r>
              <a:rPr lang="zh-TW" altLang="en-US" dirty="0" smtClean="0">
                <a:latin typeface="微軟正黑體" panose="020B0604030504040204" pitchFamily="34" charset="-120"/>
                <a:ea typeface="微軟正黑體" panose="020B0604030504040204" pitchFamily="34" charset="-120"/>
              </a:rPr>
              <a:t>登入 </a:t>
            </a:r>
            <a:r>
              <a:rPr lang="en-US" altLang="zh-TW" dirty="0" smtClean="0">
                <a:latin typeface="微軟正黑體" panose="020B0604030504040204" pitchFamily="34" charset="-120"/>
                <a:ea typeface="微軟正黑體" panose="020B0604030504040204" pitchFamily="34" charset="-120"/>
              </a:rPr>
              <a:t>Azure</a:t>
            </a:r>
          </a:p>
          <a:p>
            <a:r>
              <a:rPr lang="en-US" altLang="zh-TW" dirty="0">
                <a:solidFill>
                  <a:schemeClr val="bg1">
                    <a:lumMod val="65000"/>
                  </a:schemeClr>
                </a:solidFill>
              </a:rPr>
              <a:t>$ azure </a:t>
            </a:r>
            <a:r>
              <a:rPr lang="en-US" altLang="zh-TW" dirty="0" smtClean="0">
                <a:solidFill>
                  <a:schemeClr val="bg1">
                    <a:lumMod val="65000"/>
                  </a:schemeClr>
                </a:solidFill>
              </a:rPr>
              <a:t>login</a:t>
            </a:r>
          </a:p>
          <a:p>
            <a:endParaRPr lang="en-US" altLang="zh-TW" dirty="0">
              <a:solidFill>
                <a:schemeClr val="bg1">
                  <a:lumMod val="65000"/>
                </a:schemeClr>
              </a:solidFill>
            </a:endParaRPr>
          </a:p>
          <a:p>
            <a:endParaRPr lang="en-US" altLang="zh-TW" dirty="0" smtClean="0">
              <a:solidFill>
                <a:schemeClr val="bg1">
                  <a:lumMod val="65000"/>
                </a:schemeClr>
              </a:solidFill>
            </a:endParaRPr>
          </a:p>
          <a:p>
            <a:endParaRPr lang="en-US" altLang="zh-TW" dirty="0">
              <a:solidFill>
                <a:schemeClr val="bg1">
                  <a:lumMod val="65000"/>
                </a:schemeClr>
              </a:solidFill>
            </a:endParaRPr>
          </a:p>
          <a:p>
            <a:endParaRPr lang="en-US" altLang="zh-TW" dirty="0" smtClean="0">
              <a:solidFill>
                <a:schemeClr val="bg1">
                  <a:lumMod val="65000"/>
                </a:schemeClr>
              </a:solidFill>
            </a:endParaRPr>
          </a:p>
          <a:p>
            <a:endParaRPr lang="en-US" altLang="zh-TW" dirty="0" smtClean="0">
              <a:solidFill>
                <a:srgbClr val="0070C0"/>
              </a:solidFill>
              <a:latin typeface="微軟正黑體" panose="020B0604030504040204" pitchFamily="34" charset="-120"/>
              <a:ea typeface="微軟正黑體" panose="020B0604030504040204" pitchFamily="34" charset="-120"/>
            </a:endParaRPr>
          </a:p>
          <a:p>
            <a:r>
              <a:rPr lang="zh-TW" altLang="en-US" dirty="0" smtClean="0">
                <a:solidFill>
                  <a:srgbClr val="0070C0"/>
                </a:solidFill>
                <a:latin typeface="微軟正黑體" panose="020B0604030504040204" pitchFamily="34" charset="-120"/>
                <a:ea typeface="微軟正黑體" panose="020B0604030504040204" pitchFamily="34" charset="-120"/>
              </a:rPr>
              <a:t>輸入網址及驗證碼登入 </a:t>
            </a:r>
            <a:r>
              <a:rPr lang="en-US" altLang="zh-TW" dirty="0" smtClean="0">
                <a:solidFill>
                  <a:srgbClr val="0070C0"/>
                </a:solidFill>
                <a:latin typeface="微軟正黑體" panose="020B0604030504040204" pitchFamily="34" charset="-120"/>
                <a:ea typeface="微軟正黑體" panose="020B0604030504040204" pitchFamily="34" charset="-120"/>
              </a:rPr>
              <a:t>Azure</a:t>
            </a:r>
            <a:endParaRPr lang="zh-TW" altLang="zh-TW" dirty="0">
              <a:solidFill>
                <a:srgbClr val="0070C0"/>
              </a:solidFill>
              <a:latin typeface="微軟正黑體" panose="020B0604030504040204" pitchFamily="34" charset="-120"/>
              <a:ea typeface="微軟正黑體" panose="020B0604030504040204" pitchFamily="34" charset="-120"/>
            </a:endParaRPr>
          </a:p>
          <a:p>
            <a:endParaRPr lang="zh-TW" altLang="en-US" dirty="0"/>
          </a:p>
        </p:txBody>
      </p:sp>
      <p:pic>
        <p:nvPicPr>
          <p:cNvPr id="6" name="圖片 5"/>
          <p:cNvPicPr/>
          <p:nvPr/>
        </p:nvPicPr>
        <p:blipFill>
          <a:blip r:embed="rId2"/>
          <a:stretch>
            <a:fillRect/>
          </a:stretch>
        </p:blipFill>
        <p:spPr>
          <a:xfrm>
            <a:off x="838200" y="2883634"/>
            <a:ext cx="10515600" cy="1543987"/>
          </a:xfrm>
          <a:prstGeom prst="rect">
            <a:avLst/>
          </a:prstGeom>
        </p:spPr>
      </p:pic>
      <p:sp>
        <p:nvSpPr>
          <p:cNvPr id="7" name="矩形 6"/>
          <p:cNvSpPr/>
          <p:nvPr/>
        </p:nvSpPr>
        <p:spPr>
          <a:xfrm>
            <a:off x="1934678" y="2912509"/>
            <a:ext cx="1460317" cy="233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930189" y="3655627"/>
            <a:ext cx="3205213" cy="2714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000434" y="3913905"/>
            <a:ext cx="1224029" cy="2714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7507705" y="4520302"/>
            <a:ext cx="2627697" cy="369332"/>
          </a:xfrm>
          <a:prstGeom prst="rect">
            <a:avLst/>
          </a:prstGeom>
          <a:noFill/>
        </p:spPr>
        <p:txBody>
          <a:bodyPr wrap="square" rtlCol="0">
            <a:spAutoFit/>
          </a:bodyPr>
          <a:lstStyle/>
          <a:p>
            <a:r>
              <a:rPr lang="en-US" altLang="zh-TW" dirty="0" smtClean="0">
                <a:solidFill>
                  <a:schemeClr val="accent6"/>
                </a:solidFill>
                <a:latin typeface="微軟正黑體" panose="020B0604030504040204" pitchFamily="34" charset="-120"/>
                <a:ea typeface="微軟正黑體" panose="020B0604030504040204" pitchFamily="34" charset="-120"/>
              </a:rPr>
              <a:t>1.</a:t>
            </a:r>
            <a:r>
              <a:rPr lang="zh-TW" altLang="en-US" dirty="0" smtClean="0">
                <a:solidFill>
                  <a:schemeClr val="accent6"/>
                </a:solidFill>
                <a:latin typeface="微軟正黑體" panose="020B0604030504040204" pitchFamily="34" charset="-120"/>
                <a:ea typeface="微軟正黑體" panose="020B0604030504040204" pitchFamily="34" charset="-120"/>
              </a:rPr>
              <a:t> 輸入網址</a:t>
            </a:r>
            <a:endParaRPr lang="zh-TW" altLang="en-US" dirty="0">
              <a:solidFill>
                <a:schemeClr val="accent6"/>
              </a:solidFill>
              <a:latin typeface="微軟正黑體" panose="020B0604030504040204" pitchFamily="34" charset="-120"/>
              <a:ea typeface="微軟正黑體" panose="020B0604030504040204" pitchFamily="34" charset="-120"/>
            </a:endParaRPr>
          </a:p>
        </p:txBody>
      </p:sp>
      <p:sp>
        <p:nvSpPr>
          <p:cNvPr id="11" name="文字方塊 10"/>
          <p:cNvSpPr txBox="1"/>
          <p:nvPr/>
        </p:nvSpPr>
        <p:spPr>
          <a:xfrm>
            <a:off x="1934678" y="4514297"/>
            <a:ext cx="2627697" cy="369332"/>
          </a:xfrm>
          <a:prstGeom prst="rect">
            <a:avLst/>
          </a:prstGeom>
          <a:noFill/>
        </p:spPr>
        <p:txBody>
          <a:bodyPr wrap="square" rtlCol="0">
            <a:spAutoFit/>
          </a:bodyPr>
          <a:lstStyle/>
          <a:p>
            <a:r>
              <a:rPr lang="en-US" altLang="zh-TW" dirty="0" smtClean="0">
                <a:solidFill>
                  <a:schemeClr val="accent6"/>
                </a:solidFill>
                <a:latin typeface="微軟正黑體" panose="020B0604030504040204" pitchFamily="34" charset="-120"/>
                <a:ea typeface="微軟正黑體" panose="020B0604030504040204" pitchFamily="34" charset="-120"/>
              </a:rPr>
              <a:t>2.</a:t>
            </a:r>
            <a:r>
              <a:rPr lang="zh-TW" altLang="en-US" dirty="0" smtClean="0">
                <a:solidFill>
                  <a:schemeClr val="accent6"/>
                </a:solidFill>
                <a:latin typeface="微軟正黑體" panose="020B0604030504040204" pitchFamily="34" charset="-120"/>
                <a:ea typeface="微軟正黑體" panose="020B0604030504040204" pitchFamily="34" charset="-120"/>
              </a:rPr>
              <a:t> 輸入驗證碼</a:t>
            </a:r>
            <a:endParaRPr lang="zh-TW" altLang="en-US" dirty="0">
              <a:solidFill>
                <a:schemeClr val="accent6"/>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03352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a:solidFill>
                  <a:schemeClr val="bg1"/>
                </a:solidFill>
                <a:latin typeface="微軟正黑體" panose="020B0604030504040204" pitchFamily="34" charset="-120"/>
                <a:ea typeface="微軟正黑體" panose="020B0604030504040204" pitchFamily="34" charset="-120"/>
              </a:rPr>
              <a:t>Azure-CLI</a:t>
            </a:r>
            <a:endParaRPr lang="zh-TW" altLang="en-US" dirty="0"/>
          </a:p>
        </p:txBody>
      </p:sp>
      <p:pic>
        <p:nvPicPr>
          <p:cNvPr id="7" name="圖片 6"/>
          <p:cNvPicPr>
            <a:picLocks noChangeAspect="1"/>
          </p:cNvPicPr>
          <p:nvPr/>
        </p:nvPicPr>
        <p:blipFill>
          <a:blip r:embed="rId2"/>
          <a:stretch>
            <a:fillRect/>
          </a:stretch>
        </p:blipFill>
        <p:spPr>
          <a:xfrm>
            <a:off x="1106906" y="1771363"/>
            <a:ext cx="8963596" cy="4221745"/>
          </a:xfrm>
          <a:prstGeom prst="rect">
            <a:avLst/>
          </a:prstGeom>
        </p:spPr>
      </p:pic>
      <p:sp>
        <p:nvSpPr>
          <p:cNvPr id="8" name="文字方塊 7"/>
          <p:cNvSpPr txBox="1"/>
          <p:nvPr/>
        </p:nvSpPr>
        <p:spPr>
          <a:xfrm>
            <a:off x="8470232" y="3994484"/>
            <a:ext cx="2088682" cy="646331"/>
          </a:xfrm>
          <a:prstGeom prst="rect">
            <a:avLst/>
          </a:prstGeom>
          <a:noFill/>
        </p:spPr>
        <p:txBody>
          <a:bodyPr wrap="squar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將驗證碼貼上</a:t>
            </a:r>
            <a:endParaRPr lang="en-US" altLang="zh-TW" dirty="0" smtClean="0">
              <a:solidFill>
                <a:srgbClr val="FF0000"/>
              </a:solidFill>
              <a:latin typeface="微軟正黑體" panose="020B0604030504040204" pitchFamily="34" charset="-120"/>
              <a:ea typeface="微軟正黑體" panose="020B0604030504040204" pitchFamily="34" charset="-120"/>
            </a:endParaRPr>
          </a:p>
          <a:p>
            <a:r>
              <a:rPr lang="zh-TW" altLang="en-US" dirty="0" smtClean="0">
                <a:solidFill>
                  <a:srgbClr val="FF0000"/>
                </a:solidFill>
                <a:latin typeface="微軟正黑體" panose="020B0604030504040204" pitchFamily="34" charset="-120"/>
                <a:ea typeface="微軟正黑體" panose="020B0604030504040204" pitchFamily="34" charset="-120"/>
              </a:rPr>
              <a:t>點選「繼續」</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794230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a:solidFill>
                  <a:schemeClr val="bg1"/>
                </a:solidFill>
                <a:latin typeface="微軟正黑體" panose="020B0604030504040204" pitchFamily="34" charset="-120"/>
                <a:ea typeface="微軟正黑體" panose="020B0604030504040204" pitchFamily="34" charset="-120"/>
              </a:rPr>
              <a:t>Azure-CLI</a:t>
            </a:r>
            <a:endParaRPr lang="zh-TW" altLang="en-US" dirty="0"/>
          </a:p>
        </p:txBody>
      </p:sp>
      <p:pic>
        <p:nvPicPr>
          <p:cNvPr id="6" name="圖片 5"/>
          <p:cNvPicPr>
            <a:picLocks noChangeAspect="1"/>
          </p:cNvPicPr>
          <p:nvPr/>
        </p:nvPicPr>
        <p:blipFill>
          <a:blip r:embed="rId2"/>
          <a:stretch>
            <a:fillRect/>
          </a:stretch>
        </p:blipFill>
        <p:spPr>
          <a:xfrm>
            <a:off x="1321268" y="1779701"/>
            <a:ext cx="9382025" cy="4411318"/>
          </a:xfrm>
          <a:prstGeom prst="rect">
            <a:avLst/>
          </a:prstGeom>
        </p:spPr>
      </p:pic>
      <p:sp>
        <p:nvSpPr>
          <p:cNvPr id="7" name="矩形 6"/>
          <p:cNvSpPr/>
          <p:nvPr/>
        </p:nvSpPr>
        <p:spPr>
          <a:xfrm>
            <a:off x="7940842" y="3099335"/>
            <a:ext cx="952901" cy="3176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8417292" y="4249995"/>
            <a:ext cx="1848051" cy="369332"/>
          </a:xfrm>
          <a:prstGeom prst="rect">
            <a:avLst/>
          </a:prstGeom>
          <a:noFill/>
        </p:spPr>
        <p:txBody>
          <a:bodyPr wrap="squar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登入您的帳戶</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87626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a:solidFill>
                  <a:schemeClr val="bg1"/>
                </a:solidFill>
                <a:latin typeface="微軟正黑體" panose="020B0604030504040204" pitchFamily="34" charset="-120"/>
                <a:ea typeface="微軟正黑體" panose="020B0604030504040204" pitchFamily="34" charset="-120"/>
              </a:rPr>
              <a:t>Azure-CLI</a:t>
            </a:r>
            <a:endParaRPr lang="zh-TW" altLang="en-US" dirty="0"/>
          </a:p>
        </p:txBody>
      </p:sp>
      <p:pic>
        <p:nvPicPr>
          <p:cNvPr id="6" name="圖片 5"/>
          <p:cNvPicPr>
            <a:picLocks noChangeAspect="1"/>
          </p:cNvPicPr>
          <p:nvPr/>
        </p:nvPicPr>
        <p:blipFill>
          <a:blip r:embed="rId2"/>
          <a:stretch>
            <a:fillRect/>
          </a:stretch>
        </p:blipFill>
        <p:spPr>
          <a:xfrm>
            <a:off x="1414914" y="1885959"/>
            <a:ext cx="8934698" cy="4214745"/>
          </a:xfrm>
          <a:prstGeom prst="rect">
            <a:avLst/>
          </a:prstGeom>
        </p:spPr>
      </p:pic>
      <p:sp>
        <p:nvSpPr>
          <p:cNvPr id="7" name="文字方塊 6"/>
          <p:cNvSpPr txBox="1"/>
          <p:nvPr/>
        </p:nvSpPr>
        <p:spPr>
          <a:xfrm>
            <a:off x="7449954" y="4321743"/>
            <a:ext cx="2983831" cy="369332"/>
          </a:xfrm>
          <a:prstGeom prst="rect">
            <a:avLst/>
          </a:prstGeom>
          <a:noFill/>
        </p:spPr>
        <p:txBody>
          <a:bodyPr wrap="squar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顯示此畫面即為登入成功</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38681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a:solidFill>
                  <a:schemeClr val="bg1"/>
                </a:solidFill>
                <a:latin typeface="微軟正黑體" panose="020B0604030504040204" pitchFamily="34" charset="-120"/>
                <a:ea typeface="微軟正黑體" panose="020B0604030504040204" pitchFamily="34" charset="-120"/>
              </a:rPr>
              <a:t>Azure-CLI</a:t>
            </a:r>
            <a:endParaRPr lang="zh-TW" altLang="en-US" dirty="0"/>
          </a:p>
        </p:txBody>
      </p:sp>
      <p:sp>
        <p:nvSpPr>
          <p:cNvPr id="8" name="文字方塊 7"/>
          <p:cNvSpPr txBox="1"/>
          <p:nvPr/>
        </p:nvSpPr>
        <p:spPr>
          <a:xfrm>
            <a:off x="8684456" y="2915321"/>
            <a:ext cx="2429021" cy="646331"/>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進入到 </a:t>
            </a:r>
            <a:r>
              <a:rPr lang="en-US" altLang="zh-TW" dirty="0" smtClean="0">
                <a:latin typeface="微軟正黑體" panose="020B0604030504040204" pitchFamily="34" charset="-120"/>
                <a:ea typeface="微軟正黑體" panose="020B0604030504040204" pitchFamily="34" charset="-120"/>
              </a:rPr>
              <a:t>Azure</a:t>
            </a:r>
            <a:r>
              <a:rPr lang="zh-TW" altLang="en-US" dirty="0" smtClean="0">
                <a:latin typeface="微軟正黑體" panose="020B0604030504040204" pitchFamily="34" charset="-120"/>
                <a:ea typeface="微軟正黑體" panose="020B0604030504040204" pitchFamily="34" charset="-120"/>
              </a:rPr>
              <a:t> 儀表板：</a:t>
            </a:r>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hlinkClick r:id="rId2" action="ppaction://hlinkfile"/>
              </a:rPr>
              <a:t>portal.azure.com</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831" y="1851080"/>
            <a:ext cx="7819291" cy="4148621"/>
          </a:xfrm>
          <a:prstGeom prst="rect">
            <a:avLst/>
          </a:prstGeom>
        </p:spPr>
      </p:pic>
    </p:spTree>
    <p:extLst>
      <p:ext uri="{BB962C8B-B14F-4D97-AF65-F5344CB8AC3E}">
        <p14:creationId xmlns:p14="http://schemas.microsoft.com/office/powerpoint/2010/main" val="407274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925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a:solidFill>
                  <a:schemeClr val="bg1"/>
                </a:solidFill>
                <a:latin typeface="微軟正黑體" panose="020B0604030504040204" pitchFamily="34" charset="-120"/>
                <a:ea typeface="微軟正黑體" panose="020B0604030504040204" pitchFamily="34" charset="-120"/>
              </a:rPr>
              <a:t>Azure-CLI</a:t>
            </a:r>
            <a:endParaRPr lang="zh-TW" altLang="en-US" dirty="0"/>
          </a:p>
        </p:txBody>
      </p:sp>
      <p:sp>
        <p:nvSpPr>
          <p:cNvPr id="3" name="內容版面配置區 2"/>
          <p:cNvSpPr>
            <a:spLocks noGrp="1"/>
          </p:cNvSpPr>
          <p:nvPr>
            <p:ph sz="half" idx="1"/>
          </p:nvPr>
        </p:nvSpPr>
        <p:spPr>
          <a:xfrm>
            <a:off x="838200" y="1825625"/>
            <a:ext cx="10515600" cy="4351338"/>
          </a:xfrm>
        </p:spPr>
        <p:txBody>
          <a:bodyPr/>
          <a:lstStyle/>
          <a:p>
            <a:r>
              <a:rPr lang="zh-TW" altLang="en-US" dirty="0" smtClean="0">
                <a:latin typeface="微軟正黑體" panose="020B0604030504040204" pitchFamily="34" charset="-120"/>
                <a:ea typeface="微軟正黑體" panose="020B0604030504040204" pitchFamily="34" charset="-120"/>
              </a:rPr>
              <a:t>回到命令提示字元中，</a:t>
            </a:r>
            <a:r>
              <a:rPr lang="zh-TW" altLang="zh-TW" dirty="0" smtClean="0">
                <a:latin typeface="微軟正黑體" panose="020B0604030504040204" pitchFamily="34" charset="-120"/>
                <a:ea typeface="微軟正黑體" panose="020B0604030504040204" pitchFamily="34" charset="-120"/>
              </a:rPr>
              <a:t>會</a:t>
            </a:r>
            <a:r>
              <a:rPr lang="zh-TW" altLang="zh-TW" dirty="0">
                <a:latin typeface="微軟正黑體" panose="020B0604030504040204" pitchFamily="34" charset="-120"/>
                <a:ea typeface="微軟正黑體" panose="020B0604030504040204" pitchFamily="34" charset="-120"/>
              </a:rPr>
              <a:t>有登入完成</a:t>
            </a:r>
            <a:r>
              <a:rPr lang="zh-TW" altLang="zh-TW" dirty="0" smtClean="0">
                <a:latin typeface="微軟正黑體" panose="020B0604030504040204" pitchFamily="34" charset="-120"/>
                <a:ea typeface="微軟正黑體" panose="020B0604030504040204" pitchFamily="34" charset="-120"/>
              </a:rPr>
              <a:t>訊息</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接下來</a:t>
            </a:r>
            <a:r>
              <a:rPr lang="zh-TW" altLang="zh-TW" dirty="0" smtClean="0">
                <a:latin typeface="微軟正黑體" panose="020B0604030504040204" pitchFamily="34" charset="-120"/>
                <a:ea typeface="微軟正黑體" panose="020B0604030504040204" pitchFamily="34" charset="-120"/>
              </a:rPr>
              <a:t>以</a:t>
            </a:r>
            <a:r>
              <a:rPr lang="zh-TW" altLang="zh-TW" u="sng" dirty="0">
                <a:solidFill>
                  <a:schemeClr val="accent6"/>
                </a:solidFill>
                <a:latin typeface="微軟正黑體" panose="020B0604030504040204" pitchFamily="34" charset="-120"/>
                <a:ea typeface="微軟正黑體" panose="020B0604030504040204" pitchFamily="34" charset="-120"/>
              </a:rPr>
              <a:t>唯一</a:t>
            </a:r>
            <a:r>
              <a:rPr lang="zh-TW" altLang="zh-TW" dirty="0">
                <a:latin typeface="微軟正黑體" panose="020B0604030504040204" pitchFamily="34" charset="-120"/>
                <a:ea typeface="微軟正黑體" panose="020B0604030504040204" pitchFamily="34" charset="-120"/>
              </a:rPr>
              <a:t>的應用程式名稱在</a:t>
            </a:r>
            <a:r>
              <a:rPr lang="en-US" altLang="zh-TW" dirty="0">
                <a:latin typeface="微軟正黑體" panose="020B0604030504040204" pitchFamily="34" charset="-120"/>
                <a:ea typeface="微軟正黑體" panose="020B0604030504040204" pitchFamily="34" charset="-120"/>
              </a:rPr>
              <a:t> Azure </a:t>
            </a:r>
            <a:r>
              <a:rPr lang="zh-TW" altLang="zh-TW" dirty="0">
                <a:latin typeface="微軟正黑體" panose="020B0604030504040204" pitchFamily="34" charset="-120"/>
                <a:ea typeface="微軟正黑體" panose="020B0604030504040204" pitchFamily="34" charset="-120"/>
              </a:rPr>
              <a:t>中建立</a:t>
            </a:r>
            <a:r>
              <a:rPr lang="en-US" altLang="zh-TW" dirty="0">
                <a:latin typeface="微軟正黑體" panose="020B0604030504040204" pitchFamily="34" charset="-120"/>
                <a:ea typeface="微軟正黑體" panose="020B0604030504040204" pitchFamily="34" charset="-120"/>
              </a:rPr>
              <a:t> App Service </a:t>
            </a:r>
            <a:r>
              <a:rPr lang="zh-TW" altLang="zh-TW" dirty="0" smtClean="0">
                <a:latin typeface="微軟正黑體" panose="020B0604030504040204" pitchFamily="34" charset="-120"/>
                <a:ea typeface="微軟正黑體" panose="020B0604030504040204" pitchFamily="34" charset="-120"/>
              </a:rPr>
              <a:t>應用</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zh-TW" dirty="0" smtClean="0">
                <a:latin typeface="微軟正黑體" panose="020B0604030504040204" pitchFamily="34" charset="-120"/>
                <a:ea typeface="微軟正黑體" panose="020B0604030504040204" pitchFamily="34" charset="-120"/>
              </a:rPr>
              <a:t>程式資源</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solidFill>
                  <a:schemeClr val="bg1">
                    <a:lumMod val="65000"/>
                  </a:schemeClr>
                </a:solidFill>
              </a:rPr>
              <a:t>$ azure site create --</a:t>
            </a:r>
            <a:r>
              <a:rPr lang="en-US" altLang="zh-TW" dirty="0" err="1">
                <a:solidFill>
                  <a:schemeClr val="bg1">
                    <a:lumMod val="65000"/>
                  </a:schemeClr>
                </a:solidFill>
              </a:rPr>
              <a:t>git</a:t>
            </a:r>
            <a:r>
              <a:rPr lang="en-US" altLang="zh-TW" dirty="0">
                <a:solidFill>
                  <a:schemeClr val="bg1">
                    <a:lumMod val="65000"/>
                  </a:schemeClr>
                </a:solidFill>
              </a:rPr>
              <a:t> </a:t>
            </a:r>
            <a:r>
              <a:rPr lang="en-US" altLang="zh-TW" dirty="0">
                <a:solidFill>
                  <a:srgbClr val="FF0000"/>
                </a:solidFill>
              </a:rPr>
              <a:t>{</a:t>
            </a:r>
            <a:r>
              <a:rPr lang="en-US" altLang="zh-TW" dirty="0" err="1">
                <a:solidFill>
                  <a:srgbClr val="FF0000"/>
                </a:solidFill>
              </a:rPr>
              <a:t>appname</a:t>
            </a:r>
            <a:r>
              <a:rPr lang="en-US" altLang="zh-TW" dirty="0">
                <a:solidFill>
                  <a:srgbClr val="FF0000"/>
                </a:solidFill>
              </a:rPr>
              <a:t>}</a:t>
            </a:r>
            <a:endParaRPr lang="zh-TW" altLang="zh-TW" dirty="0">
              <a:solidFill>
                <a:srgbClr val="FF0000"/>
              </a:solidFill>
            </a:endParaRPr>
          </a:p>
          <a:p>
            <a:endParaRPr lang="zh-TW" altLang="en-US" dirty="0"/>
          </a:p>
        </p:txBody>
      </p:sp>
      <p:pic>
        <p:nvPicPr>
          <p:cNvPr id="6" name="圖片 5"/>
          <p:cNvPicPr/>
          <p:nvPr/>
        </p:nvPicPr>
        <p:blipFill>
          <a:blip r:embed="rId2"/>
          <a:stretch>
            <a:fillRect/>
          </a:stretch>
        </p:blipFill>
        <p:spPr>
          <a:xfrm>
            <a:off x="838200" y="2512195"/>
            <a:ext cx="6397291" cy="1026109"/>
          </a:xfrm>
          <a:prstGeom prst="rect">
            <a:avLst/>
          </a:prstGeom>
        </p:spPr>
      </p:pic>
      <p:sp>
        <p:nvSpPr>
          <p:cNvPr id="8" name="文字方塊 7"/>
          <p:cNvSpPr txBox="1"/>
          <p:nvPr/>
        </p:nvSpPr>
        <p:spPr>
          <a:xfrm>
            <a:off x="4966636" y="5676958"/>
            <a:ext cx="3413760" cy="646331"/>
          </a:xfrm>
          <a:prstGeom prst="rect">
            <a:avLst/>
          </a:prstGeom>
          <a:noFill/>
        </p:spPr>
        <p:txBody>
          <a:bodyPr wrap="square" rtlCol="0">
            <a:spAutoFit/>
          </a:bodyPr>
          <a:lstStyle/>
          <a:p>
            <a:r>
              <a:rPr lang="zh-TW" altLang="en-US" dirty="0">
                <a:solidFill>
                  <a:srgbClr val="0070C0"/>
                </a:solidFill>
                <a:latin typeface="微軟正黑體" panose="020B0604030504040204" pitchFamily="34" charset="-120"/>
                <a:ea typeface="微軟正黑體" panose="020B0604030504040204" pitchFamily="34" charset="-120"/>
              </a:rPr>
              <a:t>以 </a:t>
            </a:r>
            <a:r>
              <a:rPr lang="en-US" altLang="zh-TW" dirty="0" err="1">
                <a:solidFill>
                  <a:srgbClr val="0070C0"/>
                </a:solidFill>
                <a:latin typeface="微軟正黑體" panose="020B0604030504040204" pitchFamily="34" charset="-120"/>
                <a:ea typeface="微軟正黑體" panose="020B0604030504040204" pitchFamily="34" charset="-120"/>
              </a:rPr>
              <a:t>git</a:t>
            </a:r>
            <a:r>
              <a:rPr lang="zh-TW" altLang="en-US" dirty="0">
                <a:solidFill>
                  <a:srgbClr val="0070C0"/>
                </a:solidFill>
                <a:latin typeface="微軟正黑體" panose="020B0604030504040204" pitchFamily="34" charset="-120"/>
                <a:ea typeface="微軟正黑體" panose="020B0604030504040204" pitchFamily="34" charset="-120"/>
              </a:rPr>
              <a:t> 儲存機制來做為部屬來源</a:t>
            </a:r>
            <a:endParaRPr lang="en-US" altLang="zh-TW" dirty="0">
              <a:solidFill>
                <a:srgbClr val="0070C0"/>
              </a:solidFill>
              <a:latin typeface="微軟正黑體" panose="020B0604030504040204" pitchFamily="34" charset="-120"/>
              <a:ea typeface="微軟正黑體" panose="020B0604030504040204" pitchFamily="34" charset="-120"/>
            </a:endParaRPr>
          </a:p>
          <a:p>
            <a:endParaRPr lang="zh-TW" altLang="en-US" dirty="0">
              <a:solidFill>
                <a:srgbClr val="0070C0"/>
              </a:solidFill>
            </a:endParaRPr>
          </a:p>
        </p:txBody>
      </p:sp>
      <p:cxnSp>
        <p:nvCxnSpPr>
          <p:cNvPr id="10" name="直線單箭頭接點 9"/>
          <p:cNvCxnSpPr/>
          <p:nvPr/>
        </p:nvCxnSpPr>
        <p:spPr>
          <a:xfrm flipH="1" flipV="1">
            <a:off x="4138863" y="5293895"/>
            <a:ext cx="827773" cy="5293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6673516" y="4676092"/>
            <a:ext cx="3070459" cy="369332"/>
          </a:xfrm>
          <a:prstGeom prst="rect">
            <a:avLst/>
          </a:prstGeom>
          <a:noFill/>
        </p:spPr>
        <p:txBody>
          <a:bodyPr wrap="square" rtlCol="0">
            <a:spAutoFit/>
          </a:bodyPr>
          <a:lstStyle/>
          <a:p>
            <a:r>
              <a:rPr lang="zh-TW" altLang="en-US" dirty="0" smtClean="0">
                <a:solidFill>
                  <a:srgbClr val="0070C0"/>
                </a:solidFill>
                <a:latin typeface="微軟正黑體" panose="020B0604030504040204" pitchFamily="34" charset="-120"/>
                <a:ea typeface="微軟正黑體" panose="020B0604030504040204" pitchFamily="34" charset="-120"/>
              </a:rPr>
              <a:t>自訂 </a:t>
            </a:r>
            <a:r>
              <a:rPr lang="en-US" altLang="zh-TW" dirty="0" smtClean="0">
                <a:solidFill>
                  <a:srgbClr val="0070C0"/>
                </a:solidFill>
                <a:latin typeface="微軟正黑體" panose="020B0604030504040204" pitchFamily="34" charset="-120"/>
                <a:ea typeface="微軟正黑體" panose="020B0604030504040204" pitchFamily="34" charset="-120"/>
              </a:rPr>
              <a:t>app</a:t>
            </a:r>
            <a:r>
              <a:rPr lang="zh-TW" altLang="en-US" dirty="0" smtClean="0">
                <a:solidFill>
                  <a:srgbClr val="0070C0"/>
                </a:solidFill>
                <a:latin typeface="微軟正黑體" panose="020B0604030504040204" pitchFamily="34" charset="-120"/>
                <a:ea typeface="微軟正黑體" panose="020B0604030504040204" pitchFamily="34" charset="-120"/>
              </a:rPr>
              <a:t> 名稱</a:t>
            </a:r>
            <a:endParaRPr lang="zh-TW" altLang="en-US" dirty="0">
              <a:solidFill>
                <a:srgbClr val="0070C0"/>
              </a:solidFill>
              <a:latin typeface="微軟正黑體" panose="020B0604030504040204" pitchFamily="34" charset="-120"/>
              <a:ea typeface="微軟正黑體" panose="020B0604030504040204" pitchFamily="34" charset="-120"/>
            </a:endParaRPr>
          </a:p>
        </p:txBody>
      </p:sp>
      <p:cxnSp>
        <p:nvCxnSpPr>
          <p:cNvPr id="13" name="直線單箭頭接點 12"/>
          <p:cNvCxnSpPr/>
          <p:nvPr/>
        </p:nvCxnSpPr>
        <p:spPr>
          <a:xfrm flipH="1">
            <a:off x="5977288" y="4860758"/>
            <a:ext cx="696228" cy="2153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876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8501"/>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a:solidFill>
                  <a:schemeClr val="bg1"/>
                </a:solidFill>
                <a:latin typeface="微軟正黑體" panose="020B0604030504040204" pitchFamily="34" charset="-120"/>
                <a:ea typeface="微軟正黑體" panose="020B0604030504040204" pitchFamily="34" charset="-120"/>
              </a:rPr>
              <a:t>Azure-CLI</a:t>
            </a:r>
            <a:endParaRPr lang="zh-TW" altLang="en-US" dirty="0"/>
          </a:p>
        </p:txBody>
      </p:sp>
      <p:sp>
        <p:nvSpPr>
          <p:cNvPr id="3" name="內容版面配置區 2"/>
          <p:cNvSpPr>
            <a:spLocks noGrp="1"/>
          </p:cNvSpPr>
          <p:nvPr>
            <p:ph sz="half" idx="1"/>
          </p:nvPr>
        </p:nvSpPr>
        <p:spPr>
          <a:xfrm>
            <a:off x="838200" y="1825625"/>
            <a:ext cx="10515600" cy="4351338"/>
          </a:xfrm>
        </p:spPr>
        <p:txBody>
          <a:bodyPr/>
          <a:lstStyle/>
          <a:p>
            <a:pPr marL="0" indent="0">
              <a:buNone/>
            </a:pPr>
            <a:r>
              <a:rPr lang="zh-TW" altLang="en-US" dirty="0" smtClean="0">
                <a:latin typeface="微軟正黑體" panose="020B0604030504040204" pitchFamily="34" charset="-120"/>
                <a:ea typeface="微軟正黑體" panose="020B0604030504040204" pitchFamily="34" charset="-120"/>
              </a:rPr>
              <a:t>過程中會需要選擇伺服器機房位置，選擇 </a:t>
            </a:r>
            <a:r>
              <a:rPr lang="en-US" altLang="zh-TW" dirty="0" smtClean="0">
                <a:solidFill>
                  <a:schemeClr val="accent6"/>
                </a:solidFill>
                <a:latin typeface="微軟正黑體" panose="020B0604030504040204" pitchFamily="34" charset="-120"/>
                <a:ea typeface="微軟正黑體" panose="020B0604030504040204" pitchFamily="34" charset="-120"/>
              </a:rPr>
              <a:t>5)</a:t>
            </a:r>
            <a:r>
              <a:rPr lang="zh-TW" altLang="en-US" dirty="0" smtClean="0">
                <a:solidFill>
                  <a:schemeClr val="accent6"/>
                </a:solidFill>
                <a:latin typeface="微軟正黑體" panose="020B0604030504040204" pitchFamily="34" charset="-120"/>
                <a:ea typeface="微軟正黑體" panose="020B0604030504040204" pitchFamily="34" charset="-120"/>
              </a:rPr>
              <a:t>東亞</a:t>
            </a:r>
            <a:r>
              <a:rPr lang="zh-TW" altLang="en-US" dirty="0" smtClean="0">
                <a:latin typeface="微軟正黑體" panose="020B0604030504040204" pitchFamily="34" charset="-120"/>
                <a:ea typeface="微軟正黑體" panose="020B0604030504040204" pitchFamily="34" charset="-120"/>
              </a:rPr>
              <a:t>即可</a:t>
            </a: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看到上面敘述表示建置成功</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開</a:t>
            </a:r>
            <a:r>
              <a:rPr lang="zh-TW" altLang="en-US" dirty="0">
                <a:latin typeface="微軟正黑體" panose="020B0604030504040204" pitchFamily="34" charset="-120"/>
                <a:ea typeface="微軟正黑體" panose="020B0604030504040204" pitchFamily="34" charset="-120"/>
              </a:rPr>
              <a:t>啟</a:t>
            </a:r>
            <a:r>
              <a:rPr lang="zh-TW" altLang="en-US" dirty="0" smtClean="0">
                <a:latin typeface="微軟正黑體" panose="020B0604030504040204" pitchFamily="34" charset="-120"/>
                <a:ea typeface="微軟正黑體" panose="020B0604030504040204" pitchFamily="34" charset="-120"/>
              </a:rPr>
              <a:t> </a:t>
            </a:r>
            <a:r>
              <a:rPr lang="en-US" altLang="zh-TW" u="sng" dirty="0" smtClean="0">
                <a:latin typeface="微軟正黑體" panose="020B0604030504040204" pitchFamily="34" charset="-120"/>
                <a:ea typeface="微軟正黑體" panose="020B0604030504040204" pitchFamily="34" charset="-120"/>
                <a:hlinkClick r:id="rId2" action="ppaction://hlinkfile"/>
              </a:rPr>
              <a:t>portal.azure.com</a:t>
            </a:r>
            <a:r>
              <a:rPr lang="zh-TW" altLang="en-US" dirty="0" smtClean="0">
                <a:latin typeface="微軟正黑體" panose="020B0604030504040204" pitchFamily="34" charset="-120"/>
                <a:ea typeface="微軟正黑體" panose="020B0604030504040204" pitchFamily="34" charset="-120"/>
              </a:rPr>
              <a:t>            「所</a:t>
            </a:r>
            <a:r>
              <a:rPr lang="zh-TW" altLang="zh-TW" dirty="0" smtClean="0">
                <a:latin typeface="微軟正黑體" panose="020B0604030504040204" pitchFamily="34" charset="-120"/>
                <a:ea typeface="微軟正黑體" panose="020B0604030504040204" pitchFamily="34" charset="-120"/>
              </a:rPr>
              <a:t>有資源</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zh-TW" dirty="0" smtClean="0">
                <a:latin typeface="微軟正黑體" panose="020B0604030504040204" pitchFamily="34" charset="-120"/>
                <a:ea typeface="微軟正黑體" panose="020B0604030504040204" pitchFamily="34" charset="-120"/>
              </a:rPr>
              <a:t>可</a:t>
            </a:r>
            <a:r>
              <a:rPr lang="zh-TW" altLang="zh-TW" dirty="0">
                <a:latin typeface="微軟正黑體" panose="020B0604030504040204" pitchFamily="34" charset="-120"/>
                <a:ea typeface="微軟正黑體" panose="020B0604030504040204" pitchFamily="34" charset="-120"/>
              </a:rPr>
              <a:t>找到</a:t>
            </a:r>
            <a:r>
              <a:rPr lang="zh-TW" altLang="zh-TW" dirty="0" smtClean="0">
                <a:latin typeface="微軟正黑體" panose="020B0604030504040204" pitchFamily="34" charset="-120"/>
                <a:ea typeface="微軟正黑體" panose="020B0604030504040204" pitchFamily="34" charset="-120"/>
              </a:rPr>
              <a:t>建置</a:t>
            </a:r>
            <a:r>
              <a:rPr lang="zh-TW" altLang="en-US" dirty="0" smtClean="0">
                <a:latin typeface="微軟正黑體" panose="020B0604030504040204" pitchFamily="34" charset="-120"/>
                <a:ea typeface="微軟正黑體" panose="020B0604030504040204" pitchFamily="34" charset="-120"/>
              </a:rPr>
              <a:t>完成</a:t>
            </a:r>
            <a:r>
              <a:rPr lang="zh-TW" altLang="zh-TW" dirty="0" smtClean="0">
                <a:latin typeface="微軟正黑體" panose="020B0604030504040204" pitchFamily="34" charset="-120"/>
                <a:ea typeface="微軟正黑體" panose="020B0604030504040204" pitchFamily="34" charset="-120"/>
              </a:rPr>
              <a:t>的</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App </a:t>
            </a:r>
            <a:r>
              <a:rPr lang="en-US" altLang="zh-TW" dirty="0">
                <a:latin typeface="微軟正黑體" panose="020B0604030504040204" pitchFamily="34" charset="-120"/>
                <a:ea typeface="微軟正黑體" panose="020B0604030504040204" pitchFamily="34" charset="-120"/>
              </a:rPr>
              <a:t>Service</a:t>
            </a:r>
            <a:endParaRPr lang="zh-TW" altLang="en-US" dirty="0">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a:blip r:embed="rId3"/>
          <a:stretch>
            <a:fillRect/>
          </a:stretch>
        </p:blipFill>
        <p:spPr>
          <a:xfrm>
            <a:off x="9547559" y="1787124"/>
            <a:ext cx="2228147" cy="4375934"/>
          </a:xfrm>
          <a:prstGeom prst="rect">
            <a:avLst/>
          </a:prstGeom>
        </p:spPr>
      </p:pic>
      <p:pic>
        <p:nvPicPr>
          <p:cNvPr id="7" name="圖片 6"/>
          <p:cNvPicPr/>
          <p:nvPr/>
        </p:nvPicPr>
        <p:blipFill>
          <a:blip r:embed="rId4"/>
          <a:stretch>
            <a:fillRect/>
          </a:stretch>
        </p:blipFill>
        <p:spPr>
          <a:xfrm>
            <a:off x="838200" y="2554003"/>
            <a:ext cx="4224688" cy="333576"/>
          </a:xfrm>
          <a:prstGeom prst="rect">
            <a:avLst/>
          </a:prstGeom>
        </p:spPr>
      </p:pic>
      <p:sp>
        <p:nvSpPr>
          <p:cNvPr id="8" name="橢圓 7"/>
          <p:cNvSpPr/>
          <p:nvPr/>
        </p:nvSpPr>
        <p:spPr>
          <a:xfrm>
            <a:off x="9547560" y="5909728"/>
            <a:ext cx="337586" cy="3057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flipV="1">
            <a:off x="4629750" y="4109988"/>
            <a:ext cx="914400" cy="96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133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8501"/>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a:solidFill>
                  <a:schemeClr val="bg1"/>
                </a:solidFill>
                <a:latin typeface="微軟正黑體" panose="020B0604030504040204" pitchFamily="34" charset="-120"/>
                <a:ea typeface="微軟正黑體" panose="020B0604030504040204" pitchFamily="34" charset="-120"/>
              </a:rPr>
              <a:t>Azure-CLI</a:t>
            </a:r>
            <a:endParaRPr lang="zh-TW" altLang="en-US" dirty="0"/>
          </a:p>
        </p:txBody>
      </p:sp>
      <p:pic>
        <p:nvPicPr>
          <p:cNvPr id="6" name="圖片 5"/>
          <p:cNvPicPr>
            <a:picLocks noChangeAspect="1"/>
          </p:cNvPicPr>
          <p:nvPr/>
        </p:nvPicPr>
        <p:blipFill>
          <a:blip r:embed="rId2"/>
          <a:stretch>
            <a:fillRect/>
          </a:stretch>
        </p:blipFill>
        <p:spPr>
          <a:xfrm>
            <a:off x="1190199" y="1777316"/>
            <a:ext cx="9285434" cy="4387622"/>
          </a:xfrm>
          <a:prstGeom prst="rect">
            <a:avLst/>
          </a:prstGeom>
        </p:spPr>
      </p:pic>
      <p:sp>
        <p:nvSpPr>
          <p:cNvPr id="7" name="矩形 6"/>
          <p:cNvSpPr/>
          <p:nvPr/>
        </p:nvSpPr>
        <p:spPr>
          <a:xfrm>
            <a:off x="1190198" y="2954954"/>
            <a:ext cx="1581877" cy="3176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8999621" y="1796566"/>
            <a:ext cx="1126156" cy="1284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3936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8501"/>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a:solidFill>
                  <a:schemeClr val="bg1"/>
                </a:solidFill>
                <a:latin typeface="微軟正黑體" panose="020B0604030504040204" pitchFamily="34" charset="-120"/>
                <a:ea typeface="微軟正黑體" panose="020B0604030504040204" pitchFamily="34" charset="-120"/>
              </a:rPr>
              <a:t>Azure-CLI</a:t>
            </a:r>
            <a:endParaRPr lang="zh-TW" altLang="en-US" dirty="0"/>
          </a:p>
        </p:txBody>
      </p:sp>
      <p:pic>
        <p:nvPicPr>
          <p:cNvPr id="6" name="圖片 5"/>
          <p:cNvPicPr>
            <a:picLocks noChangeAspect="1"/>
          </p:cNvPicPr>
          <p:nvPr/>
        </p:nvPicPr>
        <p:blipFill>
          <a:blip r:embed="rId2"/>
          <a:stretch>
            <a:fillRect/>
          </a:stretch>
        </p:blipFill>
        <p:spPr>
          <a:xfrm>
            <a:off x="1088707" y="1690688"/>
            <a:ext cx="9541873" cy="4479144"/>
          </a:xfrm>
          <a:prstGeom prst="rect">
            <a:avLst/>
          </a:prstGeom>
        </p:spPr>
      </p:pic>
      <p:sp>
        <p:nvSpPr>
          <p:cNvPr id="7" name="矩形 6"/>
          <p:cNvSpPr/>
          <p:nvPr/>
        </p:nvSpPr>
        <p:spPr>
          <a:xfrm>
            <a:off x="2002054" y="3580598"/>
            <a:ext cx="2021305" cy="3665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742172" y="4052236"/>
            <a:ext cx="8633862" cy="2502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4295538" y="6274951"/>
            <a:ext cx="3128210" cy="369332"/>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找到剛剛建置的 </a:t>
            </a:r>
            <a:r>
              <a:rPr lang="en-US" altLang="zh-TW" dirty="0" smtClean="0">
                <a:latin typeface="微軟正黑體" panose="020B0604030504040204" pitchFamily="34" charset="-120"/>
                <a:ea typeface="微軟正黑體" panose="020B0604030504040204" pitchFamily="34" charset="-120"/>
              </a:rPr>
              <a:t>App</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Service</a:t>
            </a:r>
            <a:endParaRPr lang="zh-TW" altLang="en-US" dirty="0">
              <a:latin typeface="微軟正黑體" panose="020B0604030504040204" pitchFamily="34" charset="-120"/>
              <a:ea typeface="微軟正黑體" panose="020B0604030504040204" pitchFamily="34" charset="-120"/>
            </a:endParaRPr>
          </a:p>
        </p:txBody>
      </p:sp>
      <p:sp>
        <p:nvSpPr>
          <p:cNvPr id="10" name="矩形 9"/>
          <p:cNvSpPr/>
          <p:nvPr/>
        </p:nvSpPr>
        <p:spPr>
          <a:xfrm>
            <a:off x="1988278" y="4407233"/>
            <a:ext cx="2021305" cy="1429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9143999" y="1725072"/>
            <a:ext cx="1126156" cy="1284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634435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err="1" smtClean="0">
                <a:solidFill>
                  <a:schemeClr val="bg1"/>
                </a:solidFill>
                <a:latin typeface="微軟正黑體" panose="020B0604030504040204" pitchFamily="34" charset="-120"/>
                <a:ea typeface="微軟正黑體" panose="020B0604030504040204" pitchFamily="34" charset="-120"/>
              </a:rPr>
              <a:t>Git</a:t>
            </a:r>
            <a:r>
              <a:rPr lang="zh-TW" altLang="en-US" dirty="0" smtClean="0">
                <a:solidFill>
                  <a:schemeClr val="bg1"/>
                </a:solidFill>
                <a:latin typeface="微軟正黑體" panose="020B0604030504040204" pitchFamily="34" charset="-120"/>
                <a:ea typeface="微軟正黑體" panose="020B0604030504040204" pitchFamily="34" charset="-120"/>
              </a:rPr>
              <a:t> 儲存機制</a:t>
            </a:r>
            <a:endParaRPr lang="zh-TW" altLang="en-US" dirty="0"/>
          </a:p>
        </p:txBody>
      </p:sp>
      <p:pic>
        <p:nvPicPr>
          <p:cNvPr id="6" name="圖片 5"/>
          <p:cNvPicPr>
            <a:picLocks noChangeAspect="1"/>
          </p:cNvPicPr>
          <p:nvPr/>
        </p:nvPicPr>
        <p:blipFill>
          <a:blip r:embed="rId2"/>
          <a:stretch>
            <a:fillRect/>
          </a:stretch>
        </p:blipFill>
        <p:spPr>
          <a:xfrm>
            <a:off x="1324708" y="1747764"/>
            <a:ext cx="9422699" cy="4424615"/>
          </a:xfrm>
          <a:prstGeom prst="rect">
            <a:avLst/>
          </a:prstGeom>
        </p:spPr>
      </p:pic>
      <p:sp>
        <p:nvSpPr>
          <p:cNvPr id="7" name="矩形 6"/>
          <p:cNvSpPr/>
          <p:nvPr/>
        </p:nvSpPr>
        <p:spPr>
          <a:xfrm>
            <a:off x="1988278" y="4618989"/>
            <a:ext cx="1553819" cy="1281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079057" y="3821229"/>
            <a:ext cx="1463040" cy="4315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4223762" y="4156509"/>
            <a:ext cx="673768" cy="1925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4186989" y="4618989"/>
            <a:ext cx="1511167" cy="2898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2079057" y="6210881"/>
            <a:ext cx="6420050" cy="923330"/>
          </a:xfrm>
          <a:prstGeom prst="rect">
            <a:avLst/>
          </a:prstGeom>
          <a:noFill/>
        </p:spPr>
        <p:txBody>
          <a:bodyPr wrap="square" rtlCol="0">
            <a:spAutoFit/>
          </a:bodyPr>
          <a:lstStyle/>
          <a:p>
            <a:pPr lvl="0"/>
            <a:r>
              <a:rPr lang="zh-TW" altLang="zh-TW" dirty="0">
                <a:latin typeface="微軟正黑體" panose="020B0604030504040204" pitchFamily="34" charset="-120"/>
                <a:ea typeface="微軟正黑體" panose="020B0604030504040204" pitchFamily="34" charset="-120"/>
              </a:rPr>
              <a:t>第一次使用要設定部屬認證的使用者名稱跟密碼</a:t>
            </a:r>
            <a:r>
              <a:rPr lang="zh-TW" altLang="zh-TW" dirty="0">
                <a:solidFill>
                  <a:srgbClr val="FF0000"/>
                </a:solidFill>
                <a:latin typeface="微軟正黑體" panose="020B0604030504040204" pitchFamily="34" charset="-120"/>
                <a:ea typeface="微軟正黑體" panose="020B0604030504040204" pitchFamily="34" charset="-120"/>
              </a:rPr>
              <a:t>（記著會用到）</a:t>
            </a:r>
          </a:p>
          <a:p>
            <a:r>
              <a:rPr lang="zh-TW" altLang="zh-TW" dirty="0">
                <a:solidFill>
                  <a:schemeClr val="accent6"/>
                </a:solidFill>
                <a:latin typeface="微軟正黑體" panose="020B0604030504040204" pitchFamily="34" charset="-120"/>
                <a:ea typeface="微軟正黑體" panose="020B0604030504040204" pitchFamily="34" charset="-120"/>
              </a:rPr>
              <a:t>應用程式部屬 </a:t>
            </a:r>
            <a:r>
              <a:rPr lang="zh-TW" altLang="zh-TW" dirty="0">
                <a:latin typeface="微軟正黑體" panose="020B0604030504040204" pitchFamily="34" charset="-120"/>
                <a:ea typeface="微軟正黑體" panose="020B0604030504040204" pitchFamily="34" charset="-120"/>
              </a:rPr>
              <a:t>→ </a:t>
            </a:r>
            <a:r>
              <a:rPr lang="zh-TW" altLang="zh-TW" dirty="0">
                <a:solidFill>
                  <a:schemeClr val="accent6"/>
                </a:solidFill>
                <a:latin typeface="微軟正黑體" panose="020B0604030504040204" pitchFamily="34" charset="-120"/>
                <a:ea typeface="微軟正黑體" panose="020B0604030504040204" pitchFamily="34" charset="-120"/>
              </a:rPr>
              <a:t>部屬認證</a:t>
            </a:r>
          </a:p>
          <a:p>
            <a:endParaRPr lang="zh-TW" altLang="en-US" dirty="0">
              <a:latin typeface="微軟正黑體" panose="020B0604030504040204" pitchFamily="34" charset="-120"/>
              <a:ea typeface="微軟正黑體" panose="020B0604030504040204" pitchFamily="34" charset="-120"/>
            </a:endParaRPr>
          </a:p>
        </p:txBody>
      </p:sp>
      <p:sp>
        <p:nvSpPr>
          <p:cNvPr id="12" name="矩形 11"/>
          <p:cNvSpPr/>
          <p:nvPr/>
        </p:nvSpPr>
        <p:spPr>
          <a:xfrm>
            <a:off x="9280851" y="1748790"/>
            <a:ext cx="1126156" cy="1284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65855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63015" y="2581726"/>
            <a:ext cx="9757410" cy="1591043"/>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2" name="標題 1"/>
          <p:cNvSpPr>
            <a:spLocks noGrp="1"/>
          </p:cNvSpPr>
          <p:nvPr>
            <p:ph type="ctrTitle"/>
          </p:nvPr>
        </p:nvSpPr>
        <p:spPr>
          <a:xfrm>
            <a:off x="1569720" y="2802573"/>
            <a:ext cx="9144000" cy="1149350"/>
          </a:xfrm>
        </p:spPr>
        <p:txBody>
          <a:bodyPr/>
          <a:lstStyle/>
          <a:p>
            <a:r>
              <a:rPr kumimoji="1" lang="en-US" altLang="zh-TW" dirty="0" err="1" smtClean="0">
                <a:solidFill>
                  <a:schemeClr val="bg1"/>
                </a:solidFill>
                <a:latin typeface="Microsoft JhengHei" charset="-120"/>
                <a:ea typeface="Microsoft JhengHei" charset="-120"/>
                <a:cs typeface="Microsoft JhengHei" charset="-120"/>
              </a:rPr>
              <a:t>Node.js</a:t>
            </a:r>
            <a:r>
              <a:rPr kumimoji="1" lang="zh-TW" altLang="en-US" dirty="0" smtClean="0">
                <a:solidFill>
                  <a:schemeClr val="bg1"/>
                </a:solidFill>
                <a:latin typeface="Microsoft JhengHei" charset="-120"/>
                <a:ea typeface="Microsoft JhengHei" charset="-120"/>
                <a:cs typeface="Microsoft JhengHei" charset="-120"/>
              </a:rPr>
              <a:t> 系列課程介紹</a:t>
            </a:r>
            <a:endParaRPr kumimoji="1" lang="zh-TW" altLang="en-US" dirty="0">
              <a:solidFill>
                <a:schemeClr val="bg1"/>
              </a:solidFill>
              <a:latin typeface="Microsoft JhengHei" charset="-120"/>
              <a:ea typeface="Microsoft JhengHei" charset="-120"/>
              <a:cs typeface="Microsoft JhengHei" charset="-120"/>
            </a:endParaRPr>
          </a:p>
        </p:txBody>
      </p:sp>
    </p:spTree>
    <p:extLst>
      <p:ext uri="{BB962C8B-B14F-4D97-AF65-F5344CB8AC3E}">
        <p14:creationId xmlns:p14="http://schemas.microsoft.com/office/powerpoint/2010/main" val="14041161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8501"/>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err="1">
                <a:solidFill>
                  <a:schemeClr val="bg1"/>
                </a:solidFill>
                <a:latin typeface="微軟正黑體" panose="020B0604030504040204" pitchFamily="34" charset="-120"/>
                <a:ea typeface="微軟正黑體" panose="020B0604030504040204" pitchFamily="34" charset="-120"/>
              </a:rPr>
              <a:t>Git</a:t>
            </a:r>
            <a:r>
              <a:rPr lang="zh-TW" altLang="en-US" dirty="0">
                <a:solidFill>
                  <a:schemeClr val="bg1"/>
                </a:solidFill>
                <a:latin typeface="微軟正黑體" panose="020B0604030504040204" pitchFamily="34" charset="-120"/>
                <a:ea typeface="微軟正黑體" panose="020B0604030504040204" pitchFamily="34" charset="-120"/>
              </a:rPr>
              <a:t> 儲存機制</a:t>
            </a:r>
            <a:endParaRPr lang="zh-TW" altLang="en-US" dirty="0"/>
          </a:p>
        </p:txBody>
      </p:sp>
      <p:sp>
        <p:nvSpPr>
          <p:cNvPr id="3" name="內容版面配置區 2"/>
          <p:cNvSpPr>
            <a:spLocks noGrp="1"/>
          </p:cNvSpPr>
          <p:nvPr>
            <p:ph sz="half" idx="1"/>
          </p:nvPr>
        </p:nvSpPr>
        <p:spPr>
          <a:xfrm>
            <a:off x="838199" y="1825625"/>
            <a:ext cx="10515601" cy="4351338"/>
          </a:xfrm>
        </p:spPr>
        <p:txBody>
          <a:bodyPr/>
          <a:lstStyle/>
          <a:p>
            <a:pPr marL="0" lvl="0" indent="0">
              <a:buNone/>
            </a:pPr>
            <a:r>
              <a:rPr lang="zh-TW" altLang="zh-TW" dirty="0">
                <a:latin typeface="微軟正黑體" panose="020B0604030504040204" pitchFamily="34" charset="-120"/>
                <a:ea typeface="微軟正黑體" panose="020B0604030504040204" pitchFamily="34" charset="-120"/>
              </a:rPr>
              <a:t>在目錄底下初始化本地</a:t>
            </a:r>
            <a:r>
              <a:rPr lang="zh-TW" altLang="zh-TW" dirty="0" smtClean="0">
                <a:latin typeface="微軟正黑體" panose="020B0604030504040204" pitchFamily="34" charset="-120"/>
                <a:ea typeface="微軟正黑體" panose="020B0604030504040204" pitchFamily="34" charset="-120"/>
              </a:rPr>
              <a:t>端</a:t>
            </a:r>
            <a:r>
              <a:rPr lang="en-US" altLang="zh-TW" dirty="0" smtClean="0">
                <a:latin typeface="微軟正黑體" panose="020B0604030504040204" pitchFamily="34" charset="-120"/>
                <a:ea typeface="微軟正黑體" panose="020B0604030504040204" pitchFamily="34" charset="-120"/>
              </a:rPr>
              <a:t> </a:t>
            </a:r>
            <a:r>
              <a:rPr lang="en-US" altLang="zh-TW" dirty="0" err="1" smtClean="0">
                <a:latin typeface="微軟正黑體" panose="020B0604030504040204" pitchFamily="34" charset="-120"/>
                <a:ea typeface="微軟正黑體" panose="020B0604030504040204" pitchFamily="34" charset="-120"/>
              </a:rPr>
              <a:t>git</a:t>
            </a:r>
            <a:endParaRPr lang="en-US" altLang="zh-TW" dirty="0" smtClean="0">
              <a:latin typeface="微軟正黑體" panose="020B0604030504040204" pitchFamily="34" charset="-120"/>
              <a:ea typeface="微軟正黑體" panose="020B0604030504040204" pitchFamily="34" charset="-120"/>
            </a:endParaRPr>
          </a:p>
          <a:p>
            <a:r>
              <a:rPr lang="en-US" altLang="zh-TW" dirty="0">
                <a:solidFill>
                  <a:schemeClr val="bg1">
                    <a:lumMod val="65000"/>
                  </a:schemeClr>
                </a:solidFill>
              </a:rPr>
              <a:t>$ </a:t>
            </a:r>
            <a:r>
              <a:rPr lang="en-US" altLang="zh-TW" dirty="0" err="1">
                <a:solidFill>
                  <a:schemeClr val="bg1">
                    <a:lumMod val="65000"/>
                  </a:schemeClr>
                </a:solidFill>
              </a:rPr>
              <a:t>git</a:t>
            </a:r>
            <a:r>
              <a:rPr lang="en-US" altLang="zh-TW" dirty="0">
                <a:solidFill>
                  <a:schemeClr val="bg1">
                    <a:lumMod val="65000"/>
                  </a:schemeClr>
                </a:solidFill>
              </a:rPr>
              <a:t> </a:t>
            </a:r>
            <a:r>
              <a:rPr lang="en-US" altLang="zh-TW" dirty="0" err="1" smtClean="0">
                <a:solidFill>
                  <a:schemeClr val="bg1">
                    <a:lumMod val="65000"/>
                  </a:schemeClr>
                </a:solidFill>
              </a:rPr>
              <a:t>init</a:t>
            </a:r>
            <a:endParaRPr lang="en-US" altLang="zh-TW" dirty="0" smtClean="0">
              <a:solidFill>
                <a:schemeClr val="bg1">
                  <a:lumMod val="65000"/>
                </a:schemeClr>
              </a:solidFill>
            </a:endParaRPr>
          </a:p>
          <a:p>
            <a:endParaRPr lang="en-US" altLang="zh-TW" dirty="0">
              <a:solidFill>
                <a:schemeClr val="bg1">
                  <a:lumMod val="65000"/>
                </a:schemeClr>
              </a:solidFill>
            </a:endParaRPr>
          </a:p>
          <a:p>
            <a:endParaRPr lang="en-US" altLang="zh-TW" dirty="0" smtClean="0">
              <a:solidFill>
                <a:schemeClr val="bg1">
                  <a:lumMod val="65000"/>
                </a:schemeClr>
              </a:solidFill>
            </a:endParaRPr>
          </a:p>
          <a:p>
            <a:pPr marL="0" lvl="0" indent="0">
              <a:buNone/>
            </a:pPr>
            <a:r>
              <a:rPr lang="zh-TW" altLang="zh-TW" dirty="0">
                <a:latin typeface="微軟正黑體" panose="020B0604030504040204" pitchFamily="34" charset="-120"/>
                <a:ea typeface="微軟正黑體" panose="020B0604030504040204" pitchFamily="34" charset="-120"/>
              </a:rPr>
              <a:t>將所有檔案加到</a:t>
            </a:r>
            <a:r>
              <a:rPr lang="en-US" altLang="zh-TW" dirty="0">
                <a:latin typeface="微軟正黑體" panose="020B0604030504040204" pitchFamily="34" charset="-120"/>
                <a:ea typeface="微軟正黑體" panose="020B0604030504040204" pitchFamily="34" charset="-120"/>
              </a:rPr>
              <a:t>repository</a:t>
            </a:r>
            <a:r>
              <a:rPr lang="zh-TW" altLang="zh-TW" dirty="0">
                <a:latin typeface="微軟正黑體" panose="020B0604030504040204" pitchFamily="34" charset="-120"/>
                <a:ea typeface="微軟正黑體" panose="020B0604030504040204" pitchFamily="34" charset="-120"/>
              </a:rPr>
              <a:t>中，給予一個提交訊息</a:t>
            </a:r>
          </a:p>
          <a:p>
            <a:r>
              <a:rPr lang="en-US" altLang="zh-TW" dirty="0">
                <a:solidFill>
                  <a:schemeClr val="bg1">
                    <a:lumMod val="65000"/>
                  </a:schemeClr>
                </a:solidFill>
              </a:rPr>
              <a:t>$ </a:t>
            </a:r>
            <a:r>
              <a:rPr lang="en-US" altLang="zh-TW" dirty="0" err="1">
                <a:solidFill>
                  <a:schemeClr val="bg1">
                    <a:lumMod val="65000"/>
                  </a:schemeClr>
                </a:solidFill>
              </a:rPr>
              <a:t>git</a:t>
            </a:r>
            <a:r>
              <a:rPr lang="en-US" altLang="zh-TW" dirty="0">
                <a:solidFill>
                  <a:schemeClr val="bg1">
                    <a:lumMod val="65000"/>
                  </a:schemeClr>
                </a:solidFill>
              </a:rPr>
              <a:t> add </a:t>
            </a:r>
            <a:r>
              <a:rPr lang="en-US" altLang="zh-TW" dirty="0" smtClean="0">
                <a:solidFill>
                  <a:schemeClr val="bg1">
                    <a:lumMod val="65000"/>
                  </a:schemeClr>
                </a:solidFill>
                <a:latin typeface="Microsoft JhengHei" charset="-120"/>
                <a:ea typeface="Microsoft JhengHei" charset="-120"/>
                <a:cs typeface="Microsoft JhengHei" charset="-120"/>
              </a:rPr>
              <a:t>.</a:t>
            </a:r>
            <a:r>
              <a:rPr lang="zh-TW" altLang="en-US" dirty="0" smtClean="0">
                <a:solidFill>
                  <a:schemeClr val="bg1">
                    <a:lumMod val="65000"/>
                  </a:schemeClr>
                </a:solidFill>
                <a:latin typeface="Microsoft JhengHei" charset="-120"/>
                <a:ea typeface="Microsoft JhengHei" charset="-120"/>
                <a:cs typeface="Microsoft JhengHei" charset="-120"/>
              </a:rPr>
              <a:t>         </a:t>
            </a:r>
            <a:r>
              <a:rPr lang="en-US" altLang="zh-TW" dirty="0" smtClean="0">
                <a:latin typeface="Microsoft JhengHei" charset="-120"/>
                <a:ea typeface="Microsoft JhengHei" charset="-120"/>
                <a:cs typeface="Microsoft JhengHei" charset="-120"/>
              </a:rPr>
              <a:t>(</a:t>
            </a:r>
            <a:r>
              <a:rPr lang="zh-TW" altLang="en-US" dirty="0" smtClean="0">
                <a:latin typeface="Microsoft JhengHei" charset="-120"/>
                <a:ea typeface="Microsoft JhengHei" charset="-120"/>
                <a:cs typeface="Microsoft JhengHei" charset="-120"/>
              </a:rPr>
              <a:t>點前面記得要空格</a:t>
            </a:r>
            <a:r>
              <a:rPr lang="en-US" altLang="zh-TW" dirty="0" smtClean="0">
                <a:latin typeface="Microsoft JhengHei" charset="-120"/>
                <a:ea typeface="Microsoft JhengHei" charset="-120"/>
                <a:cs typeface="Microsoft JhengHei" charset="-120"/>
              </a:rPr>
              <a:t>)</a:t>
            </a:r>
            <a:endParaRPr lang="zh-TW" altLang="zh-TW" dirty="0">
              <a:latin typeface="Microsoft JhengHei" charset="-120"/>
              <a:ea typeface="Microsoft JhengHei" charset="-120"/>
              <a:cs typeface="Microsoft JhengHei" charset="-120"/>
            </a:endParaRPr>
          </a:p>
          <a:p>
            <a:r>
              <a:rPr lang="en-US" altLang="zh-TW" dirty="0">
                <a:solidFill>
                  <a:schemeClr val="bg1">
                    <a:lumMod val="65000"/>
                  </a:schemeClr>
                </a:solidFill>
              </a:rPr>
              <a:t>$ </a:t>
            </a:r>
            <a:r>
              <a:rPr lang="en-US" altLang="zh-TW" dirty="0" err="1">
                <a:solidFill>
                  <a:schemeClr val="bg1">
                    <a:lumMod val="65000"/>
                  </a:schemeClr>
                </a:solidFill>
              </a:rPr>
              <a:t>git</a:t>
            </a:r>
            <a:r>
              <a:rPr lang="en-US" altLang="zh-TW" dirty="0">
                <a:solidFill>
                  <a:schemeClr val="bg1">
                    <a:lumMod val="65000"/>
                  </a:schemeClr>
                </a:solidFill>
              </a:rPr>
              <a:t> commit -m “first try</a:t>
            </a:r>
            <a:r>
              <a:rPr lang="en-US" altLang="zh-TW" dirty="0" smtClean="0">
                <a:solidFill>
                  <a:schemeClr val="bg1">
                    <a:lumMod val="65000"/>
                  </a:schemeClr>
                </a:solidFill>
              </a:rPr>
              <a:t>” </a:t>
            </a:r>
            <a:r>
              <a:rPr lang="en-US" altLang="zh-TW" dirty="0" smtClean="0">
                <a:latin typeface="Microsoft JhengHei" charset="-120"/>
                <a:ea typeface="Microsoft JhengHei" charset="-120"/>
                <a:cs typeface="Microsoft JhengHei" charset="-120"/>
              </a:rPr>
              <a:t>(</a:t>
            </a:r>
            <a:r>
              <a:rPr lang="zh-TW" altLang="en-US" dirty="0" smtClean="0">
                <a:latin typeface="Microsoft JhengHei" charset="-120"/>
                <a:ea typeface="Microsoft JhengHei" charset="-120"/>
                <a:cs typeface="Microsoft JhengHei" charset="-120"/>
              </a:rPr>
              <a:t>此行表示 </a:t>
            </a:r>
            <a:r>
              <a:rPr lang="en-US" altLang="zh-TW" dirty="0" err="1" smtClean="0">
                <a:latin typeface="Microsoft JhengHei" charset="-120"/>
                <a:ea typeface="Microsoft JhengHei" charset="-120"/>
                <a:cs typeface="Microsoft JhengHei" charset="-120"/>
              </a:rPr>
              <a:t>git</a:t>
            </a:r>
            <a:r>
              <a:rPr lang="zh-TW" altLang="en-US" dirty="0" smtClean="0">
                <a:latin typeface="Microsoft JhengHei" charset="-120"/>
                <a:ea typeface="Microsoft JhengHei" charset="-120"/>
                <a:cs typeface="Microsoft JhengHei" charset="-120"/>
              </a:rPr>
              <a:t> 中的註解</a:t>
            </a:r>
            <a:r>
              <a:rPr lang="en-US" altLang="zh-TW" dirty="0" smtClean="0">
                <a:latin typeface="Microsoft JhengHei" charset="-120"/>
                <a:ea typeface="Microsoft JhengHei" charset="-120"/>
                <a:cs typeface="Microsoft JhengHei" charset="-120"/>
              </a:rPr>
              <a:t>)</a:t>
            </a:r>
            <a:endParaRPr lang="zh-TW" altLang="zh-TW" dirty="0">
              <a:latin typeface="Microsoft JhengHei" charset="-120"/>
              <a:ea typeface="Microsoft JhengHei" charset="-120"/>
              <a:cs typeface="Microsoft JhengHei" charset="-120"/>
            </a:endParaRPr>
          </a:p>
          <a:p>
            <a:endParaRPr lang="zh-TW" altLang="zh-TW" dirty="0">
              <a:solidFill>
                <a:schemeClr val="bg1">
                  <a:lumMod val="65000"/>
                </a:schemeClr>
              </a:solidFill>
            </a:endParaRPr>
          </a:p>
          <a:p>
            <a:endParaRPr lang="zh-TW" altLang="zh-TW" dirty="0">
              <a:solidFill>
                <a:schemeClr val="bg1">
                  <a:lumMod val="65000"/>
                </a:schemeClr>
              </a:solidFill>
            </a:endParaRPr>
          </a:p>
          <a:p>
            <a:pPr lvl="0"/>
            <a:endParaRPr lang="zh-TW" altLang="zh-TW" dirty="0"/>
          </a:p>
        </p:txBody>
      </p:sp>
      <p:pic>
        <p:nvPicPr>
          <p:cNvPr id="6" name="圖片 5"/>
          <p:cNvPicPr>
            <a:picLocks noChangeAspect="1"/>
          </p:cNvPicPr>
          <p:nvPr/>
        </p:nvPicPr>
        <p:blipFill>
          <a:blip r:embed="rId2"/>
          <a:stretch>
            <a:fillRect/>
          </a:stretch>
        </p:blipFill>
        <p:spPr>
          <a:xfrm>
            <a:off x="838199" y="2924174"/>
            <a:ext cx="8391525" cy="504825"/>
          </a:xfrm>
          <a:prstGeom prst="rect">
            <a:avLst/>
          </a:prstGeom>
        </p:spPr>
      </p:pic>
      <p:sp>
        <p:nvSpPr>
          <p:cNvPr id="7" name="矩形 6"/>
          <p:cNvSpPr/>
          <p:nvPr/>
        </p:nvSpPr>
        <p:spPr>
          <a:xfrm>
            <a:off x="1848051" y="2943424"/>
            <a:ext cx="1405288" cy="2136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3311089" y="2847148"/>
            <a:ext cx="558265" cy="3772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2902385" y="2439303"/>
            <a:ext cx="9148937" cy="369332"/>
          </a:xfrm>
          <a:prstGeom prst="rect">
            <a:avLst/>
          </a:prstGeom>
          <a:noFill/>
        </p:spPr>
        <p:txBody>
          <a:bodyPr wrap="square" rtlCol="0">
            <a:spAutoFit/>
          </a:bodyPr>
          <a:lstStyle/>
          <a:p>
            <a:r>
              <a:rPr lang="en-US" altLang="zh-TW" dirty="0" smtClean="0">
                <a:solidFill>
                  <a:srgbClr val="C00000"/>
                </a:solidFill>
                <a:latin typeface="微軟正黑體" panose="020B0604030504040204" pitchFamily="34" charset="-120"/>
                <a:ea typeface="微軟正黑體" panose="020B0604030504040204" pitchFamily="34" charset="-120"/>
              </a:rPr>
              <a:t>※</a:t>
            </a:r>
            <a:r>
              <a:rPr lang="zh-TW" altLang="en-US" dirty="0" smtClean="0">
                <a:solidFill>
                  <a:srgbClr val="C00000"/>
                </a:solidFill>
                <a:latin typeface="微軟正黑體" panose="020B0604030504040204" pitchFamily="34" charset="-120"/>
                <a:ea typeface="微軟正黑體" panose="020B0604030504040204" pitchFamily="34" charset="-120"/>
              </a:rPr>
              <a:t> 注意：位置在用 </a:t>
            </a:r>
            <a:r>
              <a:rPr lang="en-US" altLang="zh-TW" dirty="0" smtClean="0">
                <a:solidFill>
                  <a:srgbClr val="C00000"/>
                </a:solidFill>
                <a:latin typeface="微軟正黑體" panose="020B0604030504040204" pitchFamily="34" charset="-120"/>
                <a:ea typeface="微軟正黑體" panose="020B0604030504040204" pitchFamily="34" charset="-120"/>
              </a:rPr>
              <a:t>express</a:t>
            </a:r>
            <a:r>
              <a:rPr lang="zh-TW" altLang="en-US" dirty="0" smtClean="0">
                <a:solidFill>
                  <a:srgbClr val="C00000"/>
                </a:solidFill>
                <a:latin typeface="微軟正黑體" panose="020B0604030504040204" pitchFamily="34" charset="-120"/>
                <a:ea typeface="微軟正黑體" panose="020B0604030504040204" pitchFamily="34" charset="-120"/>
              </a:rPr>
              <a:t> 建立的目錄底下</a:t>
            </a:r>
            <a:r>
              <a:rPr lang="en-US" altLang="zh-TW" dirty="0" smtClean="0">
                <a:solidFill>
                  <a:srgbClr val="C00000"/>
                </a:solidFill>
                <a:latin typeface="微軟正黑體" panose="020B0604030504040204" pitchFamily="34" charset="-120"/>
                <a:ea typeface="微軟正黑體" panose="020B0604030504040204" pitchFamily="34" charset="-120"/>
              </a:rPr>
              <a:t>(mac</a:t>
            </a:r>
            <a:r>
              <a:rPr lang="zh-TW" altLang="en-US" dirty="0" smtClean="0">
                <a:solidFill>
                  <a:srgbClr val="C00000"/>
                </a:solidFill>
                <a:latin typeface="微軟正黑體" panose="020B0604030504040204" pitchFamily="34" charset="-120"/>
                <a:ea typeface="微軟正黑體" panose="020B0604030504040204" pitchFamily="34" charset="-120"/>
              </a:rPr>
              <a:t>可以用 </a:t>
            </a:r>
            <a:r>
              <a:rPr lang="en-US" altLang="zh-TW" dirty="0" smtClean="0">
                <a:solidFill>
                  <a:srgbClr val="C00000"/>
                </a:solidFill>
                <a:latin typeface="微軟正黑體" panose="020B0604030504040204" pitchFamily="34" charset="-120"/>
                <a:ea typeface="微軟正黑體" panose="020B0604030504040204" pitchFamily="34" charset="-120"/>
              </a:rPr>
              <a:t>$</a:t>
            </a:r>
            <a:r>
              <a:rPr lang="en-US" altLang="zh-TW" dirty="0" err="1" smtClean="0">
                <a:solidFill>
                  <a:srgbClr val="C00000"/>
                </a:solidFill>
                <a:latin typeface="微軟正黑體" panose="020B0604030504040204" pitchFamily="34" charset="-120"/>
                <a:ea typeface="微軟正黑體" panose="020B0604030504040204" pitchFamily="34" charset="-120"/>
              </a:rPr>
              <a:t>pwd</a:t>
            </a:r>
            <a:r>
              <a:rPr lang="zh-TW" altLang="en-US" dirty="0" smtClean="0">
                <a:solidFill>
                  <a:srgbClr val="C00000"/>
                </a:solidFill>
                <a:latin typeface="微軟正黑體" panose="020B0604030504040204" pitchFamily="34" charset="-120"/>
                <a:ea typeface="微軟正黑體" panose="020B0604030504040204" pitchFamily="34" charset="-120"/>
              </a:rPr>
              <a:t> 指令檢視目前所在位置</a:t>
            </a:r>
            <a:r>
              <a:rPr lang="en-US" altLang="zh-TW" dirty="0" smtClean="0">
                <a:solidFill>
                  <a:srgbClr val="C00000"/>
                </a:solidFill>
                <a:latin typeface="微軟正黑體" panose="020B0604030504040204" pitchFamily="34" charset="-120"/>
                <a:ea typeface="微軟正黑體" panose="020B0604030504040204" pitchFamily="34" charset="-120"/>
              </a:rPr>
              <a:t>)</a:t>
            </a:r>
            <a:endParaRPr lang="zh-TW" altLang="en-US" dirty="0">
              <a:solidFill>
                <a:srgbClr val="C00000"/>
              </a:solidFill>
              <a:latin typeface="微軟正黑體" panose="020B0604030504040204" pitchFamily="34" charset="-120"/>
              <a:ea typeface="微軟正黑體" panose="020B0604030504040204" pitchFamily="34" charset="-120"/>
            </a:endParaRPr>
          </a:p>
        </p:txBody>
      </p:sp>
      <p:cxnSp>
        <p:nvCxnSpPr>
          <p:cNvPr id="11" name="直線單箭頭接點 10"/>
          <p:cNvCxnSpPr/>
          <p:nvPr/>
        </p:nvCxnSpPr>
        <p:spPr>
          <a:xfrm flipH="1" flipV="1">
            <a:off x="2675823" y="4706754"/>
            <a:ext cx="577516" cy="96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3293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8501"/>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err="1">
                <a:solidFill>
                  <a:schemeClr val="bg1"/>
                </a:solidFill>
                <a:latin typeface="微軟正黑體" panose="020B0604030504040204" pitchFamily="34" charset="-120"/>
                <a:ea typeface="微軟正黑體" panose="020B0604030504040204" pitchFamily="34" charset="-120"/>
              </a:rPr>
              <a:t>Git</a:t>
            </a:r>
            <a:r>
              <a:rPr lang="zh-TW" altLang="en-US" dirty="0">
                <a:solidFill>
                  <a:schemeClr val="bg1"/>
                </a:solidFill>
                <a:latin typeface="微軟正黑體" panose="020B0604030504040204" pitchFamily="34" charset="-120"/>
                <a:ea typeface="微軟正黑體" panose="020B0604030504040204" pitchFamily="34" charset="-120"/>
              </a:rPr>
              <a:t> 儲存機制</a:t>
            </a:r>
            <a:endParaRPr lang="zh-TW" altLang="en-US" dirty="0"/>
          </a:p>
        </p:txBody>
      </p:sp>
      <p:pic>
        <p:nvPicPr>
          <p:cNvPr id="17" name="圖片 16"/>
          <p:cNvPicPr>
            <a:picLocks noChangeAspect="1"/>
          </p:cNvPicPr>
          <p:nvPr/>
        </p:nvPicPr>
        <p:blipFill>
          <a:blip r:embed="rId2"/>
          <a:stretch>
            <a:fillRect/>
          </a:stretch>
        </p:blipFill>
        <p:spPr>
          <a:xfrm>
            <a:off x="1733181" y="1690688"/>
            <a:ext cx="7959809" cy="4763686"/>
          </a:xfrm>
          <a:prstGeom prst="rect">
            <a:avLst/>
          </a:prstGeom>
        </p:spPr>
      </p:pic>
      <p:sp>
        <p:nvSpPr>
          <p:cNvPr id="19" name="文字方塊 18"/>
          <p:cNvSpPr txBox="1"/>
          <p:nvPr/>
        </p:nvSpPr>
        <p:spPr>
          <a:xfrm>
            <a:off x="4177365" y="6169709"/>
            <a:ext cx="8672362" cy="646331"/>
          </a:xfrm>
          <a:prstGeom prst="rect">
            <a:avLst/>
          </a:prstGeom>
          <a:noFill/>
        </p:spPr>
        <p:txBody>
          <a:bodyPr wrap="square" rtlCol="0">
            <a:spAutoFit/>
          </a:bodyPr>
          <a:lstStyle/>
          <a:p>
            <a:pPr lvl="0"/>
            <a:r>
              <a:rPr lang="zh-TW" altLang="zh-TW" dirty="0">
                <a:latin typeface="微軟正黑體" panose="020B0604030504040204" pitchFamily="34" charset="-120"/>
                <a:ea typeface="微軟正黑體" panose="020B0604030504040204" pitchFamily="34" charset="-120"/>
              </a:rPr>
              <a:t>加入遠端位置推</a:t>
            </a:r>
            <a:r>
              <a:rPr lang="zh-TW" altLang="zh-TW" dirty="0" smtClean="0">
                <a:latin typeface="微軟正黑體" panose="020B0604030504040204" pitchFamily="34" charset="-120"/>
                <a:ea typeface="微軟正黑體" panose="020B0604030504040204" pitchFamily="34" charset="-120"/>
              </a:rPr>
              <a:t>送到</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Web app</a:t>
            </a:r>
          </a:p>
          <a:p>
            <a:pPr lvl="0"/>
            <a:r>
              <a:rPr lang="en-US" altLang="zh-TW" dirty="0" smtClean="0">
                <a:solidFill>
                  <a:schemeClr val="bg1">
                    <a:lumMod val="65000"/>
                  </a:schemeClr>
                </a:solidFill>
                <a:latin typeface="微軟正黑體" panose="020B0604030504040204" pitchFamily="34" charset="-120"/>
                <a:ea typeface="微軟正黑體" panose="020B0604030504040204" pitchFamily="34" charset="-120"/>
              </a:rPr>
              <a:t>$ </a:t>
            </a:r>
            <a:r>
              <a:rPr lang="en-US" altLang="zh-TW" dirty="0" err="1">
                <a:solidFill>
                  <a:schemeClr val="bg1">
                    <a:lumMod val="65000"/>
                  </a:schemeClr>
                </a:solidFill>
                <a:latin typeface="微軟正黑體" panose="020B0604030504040204" pitchFamily="34" charset="-120"/>
                <a:ea typeface="微軟正黑體" panose="020B0604030504040204" pitchFamily="34" charset="-120"/>
              </a:rPr>
              <a:t>git</a:t>
            </a:r>
            <a:r>
              <a:rPr lang="en-US" altLang="zh-TW" dirty="0">
                <a:solidFill>
                  <a:schemeClr val="bg1">
                    <a:lumMod val="65000"/>
                  </a:schemeClr>
                </a:solidFill>
                <a:latin typeface="微軟正黑體" panose="020B0604030504040204" pitchFamily="34" charset="-120"/>
                <a:ea typeface="微軟正黑體" panose="020B0604030504040204" pitchFamily="34" charset="-120"/>
              </a:rPr>
              <a:t> remote add azure [URL for remote repository]</a:t>
            </a:r>
            <a:endParaRPr lang="zh-TW" altLang="en-US" dirty="0">
              <a:solidFill>
                <a:schemeClr val="bg1">
                  <a:lumMod val="65000"/>
                </a:schemeClr>
              </a:solidFill>
              <a:latin typeface="微軟正黑體" panose="020B0604030504040204" pitchFamily="34" charset="-120"/>
              <a:ea typeface="微軟正黑體" panose="020B0604030504040204" pitchFamily="34" charset="-120"/>
            </a:endParaRPr>
          </a:p>
        </p:txBody>
      </p:sp>
      <p:sp>
        <p:nvSpPr>
          <p:cNvPr id="20" name="矩形 19"/>
          <p:cNvSpPr/>
          <p:nvPr/>
        </p:nvSpPr>
        <p:spPr>
          <a:xfrm>
            <a:off x="1848049" y="6035674"/>
            <a:ext cx="1925053" cy="3362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4291262" y="5639917"/>
            <a:ext cx="5334001" cy="5297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上箭號 21"/>
          <p:cNvSpPr/>
          <p:nvPr/>
        </p:nvSpPr>
        <p:spPr>
          <a:xfrm>
            <a:off x="8244039" y="6258509"/>
            <a:ext cx="197317" cy="2439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p:cNvSpPr txBox="1"/>
          <p:nvPr/>
        </p:nvSpPr>
        <p:spPr>
          <a:xfrm>
            <a:off x="6522894" y="2706485"/>
            <a:ext cx="2667001" cy="369332"/>
          </a:xfrm>
          <a:prstGeom prst="rect">
            <a:avLst/>
          </a:prstGeom>
          <a:noFill/>
        </p:spPr>
        <p:txBody>
          <a:bodyPr wrap="square" rtlCol="0">
            <a:spAutoFit/>
          </a:bodyPr>
          <a:lstStyle/>
          <a:p>
            <a:r>
              <a:rPr lang="zh-TW" altLang="zh-TW" dirty="0">
                <a:solidFill>
                  <a:schemeClr val="accent6"/>
                </a:solidFill>
                <a:latin typeface="微軟正黑體" panose="020B0604030504040204" pitchFamily="34" charset="-120"/>
                <a:ea typeface="微軟正黑體" panose="020B0604030504040204" pitchFamily="34" charset="-120"/>
              </a:rPr>
              <a:t>設定 </a:t>
            </a:r>
            <a:r>
              <a:rPr lang="zh-TW" altLang="zh-TW" dirty="0">
                <a:latin typeface="微軟正黑體" panose="020B0604030504040204" pitchFamily="34" charset="-120"/>
                <a:ea typeface="微軟正黑體" panose="020B0604030504040204" pitchFamily="34" charset="-120"/>
              </a:rPr>
              <a:t>→ </a:t>
            </a:r>
            <a:r>
              <a:rPr lang="zh-TW" altLang="zh-TW" dirty="0">
                <a:solidFill>
                  <a:schemeClr val="accent6"/>
                </a:solidFill>
                <a:latin typeface="微軟正黑體" panose="020B0604030504040204" pitchFamily="34" charset="-120"/>
                <a:ea typeface="微軟正黑體" panose="020B0604030504040204" pitchFamily="34" charset="-120"/>
              </a:rPr>
              <a:t>屬性</a:t>
            </a:r>
            <a:r>
              <a:rPr lang="zh-TW" altLang="zh-TW" dirty="0">
                <a:latin typeface="微軟正黑體" panose="020B0604030504040204" pitchFamily="34" charset="-120"/>
                <a:ea typeface="微軟正黑體" panose="020B0604030504040204" pitchFamily="34" charset="-120"/>
              </a:rPr>
              <a:t> → </a:t>
            </a:r>
            <a:r>
              <a:rPr lang="en-US" altLang="zh-TW" dirty="0" err="1">
                <a:solidFill>
                  <a:schemeClr val="accent6"/>
                </a:solidFill>
                <a:latin typeface="微軟正黑體" panose="020B0604030504040204" pitchFamily="34" charset="-120"/>
                <a:ea typeface="微軟正黑體" panose="020B0604030504040204" pitchFamily="34" charset="-120"/>
              </a:rPr>
              <a:t>Git</a:t>
            </a:r>
            <a:r>
              <a:rPr lang="en-US" altLang="zh-TW" dirty="0">
                <a:solidFill>
                  <a:schemeClr val="accent6"/>
                </a:solidFill>
                <a:latin typeface="微軟正黑體" panose="020B0604030504040204" pitchFamily="34" charset="-120"/>
                <a:ea typeface="微軟正黑體" panose="020B0604030504040204" pitchFamily="34" charset="-120"/>
              </a:rPr>
              <a:t> URL</a:t>
            </a:r>
            <a:endParaRPr lang="zh-TW" altLang="en-US" dirty="0">
              <a:solidFill>
                <a:schemeClr val="accent6"/>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92897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8501"/>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err="1">
                <a:solidFill>
                  <a:schemeClr val="bg1"/>
                </a:solidFill>
                <a:latin typeface="微軟正黑體" panose="020B0604030504040204" pitchFamily="34" charset="-120"/>
                <a:ea typeface="微軟正黑體" panose="020B0604030504040204" pitchFamily="34" charset="-120"/>
              </a:rPr>
              <a:t>Git</a:t>
            </a:r>
            <a:r>
              <a:rPr lang="zh-TW" altLang="en-US" dirty="0">
                <a:solidFill>
                  <a:schemeClr val="bg1"/>
                </a:solidFill>
                <a:latin typeface="微軟正黑體" panose="020B0604030504040204" pitchFamily="34" charset="-120"/>
                <a:ea typeface="微軟正黑體" panose="020B0604030504040204" pitchFamily="34" charset="-120"/>
              </a:rPr>
              <a:t> 儲存機制</a:t>
            </a:r>
            <a:endParaRPr lang="zh-TW" altLang="en-US" dirty="0"/>
          </a:p>
        </p:txBody>
      </p:sp>
      <p:sp>
        <p:nvSpPr>
          <p:cNvPr id="3" name="內容版面配置區 2"/>
          <p:cNvSpPr>
            <a:spLocks noGrp="1"/>
          </p:cNvSpPr>
          <p:nvPr>
            <p:ph sz="half" idx="1"/>
          </p:nvPr>
        </p:nvSpPr>
        <p:spPr>
          <a:xfrm>
            <a:off x="838200" y="1825625"/>
            <a:ext cx="10515600" cy="4351338"/>
          </a:xfrm>
        </p:spPr>
        <p:txBody>
          <a:bodyPr/>
          <a:lstStyle/>
          <a:p>
            <a:pPr marL="0" lvl="0" indent="0">
              <a:buNone/>
            </a:pPr>
            <a:r>
              <a:rPr lang="zh-TW" altLang="zh-TW" dirty="0">
                <a:latin typeface="微軟正黑體" panose="020B0604030504040204" pitchFamily="34" charset="-120"/>
                <a:ea typeface="微軟正黑體" panose="020B0604030504040204" pitchFamily="34" charset="-120"/>
              </a:rPr>
              <a:t>推送變更</a:t>
            </a:r>
            <a:r>
              <a:rPr lang="zh-TW" altLang="zh-TW" dirty="0" smtClean="0">
                <a:latin typeface="微軟正黑體" panose="020B0604030504040204" pitchFamily="34" charset="-120"/>
                <a:ea typeface="微軟正黑體" panose="020B0604030504040204" pitchFamily="34" charset="-120"/>
              </a:rPr>
              <a:t>到</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Azure</a:t>
            </a:r>
            <a:endParaRPr lang="zh-TW" altLang="zh-TW" dirty="0">
              <a:latin typeface="微軟正黑體" panose="020B0604030504040204" pitchFamily="34" charset="-120"/>
              <a:ea typeface="微軟正黑體" panose="020B0604030504040204" pitchFamily="34" charset="-120"/>
            </a:endParaRPr>
          </a:p>
          <a:p>
            <a:r>
              <a:rPr lang="en-US" altLang="zh-TW" dirty="0">
                <a:solidFill>
                  <a:schemeClr val="bg1">
                    <a:lumMod val="65000"/>
                  </a:schemeClr>
                </a:solidFill>
              </a:rPr>
              <a:t>$ </a:t>
            </a:r>
            <a:r>
              <a:rPr lang="en-US" altLang="zh-TW" dirty="0" err="1">
                <a:solidFill>
                  <a:schemeClr val="bg1">
                    <a:lumMod val="65000"/>
                  </a:schemeClr>
                </a:solidFill>
              </a:rPr>
              <a:t>git</a:t>
            </a:r>
            <a:r>
              <a:rPr lang="en-US" altLang="zh-TW" dirty="0">
                <a:solidFill>
                  <a:schemeClr val="bg1">
                    <a:lumMod val="65000"/>
                  </a:schemeClr>
                </a:solidFill>
              </a:rPr>
              <a:t> push azure master</a:t>
            </a:r>
            <a:endParaRPr lang="zh-TW" altLang="zh-TW" dirty="0">
              <a:solidFill>
                <a:schemeClr val="bg1">
                  <a:lumMod val="65000"/>
                </a:schemeClr>
              </a:solidFill>
            </a:endParaRPr>
          </a:p>
        </p:txBody>
      </p:sp>
      <p:pic>
        <p:nvPicPr>
          <p:cNvPr id="6" name="圖片 5"/>
          <p:cNvPicPr>
            <a:picLocks noChangeAspect="1"/>
          </p:cNvPicPr>
          <p:nvPr/>
        </p:nvPicPr>
        <p:blipFill>
          <a:blip r:embed="rId2"/>
          <a:stretch>
            <a:fillRect/>
          </a:stretch>
        </p:blipFill>
        <p:spPr>
          <a:xfrm>
            <a:off x="1780673" y="2827952"/>
            <a:ext cx="5571724" cy="3664287"/>
          </a:xfrm>
          <a:prstGeom prst="rect">
            <a:avLst/>
          </a:prstGeom>
        </p:spPr>
      </p:pic>
      <p:sp>
        <p:nvSpPr>
          <p:cNvPr id="7" name="文字方塊 6"/>
          <p:cNvSpPr txBox="1"/>
          <p:nvPr/>
        </p:nvSpPr>
        <p:spPr>
          <a:xfrm>
            <a:off x="7736054" y="4475429"/>
            <a:ext cx="3234089" cy="369332"/>
          </a:xfrm>
          <a:prstGeom prst="rect">
            <a:avLst/>
          </a:prstGeom>
          <a:noFill/>
        </p:spPr>
        <p:txBody>
          <a:bodyPr wrap="square" rtlCol="0">
            <a:spAutoFit/>
          </a:bodyPr>
          <a:lstStyle/>
          <a:p>
            <a:r>
              <a:rPr lang="zh-TW" altLang="en-US" dirty="0" smtClean="0">
                <a:solidFill>
                  <a:schemeClr val="accent6"/>
                </a:solidFill>
                <a:latin typeface="微軟正黑體" panose="020B0604030504040204" pitchFamily="34" charset="-120"/>
                <a:ea typeface="微軟正黑體" panose="020B0604030504040204" pitchFamily="34" charset="-120"/>
              </a:rPr>
              <a:t>輸入自訂的使用者名稱跟密碼</a:t>
            </a:r>
            <a:endParaRPr lang="zh-TW" altLang="en-US" dirty="0">
              <a:solidFill>
                <a:schemeClr val="accent6"/>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05270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8501"/>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en-US" altLang="zh-TW" dirty="0" err="1">
                <a:solidFill>
                  <a:schemeClr val="bg1"/>
                </a:solidFill>
                <a:latin typeface="微軟正黑體" panose="020B0604030504040204" pitchFamily="34" charset="-120"/>
                <a:ea typeface="微軟正黑體" panose="020B0604030504040204" pitchFamily="34" charset="-120"/>
              </a:rPr>
              <a:t>Git</a:t>
            </a:r>
            <a:r>
              <a:rPr lang="zh-TW" altLang="en-US" dirty="0">
                <a:solidFill>
                  <a:schemeClr val="bg1"/>
                </a:solidFill>
                <a:latin typeface="微軟正黑體" panose="020B0604030504040204" pitchFamily="34" charset="-120"/>
                <a:ea typeface="微軟正黑體" panose="020B0604030504040204" pitchFamily="34" charset="-120"/>
              </a:rPr>
              <a:t> 儲存機制</a:t>
            </a:r>
            <a:endParaRPr lang="zh-TW" altLang="en-US" dirty="0"/>
          </a:p>
        </p:txBody>
      </p:sp>
      <p:pic>
        <p:nvPicPr>
          <p:cNvPr id="6" name="圖片 5"/>
          <p:cNvPicPr>
            <a:picLocks noChangeAspect="1"/>
          </p:cNvPicPr>
          <p:nvPr/>
        </p:nvPicPr>
        <p:blipFill>
          <a:blip r:embed="rId2"/>
          <a:stretch>
            <a:fillRect/>
          </a:stretch>
        </p:blipFill>
        <p:spPr>
          <a:xfrm>
            <a:off x="1915427" y="1733983"/>
            <a:ext cx="7872613" cy="4620495"/>
          </a:xfrm>
          <a:prstGeom prst="rect">
            <a:avLst/>
          </a:prstGeom>
        </p:spPr>
      </p:pic>
      <p:sp>
        <p:nvSpPr>
          <p:cNvPr id="7" name="文字方塊 6"/>
          <p:cNvSpPr txBox="1"/>
          <p:nvPr/>
        </p:nvSpPr>
        <p:spPr>
          <a:xfrm>
            <a:off x="3151846" y="6474775"/>
            <a:ext cx="5399773" cy="646331"/>
          </a:xfrm>
          <a:prstGeom prst="rect">
            <a:avLst/>
          </a:prstGeom>
          <a:noFill/>
        </p:spPr>
        <p:txBody>
          <a:bodyPr wrap="square" rtlCol="0">
            <a:spAutoFit/>
          </a:bodyPr>
          <a:lstStyle/>
          <a:p>
            <a:r>
              <a:rPr lang="zh-TW" altLang="zh-TW" dirty="0">
                <a:solidFill>
                  <a:schemeClr val="accent6"/>
                </a:solidFill>
                <a:latin typeface="微軟正黑體" panose="020B0604030504040204" pitchFamily="34" charset="-120"/>
                <a:ea typeface="微軟正黑體" panose="020B0604030504040204" pitchFamily="34" charset="-120"/>
              </a:rPr>
              <a:t>應用程式部屬 </a:t>
            </a:r>
            <a:r>
              <a:rPr lang="zh-TW" altLang="zh-TW" dirty="0">
                <a:latin typeface="微軟正黑體" panose="020B0604030504040204" pitchFamily="34" charset="-120"/>
                <a:ea typeface="微軟正黑體" panose="020B0604030504040204" pitchFamily="34" charset="-120"/>
              </a:rPr>
              <a:t>→ </a:t>
            </a:r>
            <a:r>
              <a:rPr lang="zh-TW" altLang="zh-TW" dirty="0">
                <a:solidFill>
                  <a:schemeClr val="accent6"/>
                </a:solidFill>
                <a:latin typeface="微軟正黑體" panose="020B0604030504040204" pitchFamily="34" charset="-120"/>
                <a:ea typeface="微軟正黑體" panose="020B0604030504040204" pitchFamily="34" charset="-120"/>
              </a:rPr>
              <a:t>部屬選項</a:t>
            </a:r>
            <a:r>
              <a:rPr lang="zh-TW" altLang="zh-TW" dirty="0">
                <a:latin typeface="微軟正黑體" panose="020B0604030504040204" pitchFamily="34" charset="-120"/>
                <a:ea typeface="微軟正黑體" panose="020B0604030504040204" pitchFamily="34" charset="-120"/>
              </a:rPr>
              <a:t>，可看到剛剛提交的變更</a:t>
            </a:r>
            <a:endParaRPr lang="zh-TW" altLang="en-US" dirty="0">
              <a:latin typeface="微軟正黑體" panose="020B0604030504040204" pitchFamily="34" charset="-120"/>
              <a:ea typeface="微軟正黑體" panose="020B0604030504040204" pitchFamily="34" charset="-120"/>
            </a:endParaRPr>
          </a:p>
          <a:p>
            <a:endParaRPr lang="zh-TW" altLang="en-US" dirty="0"/>
          </a:p>
        </p:txBody>
      </p:sp>
      <p:sp>
        <p:nvSpPr>
          <p:cNvPr id="8" name="橢圓 7"/>
          <p:cNvSpPr/>
          <p:nvPr/>
        </p:nvSpPr>
        <p:spPr>
          <a:xfrm>
            <a:off x="2021306" y="3407343"/>
            <a:ext cx="721895" cy="2887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021306" y="4629752"/>
            <a:ext cx="1857675" cy="3465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51126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8501"/>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zh-TW" altLang="en-US" dirty="0" smtClean="0">
                <a:solidFill>
                  <a:schemeClr val="bg1"/>
                </a:solidFill>
                <a:latin typeface="微軟正黑體" panose="020B0604030504040204" pitchFamily="34" charset="-120"/>
                <a:ea typeface="微軟正黑體" panose="020B0604030504040204" pitchFamily="34" charset="-120"/>
              </a:rPr>
              <a:t>成果</a:t>
            </a:r>
            <a:endParaRPr lang="zh-TW" altLang="en-US" dirty="0"/>
          </a:p>
        </p:txBody>
      </p:sp>
      <p:pic>
        <p:nvPicPr>
          <p:cNvPr id="6" name="圖片 5"/>
          <p:cNvPicPr>
            <a:picLocks noChangeAspect="1"/>
          </p:cNvPicPr>
          <p:nvPr/>
        </p:nvPicPr>
        <p:blipFill>
          <a:blip r:embed="rId2"/>
          <a:stretch>
            <a:fillRect/>
          </a:stretch>
        </p:blipFill>
        <p:spPr>
          <a:xfrm>
            <a:off x="1963554" y="1690688"/>
            <a:ext cx="7526955" cy="4687790"/>
          </a:xfrm>
          <a:prstGeom prst="rect">
            <a:avLst/>
          </a:prstGeom>
        </p:spPr>
      </p:pic>
      <p:sp>
        <p:nvSpPr>
          <p:cNvPr id="7" name="文字方塊 6"/>
          <p:cNvSpPr txBox="1"/>
          <p:nvPr/>
        </p:nvSpPr>
        <p:spPr>
          <a:xfrm>
            <a:off x="3628724" y="6436229"/>
            <a:ext cx="3917482" cy="369332"/>
          </a:xfrm>
          <a:prstGeom prst="rect">
            <a:avLst/>
          </a:prstGeom>
          <a:noFill/>
        </p:spPr>
        <p:txBody>
          <a:bodyPr wrap="square" rtlCol="0">
            <a:spAutoFit/>
          </a:bodyPr>
          <a:lstStyle/>
          <a:p>
            <a:r>
              <a:rPr lang="zh-TW" altLang="en-US" dirty="0" smtClean="0"/>
              <a:t>在「</a:t>
            </a:r>
            <a:r>
              <a:rPr lang="zh-TW" altLang="en-US" dirty="0" smtClean="0">
                <a:solidFill>
                  <a:schemeClr val="accent6"/>
                </a:solidFill>
              </a:rPr>
              <a:t>概觀</a:t>
            </a:r>
            <a:r>
              <a:rPr lang="zh-TW" altLang="en-US" dirty="0" smtClean="0"/>
              <a:t>」的地方可以找到網域位址</a:t>
            </a:r>
            <a:endParaRPr lang="zh-TW" altLang="en-US" dirty="0"/>
          </a:p>
        </p:txBody>
      </p:sp>
      <p:sp>
        <p:nvSpPr>
          <p:cNvPr id="8" name="矩形 7"/>
          <p:cNvSpPr/>
          <p:nvPr/>
        </p:nvSpPr>
        <p:spPr>
          <a:xfrm>
            <a:off x="2088683" y="2502569"/>
            <a:ext cx="1828800" cy="2887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6899710" y="2654969"/>
            <a:ext cx="2196164" cy="3577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532865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8501"/>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zh-TW" altLang="en-US" dirty="0" smtClean="0">
                <a:solidFill>
                  <a:schemeClr val="bg1"/>
                </a:solidFill>
                <a:latin typeface="微軟正黑體" panose="020B0604030504040204" pitchFamily="34" charset="-120"/>
                <a:ea typeface="微軟正黑體" panose="020B0604030504040204" pitchFamily="34" charset="-120"/>
              </a:rPr>
              <a:t>成</a:t>
            </a:r>
            <a:r>
              <a:rPr lang="zh-TW" altLang="en-US" dirty="0">
                <a:solidFill>
                  <a:schemeClr val="bg1"/>
                </a:solidFill>
                <a:latin typeface="微軟正黑體" panose="020B0604030504040204" pitchFamily="34" charset="-120"/>
                <a:ea typeface="微軟正黑體" panose="020B0604030504040204" pitchFamily="34" charset="-120"/>
              </a:rPr>
              <a:t>果</a:t>
            </a:r>
          </a:p>
        </p:txBody>
      </p:sp>
      <p:pic>
        <p:nvPicPr>
          <p:cNvPr id="6" name="圖片 5"/>
          <p:cNvPicPr>
            <a:picLocks noChangeAspect="1"/>
          </p:cNvPicPr>
          <p:nvPr/>
        </p:nvPicPr>
        <p:blipFill>
          <a:blip r:embed="rId2"/>
          <a:stretch>
            <a:fillRect/>
          </a:stretch>
        </p:blipFill>
        <p:spPr>
          <a:xfrm>
            <a:off x="529390" y="2732188"/>
            <a:ext cx="11413453" cy="2815917"/>
          </a:xfrm>
          <a:prstGeom prst="rect">
            <a:avLst/>
          </a:prstGeom>
        </p:spPr>
      </p:pic>
      <p:sp>
        <p:nvSpPr>
          <p:cNvPr id="7" name="文字方塊 6"/>
          <p:cNvSpPr txBox="1"/>
          <p:nvPr/>
        </p:nvSpPr>
        <p:spPr>
          <a:xfrm>
            <a:off x="838200" y="1961355"/>
            <a:ext cx="8142973" cy="461665"/>
          </a:xfrm>
          <a:prstGeom prst="rect">
            <a:avLst/>
          </a:prstGeom>
          <a:noFill/>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Node.js </a:t>
            </a:r>
            <a:r>
              <a:rPr lang="zh-TW" altLang="en-US" sz="2400" dirty="0" smtClean="0">
                <a:latin typeface="微軟正黑體" panose="020B0604030504040204" pitchFamily="34" charset="-120"/>
                <a:ea typeface="微軟正黑體" panose="020B0604030504040204" pitchFamily="34" charset="-120"/>
              </a:rPr>
              <a:t>使用 </a:t>
            </a:r>
            <a:r>
              <a:rPr lang="en-US" altLang="zh-TW" sz="2400" dirty="0" smtClean="0">
                <a:latin typeface="微軟正黑體" panose="020B0604030504040204" pitchFamily="34" charset="-120"/>
                <a:ea typeface="微軟正黑體" panose="020B0604030504040204" pitchFamily="34" charset="-120"/>
              </a:rPr>
              <a:t>Express </a:t>
            </a:r>
            <a:r>
              <a:rPr lang="zh-TW" altLang="en-US" sz="2400" dirty="0" smtClean="0">
                <a:latin typeface="微軟正黑體" panose="020B0604030504040204" pitchFamily="34" charset="-120"/>
                <a:ea typeface="微軟正黑體" panose="020B0604030504040204" pitchFamily="34" charset="-120"/>
              </a:rPr>
              <a:t>框架在 </a:t>
            </a:r>
            <a:r>
              <a:rPr lang="en-US" altLang="zh-TW" sz="2400" dirty="0" smtClean="0">
                <a:latin typeface="微軟正黑體" panose="020B0604030504040204" pitchFamily="34" charset="-120"/>
                <a:ea typeface="微軟正黑體" panose="020B0604030504040204" pitchFamily="34" charset="-120"/>
              </a:rPr>
              <a:t>Azure </a:t>
            </a:r>
            <a:r>
              <a:rPr lang="zh-TW" altLang="en-US" sz="2400" dirty="0" smtClean="0">
                <a:latin typeface="微軟正黑體" panose="020B0604030504040204" pitchFamily="34" charset="-120"/>
                <a:ea typeface="微軟正黑體" panose="020B0604030504040204" pitchFamily="34" charset="-120"/>
              </a:rPr>
              <a:t>上架設全域</a:t>
            </a:r>
            <a:r>
              <a:rPr lang="zh-TW" altLang="en-US" sz="2400" dirty="0">
                <a:latin typeface="微軟正黑體" panose="020B0604030504040204" pitchFamily="34" charset="-120"/>
                <a:ea typeface="微軟正黑體" panose="020B0604030504040204" pitchFamily="34" charset="-120"/>
              </a:rPr>
              <a:t>伺服器</a:t>
            </a:r>
            <a:r>
              <a:rPr lang="zh-TW" altLang="en-US" sz="2400" dirty="0" smtClean="0">
                <a:latin typeface="微軟正黑體" panose="020B0604030504040204" pitchFamily="34" charset="-120"/>
                <a:ea typeface="微軟正黑體" panose="020B0604030504040204" pitchFamily="34" charset="-120"/>
              </a:rPr>
              <a:t>結果</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067270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63015" y="2227386"/>
            <a:ext cx="9757410" cy="1945384"/>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2" name="標題 1"/>
          <p:cNvSpPr>
            <a:spLocks noGrp="1"/>
          </p:cNvSpPr>
          <p:nvPr>
            <p:ph type="ctrTitle"/>
          </p:nvPr>
        </p:nvSpPr>
        <p:spPr>
          <a:xfrm>
            <a:off x="1569720" y="2802573"/>
            <a:ext cx="9144000" cy="1149350"/>
          </a:xfrm>
        </p:spPr>
        <p:txBody>
          <a:bodyPr>
            <a:noAutofit/>
          </a:bodyPr>
          <a:lstStyle/>
          <a:p>
            <a:r>
              <a:rPr lang="zh-TW" altLang="en-US" sz="4800" dirty="0">
                <a:solidFill>
                  <a:schemeClr val="bg1"/>
                </a:solidFill>
                <a:latin typeface="微軟正黑體" panose="020B0604030504040204" pitchFamily="34" charset="-120"/>
                <a:ea typeface="微軟正黑體" panose="020B0604030504040204" pitchFamily="34" charset="-120"/>
              </a:rPr>
              <a:t>如何將自己製作的網站放到 </a:t>
            </a:r>
            <a:r>
              <a:rPr lang="en-US" altLang="zh-TW" sz="4800" dirty="0" err="1">
                <a:solidFill>
                  <a:schemeClr val="bg1"/>
                </a:solidFill>
                <a:latin typeface="微軟正黑體" panose="020B0604030504040204" pitchFamily="34" charset="-120"/>
                <a:ea typeface="微軟正黑體" panose="020B0604030504040204" pitchFamily="34" charset="-120"/>
              </a:rPr>
              <a:t>Node.js</a:t>
            </a:r>
            <a:r>
              <a:rPr lang="zh-TW" altLang="en-US" sz="4800" dirty="0">
                <a:solidFill>
                  <a:schemeClr val="bg1"/>
                </a:solidFill>
                <a:latin typeface="微軟正黑體" panose="020B0604030504040204" pitchFamily="34" charset="-120"/>
                <a:ea typeface="微軟正黑體" panose="020B0604030504040204" pitchFamily="34" charset="-120"/>
              </a:rPr>
              <a:t> 伺服器端？</a:t>
            </a:r>
            <a:endParaRPr kumimoji="1" lang="zh-TW" altLang="en-US" sz="4800" dirty="0">
              <a:solidFill>
                <a:schemeClr val="bg1"/>
              </a:solidFill>
              <a:latin typeface="Microsoft JhengHei" charset="-120"/>
              <a:ea typeface="Microsoft JhengHei" charset="-120"/>
              <a:cs typeface="Microsoft JhengHei" charset="-120"/>
            </a:endParaRPr>
          </a:p>
        </p:txBody>
      </p:sp>
    </p:spTree>
    <p:extLst>
      <p:ext uri="{BB962C8B-B14F-4D97-AF65-F5344CB8AC3E}">
        <p14:creationId xmlns:p14="http://schemas.microsoft.com/office/powerpoint/2010/main" val="33491097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half" idx="1"/>
          </p:nvPr>
        </p:nvSpPr>
        <p:spPr>
          <a:xfrm>
            <a:off x="838200" y="1825625"/>
            <a:ext cx="10515600" cy="4351338"/>
          </a:xfrm>
        </p:spPr>
        <p:txBody>
          <a:bodyPr/>
          <a:lstStyle/>
          <a:p>
            <a:r>
              <a:rPr lang="zh-TW" altLang="en-US" dirty="0" smtClean="0">
                <a:latin typeface="微軟正黑體" panose="020B0604030504040204" pitchFamily="34" charset="-120"/>
                <a:ea typeface="微軟正黑體" panose="020B0604030504040204" pitchFamily="34" charset="-120"/>
              </a:rPr>
              <a:t>在 </a:t>
            </a:r>
            <a:r>
              <a:rPr lang="en-US" altLang="zh-TW" dirty="0">
                <a:latin typeface="微軟正黑體" panose="020B0604030504040204" pitchFamily="34" charset="-120"/>
                <a:ea typeface="微軟正黑體" panose="020B0604030504040204" pitchFamily="34" charset="-120"/>
              </a:rPr>
              <a:t>E</a:t>
            </a:r>
            <a:r>
              <a:rPr lang="en-US" altLang="zh-TW" dirty="0" smtClean="0">
                <a:latin typeface="微軟正黑體" panose="020B0604030504040204" pitchFamily="34" charset="-120"/>
                <a:ea typeface="微軟正黑體" panose="020B0604030504040204" pitchFamily="34" charset="-120"/>
              </a:rPr>
              <a:t>xpress </a:t>
            </a:r>
            <a:r>
              <a:rPr lang="zh-TW" altLang="en-US" dirty="0" smtClean="0">
                <a:latin typeface="微軟正黑體" panose="020B0604030504040204" pitchFamily="34" charset="-120"/>
                <a:ea typeface="微軟正黑體" panose="020B0604030504040204" pitchFamily="34" charset="-120"/>
              </a:rPr>
              <a:t>建立的目錄</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如：</a:t>
            </a:r>
            <a:r>
              <a:rPr lang="en-US" altLang="zh-TW" dirty="0" smtClean="0">
                <a:latin typeface="微軟正黑體" panose="020B0604030504040204" pitchFamily="34" charset="-120"/>
                <a:ea typeface="微軟正黑體" panose="020B0604030504040204" pitchFamily="34" charset="-120"/>
              </a:rPr>
              <a:t>temp)</a:t>
            </a:r>
            <a:r>
              <a:rPr lang="zh-TW" altLang="en-US" dirty="0" smtClean="0">
                <a:latin typeface="微軟正黑體" panose="020B0604030504040204" pitchFamily="34" charset="-120"/>
                <a:ea typeface="微軟正黑體" panose="020B0604030504040204" pitchFamily="34" charset="-120"/>
              </a:rPr>
              <a:t>底下找到 </a:t>
            </a:r>
            <a:r>
              <a:rPr lang="en-US" altLang="zh-TW" dirty="0" smtClean="0">
                <a:latin typeface="微軟正黑體" panose="020B0604030504040204" pitchFamily="34" charset="-120"/>
                <a:ea typeface="微軟正黑體" panose="020B0604030504040204" pitchFamily="34" charset="-120"/>
              </a:rPr>
              <a:t>app.js</a:t>
            </a:r>
            <a:endParaRPr lang="zh-TW" altLang="en-US" dirty="0">
              <a:latin typeface="微軟正黑體" panose="020B0604030504040204" pitchFamily="34" charset="-120"/>
              <a:ea typeface="微軟正黑體" panose="020B0604030504040204" pitchFamily="34" charset="-120"/>
            </a:endParaRPr>
          </a:p>
        </p:txBody>
      </p:sp>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pic>
        <p:nvPicPr>
          <p:cNvPr id="6" name="圖片 5"/>
          <p:cNvPicPr>
            <a:picLocks noChangeAspect="1"/>
          </p:cNvPicPr>
          <p:nvPr/>
        </p:nvPicPr>
        <p:blipFill>
          <a:blip r:embed="rId2"/>
          <a:stretch>
            <a:fillRect/>
          </a:stretch>
        </p:blipFill>
        <p:spPr>
          <a:xfrm>
            <a:off x="4607894" y="2622934"/>
            <a:ext cx="2938312" cy="3694818"/>
          </a:xfrm>
          <a:prstGeom prst="rect">
            <a:avLst/>
          </a:prstGeom>
        </p:spPr>
      </p:pic>
      <p:sp>
        <p:nvSpPr>
          <p:cNvPr id="7" name="橢圓 6"/>
          <p:cNvSpPr/>
          <p:nvPr/>
        </p:nvSpPr>
        <p:spPr>
          <a:xfrm>
            <a:off x="4492391" y="5101389"/>
            <a:ext cx="1417521" cy="47163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76306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half" idx="1"/>
          </p:nvPr>
        </p:nvSpPr>
        <p:spPr/>
        <p:txBody>
          <a:bodyPr/>
          <a:lstStyle/>
          <a:p>
            <a:r>
              <a:rPr lang="zh-TW" altLang="en-US" dirty="0" smtClean="0">
                <a:latin typeface="微軟正黑體" panose="020B0604030504040204" pitchFamily="34" charset="-120"/>
                <a:ea typeface="微軟正黑體" panose="020B0604030504040204" pitchFamily="34" charset="-120"/>
              </a:rPr>
              <a:t>用任意文字編輯器將他開啟</a:t>
            </a:r>
            <a:endParaRPr lang="zh-TW" altLang="en-US" dirty="0">
              <a:latin typeface="微軟正黑體" panose="020B0604030504040204" pitchFamily="34" charset="-120"/>
              <a:ea typeface="微軟正黑體" panose="020B0604030504040204" pitchFamily="34" charset="-120"/>
            </a:endParaRPr>
          </a:p>
        </p:txBody>
      </p:sp>
      <p:sp>
        <p:nvSpPr>
          <p:cNvPr id="5" name="矩形 4"/>
          <p:cNvSpPr/>
          <p:nvPr/>
        </p:nvSpPr>
        <p:spPr>
          <a:xfrm>
            <a:off x="0" y="-38501"/>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pic>
        <p:nvPicPr>
          <p:cNvPr id="7" name="圖片 6"/>
          <p:cNvPicPr>
            <a:picLocks noChangeAspect="1"/>
          </p:cNvPicPr>
          <p:nvPr/>
        </p:nvPicPr>
        <p:blipFill>
          <a:blip r:embed="rId2"/>
          <a:stretch>
            <a:fillRect/>
          </a:stretch>
        </p:blipFill>
        <p:spPr>
          <a:xfrm>
            <a:off x="3294548" y="2268204"/>
            <a:ext cx="5602904" cy="4482323"/>
          </a:xfrm>
          <a:prstGeom prst="rect">
            <a:avLst/>
          </a:prstGeom>
        </p:spPr>
      </p:pic>
    </p:spTree>
    <p:extLst>
      <p:ext uri="{BB962C8B-B14F-4D97-AF65-F5344CB8AC3E}">
        <p14:creationId xmlns:p14="http://schemas.microsoft.com/office/powerpoint/2010/main" val="39930416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half" idx="1"/>
          </p:nvPr>
        </p:nvSpPr>
        <p:spPr>
          <a:xfrm>
            <a:off x="838200" y="1825625"/>
            <a:ext cx="10515600" cy="4351338"/>
          </a:xfrm>
        </p:spPr>
        <p:txBody>
          <a:bodyPr/>
          <a:lstStyle/>
          <a:p>
            <a:pPr marL="0" indent="0">
              <a:buNone/>
            </a:pPr>
            <a:r>
              <a:rPr lang="zh-TW" altLang="en-US" dirty="0" smtClean="0">
                <a:latin typeface="微軟正黑體" panose="020B0604030504040204" pitchFamily="34" charset="-120"/>
                <a:ea typeface="微軟正黑體" panose="020B0604030504040204" pitchFamily="34" charset="-120"/>
              </a:rPr>
              <a:t>先在相同目錄底下建立一個資料夾放置所有網頁元素</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smtClean="0">
                <a:latin typeface="微軟正黑體" panose="020B0604030504040204" pitchFamily="34" charset="-120"/>
                <a:ea typeface="微軟正黑體" panose="020B0604030504040204" pitchFamily="34" charset="-120"/>
              </a:rPr>
              <a:t>Ex</a:t>
            </a:r>
            <a:r>
              <a:rPr lang="zh-TW" altLang="en-US" dirty="0" smtClean="0">
                <a:latin typeface="微軟正黑體" panose="020B0604030504040204" pitchFamily="34" charset="-120"/>
                <a:ea typeface="微軟正黑體" panose="020B0604030504040204" pitchFamily="34" charset="-120"/>
              </a:rPr>
              <a:t>：</a:t>
            </a:r>
            <a:r>
              <a:rPr lang="en-US" altLang="zh-TW" dirty="0" err="1" smtClean="0">
                <a:latin typeface="微軟正黑體" panose="020B0604030504040204" pitchFamily="34" charset="-120"/>
                <a:ea typeface="微軟正黑體" panose="020B0604030504040204" pitchFamily="34" charset="-120"/>
              </a:rPr>
              <a:t>MyWebDemo</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   （裡面含完整網站專案）</a:t>
            </a:r>
            <a:endParaRPr lang="zh-TW" altLang="en-US" dirty="0">
              <a:latin typeface="微軟正黑體" panose="020B0604030504040204" pitchFamily="34" charset="-120"/>
              <a:ea typeface="微軟正黑體" panose="020B0604030504040204" pitchFamily="34" charset="-120"/>
            </a:endParaRPr>
          </a:p>
        </p:txBody>
      </p:sp>
      <p:sp>
        <p:nvSpPr>
          <p:cNvPr id="5" name="矩形 4"/>
          <p:cNvSpPr/>
          <p:nvPr/>
        </p:nvSpPr>
        <p:spPr>
          <a:xfrm>
            <a:off x="0" y="-38501"/>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pic>
        <p:nvPicPr>
          <p:cNvPr id="6" name="圖片 5"/>
          <p:cNvPicPr>
            <a:picLocks noChangeAspect="1"/>
          </p:cNvPicPr>
          <p:nvPr/>
        </p:nvPicPr>
        <p:blipFill>
          <a:blip r:embed="rId2"/>
          <a:stretch>
            <a:fillRect/>
          </a:stretch>
        </p:blipFill>
        <p:spPr>
          <a:xfrm>
            <a:off x="6095999" y="2379245"/>
            <a:ext cx="2943225" cy="3543300"/>
          </a:xfrm>
          <a:prstGeom prst="rect">
            <a:avLst/>
          </a:prstGeom>
        </p:spPr>
      </p:pic>
    </p:spTree>
    <p:extLst>
      <p:ext uri="{BB962C8B-B14F-4D97-AF65-F5344CB8AC3E}">
        <p14:creationId xmlns:p14="http://schemas.microsoft.com/office/powerpoint/2010/main" val="2221744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圖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984" y="2685922"/>
            <a:ext cx="952880" cy="952880"/>
          </a:xfrm>
          <a:prstGeom prst="rect">
            <a:avLst/>
          </a:prstGeom>
        </p:spPr>
      </p:pic>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6" name="標題 1"/>
          <p:cNvSpPr>
            <a:spLocks noGrp="1"/>
          </p:cNvSpPr>
          <p:nvPr>
            <p:ph type="title"/>
          </p:nvPr>
        </p:nvSpPr>
        <p:spPr>
          <a:xfrm>
            <a:off x="838200" y="365125"/>
            <a:ext cx="10515600" cy="1325563"/>
          </a:xfrm>
        </p:spPr>
        <p:txBody>
          <a:bodyPr/>
          <a:lstStyle/>
          <a:p>
            <a:r>
              <a:rPr kumimoji="1" lang="zh-TW" altLang="en-US" dirty="0" smtClean="0">
                <a:solidFill>
                  <a:schemeClr val="bg1"/>
                </a:solidFill>
                <a:latin typeface="Microsoft JhengHei" charset="-120"/>
                <a:ea typeface="Microsoft JhengHei" charset="-120"/>
                <a:cs typeface="Microsoft JhengHei" charset="-120"/>
              </a:rPr>
              <a:t>先複習一下</a:t>
            </a:r>
            <a:r>
              <a:rPr kumimoji="1" lang="mr-IN" altLang="zh-TW" dirty="0" smtClean="0">
                <a:solidFill>
                  <a:schemeClr val="bg1"/>
                </a:solidFill>
                <a:latin typeface="Microsoft JhengHei" charset="-120"/>
                <a:ea typeface="Microsoft JhengHei" charset="-120"/>
                <a:cs typeface="Microsoft JhengHei" charset="-120"/>
              </a:rPr>
              <a:t>…</a:t>
            </a:r>
            <a:endParaRPr kumimoji="1" lang="zh-TW" altLang="en-US" dirty="0">
              <a:solidFill>
                <a:schemeClr val="bg1"/>
              </a:solidFill>
              <a:latin typeface="Microsoft JhengHei" charset="-120"/>
              <a:ea typeface="Microsoft JhengHei" charset="-120"/>
              <a:cs typeface="Microsoft JhengHei" charset="-120"/>
            </a:endParaRPr>
          </a:p>
        </p:txBody>
      </p:sp>
      <p:sp>
        <p:nvSpPr>
          <p:cNvPr id="8" name="矩形 7"/>
          <p:cNvSpPr/>
          <p:nvPr/>
        </p:nvSpPr>
        <p:spPr>
          <a:xfrm>
            <a:off x="5977191" y="6220701"/>
            <a:ext cx="6096000" cy="400110"/>
          </a:xfrm>
          <a:prstGeom prst="rect">
            <a:avLst/>
          </a:prstGeom>
        </p:spPr>
        <p:txBody>
          <a:bodyPr>
            <a:spAutoFit/>
          </a:bodyPr>
          <a:lstStyle/>
          <a:p>
            <a:r>
              <a:rPr lang="zh-TW" altLang="en-US" sz="2000" dirty="0">
                <a:latin typeface="Microsoft JhengHei" charset="-120"/>
                <a:ea typeface="Microsoft JhengHei" charset="-120"/>
                <a:cs typeface="Microsoft JhengHei" charset="-120"/>
                <a:hlinkClick r:id="rId3"/>
              </a:rPr>
              <a:t>給初學者看的 </a:t>
            </a:r>
            <a:r>
              <a:rPr lang="en-US" altLang="zh-TW" sz="2000" dirty="0">
                <a:latin typeface="Microsoft JhengHei" charset="-120"/>
                <a:ea typeface="Microsoft JhengHei" charset="-120"/>
                <a:cs typeface="Microsoft JhengHei" charset="-120"/>
                <a:hlinkClick r:id="rId3"/>
              </a:rPr>
              <a:t>Web </a:t>
            </a:r>
            <a:r>
              <a:rPr lang="zh-TW" altLang="en-US" sz="2000" dirty="0">
                <a:latin typeface="Microsoft JhengHei" charset="-120"/>
                <a:ea typeface="Microsoft JhengHei" charset="-120"/>
                <a:cs typeface="Microsoft JhengHei" charset="-120"/>
                <a:hlinkClick r:id="rId3"/>
              </a:rPr>
              <a:t>程式語言導覽</a:t>
            </a:r>
            <a:endParaRPr lang="zh-TW" altLang="en-US" sz="2000" dirty="0">
              <a:latin typeface="Microsoft JhengHei" charset="-120"/>
              <a:ea typeface="Microsoft JhengHei" charset="-120"/>
              <a:cs typeface="Microsoft JhengHei" charset="-120"/>
            </a:endParaRPr>
          </a:p>
        </p:txBody>
      </p:sp>
      <p:sp>
        <p:nvSpPr>
          <p:cNvPr id="9" name="矩形 8"/>
          <p:cNvSpPr/>
          <p:nvPr/>
        </p:nvSpPr>
        <p:spPr>
          <a:xfrm>
            <a:off x="312641" y="2076053"/>
            <a:ext cx="3584636" cy="523220"/>
          </a:xfrm>
          <a:prstGeom prst="rect">
            <a:avLst/>
          </a:prstGeom>
        </p:spPr>
        <p:txBody>
          <a:bodyPr wrap="none">
            <a:spAutoFit/>
          </a:bodyPr>
          <a:lstStyle/>
          <a:p>
            <a:r>
              <a:rPr lang="zh-TW" altLang="en-US" sz="2800" dirty="0" smtClean="0">
                <a:solidFill>
                  <a:schemeClr val="accent6"/>
                </a:solidFill>
                <a:latin typeface="Microsoft JhengHei" charset="-120"/>
                <a:ea typeface="Microsoft JhengHei" charset="-120"/>
                <a:cs typeface="Microsoft JhengHei" charset="-120"/>
              </a:rPr>
              <a:t>靜態網站 </a:t>
            </a:r>
            <a:r>
              <a:rPr lang="en-US" altLang="zh-TW" sz="2800" dirty="0" smtClean="0">
                <a:solidFill>
                  <a:schemeClr val="accent4"/>
                </a:solidFill>
                <a:latin typeface="Microsoft JhengHei" charset="-120"/>
                <a:ea typeface="Microsoft JhengHei" charset="-120"/>
                <a:cs typeface="Microsoft JhengHei" charset="-120"/>
              </a:rPr>
              <a:t>vs</a:t>
            </a:r>
            <a:r>
              <a:rPr lang="en-US" altLang="zh-TW" sz="2800" dirty="0" smtClean="0">
                <a:solidFill>
                  <a:schemeClr val="accent6"/>
                </a:solidFill>
                <a:latin typeface="Microsoft JhengHei" charset="-120"/>
                <a:ea typeface="Microsoft JhengHei" charset="-120"/>
                <a:cs typeface="Microsoft JhengHei" charset="-120"/>
              </a:rPr>
              <a:t> </a:t>
            </a:r>
            <a:r>
              <a:rPr lang="zh-TW" altLang="en-US" sz="2800" dirty="0" smtClean="0">
                <a:solidFill>
                  <a:schemeClr val="accent6"/>
                </a:solidFill>
                <a:latin typeface="Microsoft JhengHei" charset="-120"/>
                <a:ea typeface="Microsoft JhengHei" charset="-120"/>
                <a:cs typeface="Microsoft JhengHei" charset="-120"/>
              </a:rPr>
              <a:t>動態網站</a:t>
            </a:r>
            <a:endParaRPr lang="zh-TW" altLang="en-US" sz="2800" dirty="0">
              <a:solidFill>
                <a:schemeClr val="accent6"/>
              </a:solidFill>
              <a:latin typeface="Microsoft JhengHei" charset="-120"/>
              <a:ea typeface="Microsoft JhengHei" charset="-120"/>
              <a:cs typeface="Microsoft JhengHei" charset="-120"/>
            </a:endParaRPr>
          </a:p>
        </p:txBody>
      </p:sp>
      <p:grpSp>
        <p:nvGrpSpPr>
          <p:cNvPr id="38" name="群組 37"/>
          <p:cNvGrpSpPr/>
          <p:nvPr/>
        </p:nvGrpSpPr>
        <p:grpSpPr>
          <a:xfrm>
            <a:off x="4343370" y="2658041"/>
            <a:ext cx="3465251" cy="1392157"/>
            <a:chOff x="6457452" y="2057196"/>
            <a:chExt cx="3834939" cy="1524344"/>
          </a:xfrm>
        </p:grpSpPr>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4430" y="2188222"/>
              <a:ext cx="1393318" cy="1393318"/>
            </a:xfrm>
            <a:prstGeom prst="rect">
              <a:avLst/>
            </a:prstGeom>
          </p:spPr>
        </p:pic>
        <p:pic>
          <p:nvPicPr>
            <p:cNvPr id="12" name="圖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7452" y="2057196"/>
              <a:ext cx="1524344" cy="1524344"/>
            </a:xfrm>
            <a:prstGeom prst="rect">
              <a:avLst/>
            </a:prstGeom>
          </p:spPr>
        </p:pic>
        <p:pic>
          <p:nvPicPr>
            <p:cNvPr id="13" name="圖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11423" y="2370567"/>
              <a:ext cx="1180968" cy="1180968"/>
            </a:xfrm>
            <a:prstGeom prst="rect">
              <a:avLst/>
            </a:prstGeom>
          </p:spPr>
        </p:pic>
      </p:grpSp>
      <p:grpSp>
        <p:nvGrpSpPr>
          <p:cNvPr id="48" name="群組 47"/>
          <p:cNvGrpSpPr/>
          <p:nvPr/>
        </p:nvGrpSpPr>
        <p:grpSpPr>
          <a:xfrm>
            <a:off x="5107081" y="4489971"/>
            <a:ext cx="5404177" cy="1263554"/>
            <a:chOff x="5107081" y="4489971"/>
            <a:chExt cx="5404177" cy="1263554"/>
          </a:xfrm>
        </p:grpSpPr>
        <p:pic>
          <p:nvPicPr>
            <p:cNvPr id="14" name="圖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7081" y="4489971"/>
              <a:ext cx="1227372" cy="1227372"/>
            </a:xfrm>
            <a:prstGeom prst="rect">
              <a:avLst/>
            </a:prstGeom>
          </p:spPr>
        </p:pic>
        <p:pic>
          <p:nvPicPr>
            <p:cNvPr id="15" name="圖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89166" y="4516467"/>
              <a:ext cx="1237058" cy="1237058"/>
            </a:xfrm>
            <a:prstGeom prst="rect">
              <a:avLst/>
            </a:prstGeom>
          </p:spPr>
        </p:pic>
        <p:pic>
          <p:nvPicPr>
            <p:cNvPr id="22" name="圖片 21"/>
            <p:cNvPicPr>
              <a:picLocks noChangeAspect="1"/>
            </p:cNvPicPr>
            <p:nvPr/>
          </p:nvPicPr>
          <p:blipFill rotWithShape="1">
            <a:blip r:embed="rId9">
              <a:extLst>
                <a:ext uri="{28A0092B-C50C-407E-A947-70E740481C1C}">
                  <a14:useLocalDpi xmlns:a14="http://schemas.microsoft.com/office/drawing/2010/main" val="0"/>
                </a:ext>
              </a:extLst>
            </a:blip>
            <a:srcRect t="12114" b="6940"/>
            <a:stretch/>
          </p:blipFill>
          <p:spPr>
            <a:xfrm>
              <a:off x="7934876" y="4693199"/>
              <a:ext cx="1309916" cy="10603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圖片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67544" y="4683661"/>
              <a:ext cx="843714" cy="1069864"/>
            </a:xfrm>
            <a:prstGeom prst="rect">
              <a:avLst/>
            </a:prstGeom>
          </p:spPr>
        </p:pic>
      </p:grpSp>
      <p:pic>
        <p:nvPicPr>
          <p:cNvPr id="27" name="圖片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7573" y="2511351"/>
            <a:ext cx="1302023" cy="1302023"/>
          </a:xfrm>
          <a:prstGeom prst="rect">
            <a:avLst/>
          </a:prstGeom>
        </p:spPr>
      </p:pic>
      <p:pic>
        <p:nvPicPr>
          <p:cNvPr id="28" name="圖片 2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55395" y="2819368"/>
            <a:ext cx="906083" cy="906083"/>
          </a:xfrm>
          <a:prstGeom prst="rect">
            <a:avLst/>
          </a:prstGeom>
        </p:spPr>
      </p:pic>
      <p:grpSp>
        <p:nvGrpSpPr>
          <p:cNvPr id="47" name="群組 46"/>
          <p:cNvGrpSpPr/>
          <p:nvPr/>
        </p:nvGrpSpPr>
        <p:grpSpPr>
          <a:xfrm>
            <a:off x="4201247" y="2059359"/>
            <a:ext cx="3847721" cy="2168062"/>
            <a:chOff x="4201247" y="2059359"/>
            <a:chExt cx="3847721" cy="2168062"/>
          </a:xfrm>
        </p:grpSpPr>
        <p:sp>
          <p:nvSpPr>
            <p:cNvPr id="10" name="矩形 9"/>
            <p:cNvSpPr/>
            <p:nvPr/>
          </p:nvSpPr>
          <p:spPr>
            <a:xfrm>
              <a:off x="4309107" y="2059359"/>
              <a:ext cx="2148345" cy="523220"/>
            </a:xfrm>
            <a:prstGeom prst="rect">
              <a:avLst/>
            </a:prstGeom>
          </p:spPr>
          <p:txBody>
            <a:bodyPr wrap="none">
              <a:spAutoFit/>
            </a:bodyPr>
            <a:lstStyle/>
            <a:p>
              <a:r>
                <a:rPr lang="zh-TW" altLang="en-US" sz="2800" dirty="0" smtClean="0">
                  <a:solidFill>
                    <a:schemeClr val="accent6"/>
                  </a:solidFill>
                  <a:latin typeface="Microsoft JhengHei" charset="-120"/>
                  <a:ea typeface="Microsoft JhengHei" charset="-120"/>
                  <a:cs typeface="Microsoft JhengHei" charset="-120"/>
                </a:rPr>
                <a:t>前端</a:t>
              </a:r>
              <a:r>
                <a:rPr lang="en-US" altLang="zh-TW" sz="2800" dirty="0" smtClean="0">
                  <a:solidFill>
                    <a:schemeClr val="accent6"/>
                  </a:solidFill>
                  <a:latin typeface="Microsoft JhengHei" charset="-120"/>
                  <a:ea typeface="Microsoft JhengHei" charset="-120"/>
                  <a:cs typeface="Microsoft JhengHei" charset="-120"/>
                </a:rPr>
                <a:t> </a:t>
              </a:r>
              <a:r>
                <a:rPr lang="en-US" altLang="zh-TW" sz="2800" dirty="0" smtClean="0">
                  <a:solidFill>
                    <a:schemeClr val="accent4"/>
                  </a:solidFill>
                  <a:latin typeface="Microsoft JhengHei" charset="-120"/>
                  <a:ea typeface="Microsoft JhengHei" charset="-120"/>
                  <a:cs typeface="Microsoft JhengHei" charset="-120"/>
                </a:rPr>
                <a:t>vs </a:t>
              </a:r>
              <a:r>
                <a:rPr lang="zh-TW" altLang="en-US" sz="2800" dirty="0" smtClean="0">
                  <a:solidFill>
                    <a:schemeClr val="accent6"/>
                  </a:solidFill>
                  <a:latin typeface="Microsoft JhengHei" charset="-120"/>
                  <a:ea typeface="Microsoft JhengHei" charset="-120"/>
                  <a:cs typeface="Microsoft JhengHei" charset="-120"/>
                </a:rPr>
                <a:t>後端</a:t>
              </a:r>
              <a:endParaRPr lang="zh-TW" altLang="en-US" sz="2800" dirty="0">
                <a:solidFill>
                  <a:schemeClr val="accent6"/>
                </a:solidFill>
                <a:latin typeface="Microsoft JhengHei" charset="-120"/>
                <a:ea typeface="Microsoft JhengHei" charset="-120"/>
                <a:cs typeface="Microsoft JhengHei" charset="-120"/>
              </a:endParaRPr>
            </a:p>
          </p:txBody>
        </p:sp>
        <p:grpSp>
          <p:nvGrpSpPr>
            <p:cNvPr id="46" name="群組 45"/>
            <p:cNvGrpSpPr/>
            <p:nvPr/>
          </p:nvGrpSpPr>
          <p:grpSpPr>
            <a:xfrm>
              <a:off x="4201247" y="2251368"/>
              <a:ext cx="3847721" cy="1976053"/>
              <a:chOff x="4201247" y="2251368"/>
              <a:chExt cx="3847721" cy="1976053"/>
            </a:xfrm>
          </p:grpSpPr>
          <p:cxnSp>
            <p:nvCxnSpPr>
              <p:cNvPr id="17" name="直線接點 16"/>
              <p:cNvCxnSpPr/>
              <p:nvPr/>
            </p:nvCxnSpPr>
            <p:spPr>
              <a:xfrm>
                <a:off x="4201247" y="4213039"/>
                <a:ext cx="3836633" cy="14382"/>
              </a:xfrm>
              <a:prstGeom prst="line">
                <a:avLst/>
              </a:prstGeom>
              <a:ln w="28575">
                <a:solidFill>
                  <a:schemeClr val="accent6"/>
                </a:solidFill>
                <a:prstDash val="dash"/>
              </a:ln>
            </p:spPr>
            <p:style>
              <a:lnRef idx="1">
                <a:schemeClr val="accent4"/>
              </a:lnRef>
              <a:fillRef idx="0">
                <a:schemeClr val="accent4"/>
              </a:fillRef>
              <a:effectRef idx="0">
                <a:schemeClr val="accent4"/>
              </a:effectRef>
              <a:fontRef idx="minor">
                <a:schemeClr val="tx1"/>
              </a:fontRef>
            </p:style>
          </p:cxnSp>
          <p:cxnSp>
            <p:nvCxnSpPr>
              <p:cNvPr id="33" name="直線接點 32"/>
              <p:cNvCxnSpPr/>
              <p:nvPr/>
            </p:nvCxnSpPr>
            <p:spPr>
              <a:xfrm>
                <a:off x="8026793" y="2251368"/>
                <a:ext cx="22175" cy="1919372"/>
              </a:xfrm>
              <a:prstGeom prst="line">
                <a:avLst/>
              </a:prstGeom>
              <a:ln w="28575">
                <a:solidFill>
                  <a:schemeClr val="accent6"/>
                </a:solidFill>
                <a:prstDash val="dash"/>
              </a:ln>
            </p:spPr>
            <p:style>
              <a:lnRef idx="1">
                <a:schemeClr val="accent4"/>
              </a:lnRef>
              <a:fillRef idx="0">
                <a:schemeClr val="accent4"/>
              </a:fillRef>
              <a:effectRef idx="0">
                <a:schemeClr val="accent4"/>
              </a:effectRef>
              <a:fontRef idx="minor">
                <a:schemeClr val="tx1"/>
              </a:fontRef>
            </p:style>
          </p:cxnSp>
        </p:grpSp>
      </p:grpSp>
      <p:grpSp>
        <p:nvGrpSpPr>
          <p:cNvPr id="50" name="群組 49"/>
          <p:cNvGrpSpPr/>
          <p:nvPr/>
        </p:nvGrpSpPr>
        <p:grpSpPr>
          <a:xfrm>
            <a:off x="8048968" y="1880091"/>
            <a:ext cx="3878032" cy="2364566"/>
            <a:chOff x="8048968" y="1880091"/>
            <a:chExt cx="3878032" cy="2364566"/>
          </a:xfrm>
        </p:grpSpPr>
        <p:cxnSp>
          <p:nvCxnSpPr>
            <p:cNvPr id="43" name="直線接點 42"/>
            <p:cNvCxnSpPr/>
            <p:nvPr/>
          </p:nvCxnSpPr>
          <p:spPr>
            <a:xfrm>
              <a:off x="8048968" y="4230275"/>
              <a:ext cx="3836633" cy="14382"/>
            </a:xfrm>
            <a:prstGeom prst="line">
              <a:avLst/>
            </a:prstGeom>
            <a:ln w="28575">
              <a:prstDash val="dash"/>
            </a:ln>
          </p:spPr>
          <p:style>
            <a:lnRef idx="1">
              <a:schemeClr val="accent4"/>
            </a:lnRef>
            <a:fillRef idx="0">
              <a:schemeClr val="accent4"/>
            </a:fillRef>
            <a:effectRef idx="0">
              <a:schemeClr val="accent4"/>
            </a:effectRef>
            <a:fontRef idx="minor">
              <a:schemeClr val="tx1"/>
            </a:fontRef>
          </p:style>
        </p:cxnSp>
        <p:grpSp>
          <p:nvGrpSpPr>
            <p:cNvPr id="49" name="群組 48"/>
            <p:cNvGrpSpPr/>
            <p:nvPr/>
          </p:nvGrpSpPr>
          <p:grpSpPr>
            <a:xfrm>
              <a:off x="8362233" y="1880091"/>
              <a:ext cx="3564767" cy="2142704"/>
              <a:chOff x="8362233" y="1880091"/>
              <a:chExt cx="3564767" cy="2142704"/>
            </a:xfrm>
          </p:grpSpPr>
          <p:sp>
            <p:nvSpPr>
              <p:cNvPr id="30" name="矩形 29"/>
              <p:cNvSpPr/>
              <p:nvPr/>
            </p:nvSpPr>
            <p:spPr>
              <a:xfrm>
                <a:off x="9244792" y="1880091"/>
                <a:ext cx="1723549" cy="461665"/>
              </a:xfrm>
              <a:prstGeom prst="rect">
                <a:avLst/>
              </a:prstGeom>
            </p:spPr>
            <p:txBody>
              <a:bodyPr wrap="none">
                <a:spAutoFit/>
              </a:bodyPr>
              <a:lstStyle/>
              <a:p>
                <a:r>
                  <a:rPr lang="zh-TW" altLang="en-US" sz="2400" dirty="0" smtClean="0">
                    <a:latin typeface="Microsoft JhengHei" charset="-120"/>
                    <a:ea typeface="Microsoft JhengHei" charset="-120"/>
                    <a:cs typeface="Microsoft JhengHei" charset="-120"/>
                  </a:rPr>
                  <a:t>各種資料庫</a:t>
                </a:r>
                <a:endParaRPr lang="zh-TW" altLang="en-US" sz="2400" dirty="0">
                  <a:latin typeface="Microsoft JhengHei" charset="-120"/>
                  <a:ea typeface="Microsoft JhengHei" charset="-120"/>
                  <a:cs typeface="Microsoft JhengHei" charset="-120"/>
                </a:endParaRPr>
              </a:p>
            </p:txBody>
          </p:sp>
          <p:pic>
            <p:nvPicPr>
              <p:cNvPr id="40" name="圖片 3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04996" y="3465099"/>
                <a:ext cx="1833213" cy="496495"/>
              </a:xfrm>
              <a:prstGeom prst="rect">
                <a:avLst/>
              </a:prstGeom>
            </p:spPr>
          </p:pic>
          <p:pic>
            <p:nvPicPr>
              <p:cNvPr id="41" name="圖片 4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62233" y="2435226"/>
                <a:ext cx="1918741" cy="848345"/>
              </a:xfrm>
              <a:prstGeom prst="rect">
                <a:avLst/>
              </a:prstGeom>
            </p:spPr>
          </p:pic>
          <p:pic>
            <p:nvPicPr>
              <p:cNvPr id="44" name="圖片 4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280974" y="2376769"/>
                <a:ext cx="1646026" cy="1646026"/>
              </a:xfrm>
              <a:prstGeom prst="rect">
                <a:avLst/>
              </a:prstGeom>
            </p:spPr>
          </p:pic>
        </p:grpSp>
      </p:grpSp>
    </p:spTree>
    <p:extLst>
      <p:ext uri="{BB962C8B-B14F-4D97-AF65-F5344CB8AC3E}">
        <p14:creationId xmlns:p14="http://schemas.microsoft.com/office/powerpoint/2010/main" val="28309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dissolve">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half" idx="1"/>
          </p:nvPr>
        </p:nvSpPr>
        <p:spPr>
          <a:xfrm>
            <a:off x="838200" y="1825625"/>
            <a:ext cx="10515600" cy="4351338"/>
          </a:xfrm>
        </p:spPr>
        <p:txBody>
          <a:bodyPr/>
          <a:lstStyle/>
          <a:p>
            <a:r>
              <a:rPr lang="zh-TW" altLang="en-US" dirty="0" smtClean="0">
                <a:latin typeface="微軟正黑體" panose="020B0604030504040204" pitchFamily="34" charset="-120"/>
                <a:ea typeface="微軟正黑體" panose="020B0604030504040204" pitchFamily="34" charset="-120"/>
              </a:rPr>
              <a:t>在 </a:t>
            </a:r>
            <a:r>
              <a:rPr lang="en-US" altLang="zh-TW" dirty="0" smtClean="0">
                <a:latin typeface="微軟正黑體" panose="020B0604030504040204" pitchFamily="34" charset="-120"/>
                <a:ea typeface="微軟正黑體" panose="020B0604030504040204" pitchFamily="34" charset="-120"/>
              </a:rPr>
              <a:t>app.js</a:t>
            </a:r>
            <a:r>
              <a:rPr lang="zh-TW" altLang="en-US" dirty="0" smtClean="0">
                <a:latin typeface="微軟正黑體" panose="020B0604030504040204" pitchFamily="34" charset="-120"/>
                <a:ea typeface="微軟正黑體" panose="020B0604030504040204" pitchFamily="34" charset="-120"/>
              </a:rPr>
              <a:t> 程式碼中加入</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儲存之後，可以先在安裝 </a:t>
            </a:r>
            <a:r>
              <a:rPr lang="en-US" altLang="zh-TW" dirty="0" smtClean="0">
                <a:latin typeface="微軟正黑體" panose="020B0604030504040204" pitchFamily="34" charset="-120"/>
                <a:ea typeface="微軟正黑體" panose="020B0604030504040204" pitchFamily="34" charset="-120"/>
              </a:rPr>
              <a:t>express</a:t>
            </a:r>
            <a:r>
              <a:rPr lang="zh-TW" altLang="en-US" dirty="0" smtClean="0">
                <a:latin typeface="微軟正黑體" panose="020B0604030504040204" pitchFamily="34" charset="-120"/>
                <a:ea typeface="微軟正黑體" panose="020B0604030504040204" pitchFamily="34" charset="-120"/>
              </a:rPr>
              <a:t> 的目錄底下</a:t>
            </a:r>
            <a:r>
              <a:rPr lang="en-US" altLang="zh-TW" dirty="0" smtClean="0">
                <a:latin typeface="微軟正黑體" panose="020B0604030504040204" pitchFamily="34" charset="-120"/>
                <a:ea typeface="微軟正黑體" panose="020B0604030504040204" pitchFamily="34" charset="-120"/>
              </a:rPr>
              <a:t> </a:t>
            </a:r>
            <a:r>
              <a:rPr lang="en-US" altLang="zh-TW" dirty="0" smtClean="0">
                <a:solidFill>
                  <a:schemeClr val="bg1">
                    <a:lumMod val="65000"/>
                  </a:schemeClr>
                </a:solidFill>
                <a:latin typeface="微軟正黑體" panose="020B0604030504040204" pitchFamily="34" charset="-120"/>
                <a:ea typeface="微軟正黑體" panose="020B0604030504040204" pitchFamily="34" charset="-120"/>
              </a:rPr>
              <a:t>$</a:t>
            </a:r>
            <a:r>
              <a:rPr lang="en-US" altLang="zh-TW" dirty="0" err="1" smtClean="0">
                <a:solidFill>
                  <a:schemeClr val="bg1">
                    <a:lumMod val="65000"/>
                  </a:schemeClr>
                </a:solidFill>
                <a:latin typeface="微軟正黑體" panose="020B0604030504040204" pitchFamily="34" charset="-120"/>
                <a:ea typeface="微軟正黑體" panose="020B0604030504040204" pitchFamily="34" charset="-120"/>
              </a:rPr>
              <a:t>npm</a:t>
            </a:r>
            <a:r>
              <a:rPr lang="en-US" altLang="zh-TW" dirty="0" smtClean="0">
                <a:solidFill>
                  <a:schemeClr val="bg1">
                    <a:lumMod val="65000"/>
                  </a:schemeClr>
                </a:solidFill>
                <a:latin typeface="微軟正黑體" panose="020B0604030504040204" pitchFamily="34" charset="-120"/>
                <a:ea typeface="微軟正黑體" panose="020B0604030504040204" pitchFamily="34" charset="-120"/>
              </a:rPr>
              <a:t> start</a:t>
            </a:r>
          </a:p>
          <a:p>
            <a:r>
              <a:rPr lang="zh-TW" altLang="en-US" dirty="0" smtClean="0">
                <a:latin typeface="微軟正黑體" panose="020B0604030504040204" pitchFamily="34" charset="-120"/>
                <a:ea typeface="微軟正黑體" panose="020B0604030504040204" pitchFamily="34" charset="-120"/>
              </a:rPr>
              <a:t>就可以在瀏覽器輸入 </a:t>
            </a:r>
            <a:r>
              <a:rPr lang="en-US" altLang="zh-TW" dirty="0" smtClean="0">
                <a:solidFill>
                  <a:schemeClr val="bg1">
                    <a:lumMod val="65000"/>
                  </a:schemeClr>
                </a:solidFill>
                <a:latin typeface="微軟正黑體" panose="020B0604030504040204" pitchFamily="34" charset="-120"/>
                <a:ea typeface="微軟正黑體" panose="020B0604030504040204" pitchFamily="34" charset="-120"/>
              </a:rPr>
              <a:t>localhost:3000/demo</a:t>
            </a:r>
            <a:r>
              <a:rPr lang="zh-TW" altLang="en-US" dirty="0" smtClean="0">
                <a:solidFill>
                  <a:schemeClr val="bg1">
                    <a:lumMod val="65000"/>
                  </a:schemeClr>
                </a:solidFill>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預覽</a:t>
            </a:r>
            <a:endParaRPr lang="zh-TW" altLang="en-US" dirty="0">
              <a:latin typeface="微軟正黑體" panose="020B0604030504040204" pitchFamily="34" charset="-120"/>
              <a:ea typeface="微軟正黑體" panose="020B0604030504040204" pitchFamily="34" charset="-120"/>
            </a:endParaRPr>
          </a:p>
        </p:txBody>
      </p:sp>
      <p:sp>
        <p:nvSpPr>
          <p:cNvPr id="5" name="矩形 4"/>
          <p:cNvSpPr/>
          <p:nvPr/>
        </p:nvSpPr>
        <p:spPr>
          <a:xfrm>
            <a:off x="0" y="-38501"/>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pic>
        <p:nvPicPr>
          <p:cNvPr id="6" name="圖片 5"/>
          <p:cNvPicPr>
            <a:picLocks noChangeAspect="1"/>
          </p:cNvPicPr>
          <p:nvPr/>
        </p:nvPicPr>
        <p:blipFill>
          <a:blip r:embed="rId2"/>
          <a:stretch>
            <a:fillRect/>
          </a:stretch>
        </p:blipFill>
        <p:spPr>
          <a:xfrm>
            <a:off x="838200" y="2592905"/>
            <a:ext cx="9106062" cy="371676"/>
          </a:xfrm>
          <a:prstGeom prst="rect">
            <a:avLst/>
          </a:prstGeom>
        </p:spPr>
      </p:pic>
      <p:cxnSp>
        <p:nvCxnSpPr>
          <p:cNvPr id="8" name="直線單箭頭接點 7"/>
          <p:cNvCxnSpPr/>
          <p:nvPr/>
        </p:nvCxnSpPr>
        <p:spPr>
          <a:xfrm flipV="1">
            <a:off x="2579077" y="2998765"/>
            <a:ext cx="494" cy="60022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1549174" y="3741580"/>
            <a:ext cx="2059806" cy="369332"/>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網址後方加入位址</a:t>
            </a:r>
            <a:endParaRPr lang="zh-TW" altLang="en-US" dirty="0">
              <a:latin typeface="微軟正黑體" panose="020B0604030504040204" pitchFamily="34" charset="-120"/>
              <a:ea typeface="微軟正黑體" panose="020B0604030504040204" pitchFamily="34" charset="-120"/>
            </a:endParaRPr>
          </a:p>
        </p:txBody>
      </p:sp>
      <p:sp>
        <p:nvSpPr>
          <p:cNvPr id="12" name="文字方塊 11"/>
          <p:cNvSpPr txBox="1"/>
          <p:nvPr/>
        </p:nvSpPr>
        <p:spPr>
          <a:xfrm>
            <a:off x="5231518" y="3747944"/>
            <a:ext cx="2411622" cy="369332"/>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本機電腦中當前</a:t>
            </a:r>
            <a:r>
              <a:rPr lang="zh-TW" altLang="en-US" dirty="0" smtClean="0">
                <a:latin typeface="微軟正黑體" panose="020B0604030504040204" pitchFamily="34" charset="-120"/>
                <a:ea typeface="微軟正黑體" panose="020B0604030504040204" pitchFamily="34" charset="-120"/>
              </a:rPr>
              <a:t>目錄</a:t>
            </a:r>
            <a:endParaRPr lang="zh-TW" altLang="en-US" dirty="0">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7860513" y="3741580"/>
            <a:ext cx="3275913" cy="369332"/>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本機電腦中當前目錄底下位置</a:t>
            </a:r>
            <a:endParaRPr lang="zh-TW" altLang="en-US" dirty="0">
              <a:latin typeface="微軟正黑體" panose="020B0604030504040204" pitchFamily="34" charset="-120"/>
              <a:ea typeface="微軟正黑體" panose="020B0604030504040204" pitchFamily="34" charset="-120"/>
            </a:endParaRPr>
          </a:p>
        </p:txBody>
      </p:sp>
      <p:cxnSp>
        <p:nvCxnSpPr>
          <p:cNvPr id="14" name="直線單箭頭接點 7"/>
          <p:cNvCxnSpPr/>
          <p:nvPr/>
        </p:nvCxnSpPr>
        <p:spPr>
          <a:xfrm flipV="1">
            <a:off x="8890013" y="2998765"/>
            <a:ext cx="494" cy="60022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7"/>
          <p:cNvCxnSpPr/>
          <p:nvPr/>
        </p:nvCxnSpPr>
        <p:spPr>
          <a:xfrm flipV="1">
            <a:off x="6342185" y="2998765"/>
            <a:ext cx="494" cy="60022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624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477" y="813366"/>
            <a:ext cx="9870831" cy="5241088"/>
          </a:xfrm>
          <a:prstGeom prst="rect">
            <a:avLst/>
          </a:prstGeom>
        </p:spPr>
      </p:pic>
      <p:sp>
        <p:nvSpPr>
          <p:cNvPr id="3" name="內容版面配置區 2"/>
          <p:cNvSpPr>
            <a:spLocks noGrp="1"/>
          </p:cNvSpPr>
          <p:nvPr>
            <p:ph sz="half" idx="1"/>
          </p:nvPr>
        </p:nvSpPr>
        <p:spPr>
          <a:xfrm>
            <a:off x="826477" y="317275"/>
            <a:ext cx="10515600" cy="4351338"/>
          </a:xfrm>
        </p:spPr>
        <p:txBody>
          <a:bodyPr/>
          <a:lstStyle/>
          <a:p>
            <a:r>
              <a:rPr lang="zh-TW" altLang="en-US" dirty="0" smtClean="0">
                <a:latin typeface="微軟正黑體" panose="020B0604030504040204" pitchFamily="34" charset="-120"/>
                <a:ea typeface="微軟正黑體" panose="020B0604030504040204" pitchFamily="34" charset="-120"/>
              </a:rPr>
              <a:t>完成後儲存，並再執行 </a:t>
            </a:r>
            <a:r>
              <a:rPr lang="en-US" altLang="zh-TW" dirty="0" err="1" smtClean="0">
                <a:latin typeface="微軟正黑體" panose="020B0604030504040204" pitchFamily="34" charset="-120"/>
                <a:ea typeface="微軟正黑體" panose="020B0604030504040204" pitchFamily="34" charset="-120"/>
              </a:rPr>
              <a:t>git</a:t>
            </a:r>
            <a:r>
              <a:rPr lang="zh-TW" altLang="en-US" dirty="0" smtClean="0">
                <a:latin typeface="微軟正黑體" panose="020B0604030504040204" pitchFamily="34" charset="-120"/>
                <a:ea typeface="微軟正黑體" panose="020B0604030504040204" pitchFamily="34" charset="-120"/>
              </a:rPr>
              <a:t> 推送機制，即能顯示自己的網站</a:t>
            </a:r>
            <a:endParaRPr lang="zh-TW" altLang="en-US" dirty="0">
              <a:latin typeface="微軟正黑體" panose="020B0604030504040204" pitchFamily="34" charset="-120"/>
              <a:ea typeface="微軟正黑體" panose="020B0604030504040204" pitchFamily="34" charset="-120"/>
            </a:endParaRPr>
          </a:p>
        </p:txBody>
      </p:sp>
      <p:cxnSp>
        <p:nvCxnSpPr>
          <p:cNvPr id="8" name="直線接點 7"/>
          <p:cNvCxnSpPr/>
          <p:nvPr/>
        </p:nvCxnSpPr>
        <p:spPr>
          <a:xfrm flipH="1">
            <a:off x="3327998" y="1922584"/>
            <a:ext cx="1279171" cy="76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609877" y="1568381"/>
            <a:ext cx="4927375" cy="400110"/>
          </a:xfrm>
          <a:prstGeom prst="rect">
            <a:avLst/>
          </a:prstGeom>
        </p:spPr>
        <p:txBody>
          <a:bodyPr wrap="none">
            <a:spAutoFit/>
          </a:bodyPr>
          <a:lstStyle/>
          <a:p>
            <a:r>
              <a:rPr lang="zh-TW" altLang="en-US" sz="2000" dirty="0"/>
              <a:t>http://nodejs0301.azurewebsites.net</a:t>
            </a:r>
            <a:r>
              <a:rPr lang="zh-TW" altLang="en-US" sz="2000" dirty="0" smtClean="0"/>
              <a:t>/</a:t>
            </a:r>
            <a:r>
              <a:rPr lang="en-US" altLang="zh-TW" sz="2000" dirty="0" smtClean="0"/>
              <a:t>demo</a:t>
            </a:r>
            <a:r>
              <a:rPr lang="en-US" altLang="zh-TW" sz="2000" dirty="0"/>
              <a:t>/</a:t>
            </a:r>
            <a:endParaRPr lang="zh-TW" altLang="en-US" sz="2000" dirty="0"/>
          </a:p>
        </p:txBody>
      </p:sp>
      <p:cxnSp>
        <p:nvCxnSpPr>
          <p:cNvPr id="11" name="直線接點 10"/>
          <p:cNvCxnSpPr/>
          <p:nvPr/>
        </p:nvCxnSpPr>
        <p:spPr>
          <a:xfrm flipH="1">
            <a:off x="6518032" y="1922584"/>
            <a:ext cx="79716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00176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63015" y="2581726"/>
            <a:ext cx="9757410" cy="1591043"/>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2" name="標題 1"/>
          <p:cNvSpPr>
            <a:spLocks noGrp="1"/>
          </p:cNvSpPr>
          <p:nvPr>
            <p:ph type="ctrTitle"/>
          </p:nvPr>
        </p:nvSpPr>
        <p:spPr>
          <a:xfrm>
            <a:off x="1569720" y="2802573"/>
            <a:ext cx="9144000" cy="1149350"/>
          </a:xfrm>
        </p:spPr>
        <p:txBody>
          <a:bodyPr/>
          <a:lstStyle/>
          <a:p>
            <a:r>
              <a:rPr kumimoji="1" lang="en-US" altLang="zh-TW" dirty="0" smtClean="0">
                <a:solidFill>
                  <a:schemeClr val="bg1"/>
                </a:solidFill>
                <a:latin typeface="Microsoft JhengHei" charset="-120"/>
                <a:ea typeface="Microsoft JhengHei" charset="-120"/>
                <a:cs typeface="Microsoft JhengHei" charset="-120"/>
              </a:rPr>
              <a:t>Q &amp; A</a:t>
            </a:r>
            <a:endParaRPr kumimoji="1" lang="zh-TW" altLang="en-US" dirty="0">
              <a:solidFill>
                <a:schemeClr val="bg1"/>
              </a:solidFill>
              <a:latin typeface="Microsoft JhengHei" charset="-120"/>
              <a:ea typeface="Microsoft JhengHei" charset="-120"/>
              <a:cs typeface="Microsoft JhengHei" charset="-120"/>
            </a:endParaRPr>
          </a:p>
        </p:txBody>
      </p:sp>
    </p:spTree>
    <p:extLst>
      <p:ext uri="{BB962C8B-B14F-4D97-AF65-F5344CB8AC3E}">
        <p14:creationId xmlns:p14="http://schemas.microsoft.com/office/powerpoint/2010/main" val="1874891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3851976"/>
            <a:ext cx="12192000" cy="1935396"/>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6" name="標題 1"/>
          <p:cNvSpPr>
            <a:spLocks noGrp="1"/>
          </p:cNvSpPr>
          <p:nvPr>
            <p:ph type="title"/>
          </p:nvPr>
        </p:nvSpPr>
        <p:spPr>
          <a:xfrm>
            <a:off x="838200" y="365125"/>
            <a:ext cx="10515600" cy="1325563"/>
          </a:xfrm>
        </p:spPr>
        <p:txBody>
          <a:bodyPr/>
          <a:lstStyle/>
          <a:p>
            <a:r>
              <a:rPr kumimoji="1" lang="en-US" altLang="zh-TW" dirty="0" err="1" smtClean="0">
                <a:solidFill>
                  <a:schemeClr val="bg1"/>
                </a:solidFill>
                <a:latin typeface="Microsoft JhengHei" charset="-120"/>
                <a:ea typeface="Microsoft JhengHei" charset="-120"/>
                <a:cs typeface="Microsoft JhengHei" charset="-120"/>
              </a:rPr>
              <a:t>Node.js</a:t>
            </a:r>
            <a:r>
              <a:rPr kumimoji="1" lang="zh-TW" altLang="en-US" dirty="0" smtClean="0">
                <a:solidFill>
                  <a:schemeClr val="bg1"/>
                </a:solidFill>
                <a:latin typeface="Microsoft JhengHei" charset="-120"/>
                <a:ea typeface="Microsoft JhengHei" charset="-120"/>
                <a:cs typeface="Microsoft JhengHei" charset="-120"/>
              </a:rPr>
              <a:t> 是啥？</a:t>
            </a:r>
            <a:endParaRPr kumimoji="1" lang="zh-TW" altLang="en-US" dirty="0">
              <a:solidFill>
                <a:schemeClr val="bg1"/>
              </a:solidFill>
              <a:latin typeface="Microsoft JhengHei" charset="-120"/>
              <a:ea typeface="Microsoft JhengHei" charset="-120"/>
              <a:cs typeface="Microsoft JhengHei" charset="-12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11168"/>
            <a:ext cx="9448800" cy="1168400"/>
          </a:xfrm>
          <a:prstGeom prst="rect">
            <a:avLst/>
          </a:prstGeom>
        </p:spPr>
      </p:pic>
      <p:sp>
        <p:nvSpPr>
          <p:cNvPr id="7" name="矩形 6"/>
          <p:cNvSpPr/>
          <p:nvPr/>
        </p:nvSpPr>
        <p:spPr>
          <a:xfrm>
            <a:off x="254000" y="1800416"/>
            <a:ext cx="2977097" cy="523220"/>
          </a:xfrm>
          <a:prstGeom prst="rect">
            <a:avLst/>
          </a:prstGeom>
        </p:spPr>
        <p:txBody>
          <a:bodyPr wrap="none">
            <a:spAutoFit/>
          </a:bodyPr>
          <a:lstStyle/>
          <a:p>
            <a:r>
              <a:rPr lang="zh-TW" altLang="en-US" sz="2800" dirty="0" smtClean="0">
                <a:solidFill>
                  <a:schemeClr val="accent6"/>
                </a:solidFill>
                <a:latin typeface="Microsoft JhengHei" charset="-120"/>
                <a:ea typeface="Microsoft JhengHei" charset="-120"/>
                <a:cs typeface="Microsoft JhengHei" charset="-120"/>
              </a:rPr>
              <a:t>官方網站這麼說</a:t>
            </a:r>
            <a:r>
              <a:rPr lang="mr-IN" altLang="zh-TW" sz="2800" dirty="0" smtClean="0">
                <a:solidFill>
                  <a:schemeClr val="accent6"/>
                </a:solidFill>
                <a:latin typeface="Microsoft JhengHei" charset="-120"/>
                <a:ea typeface="Microsoft JhengHei" charset="-120"/>
                <a:cs typeface="Microsoft JhengHei" charset="-120"/>
              </a:rPr>
              <a:t>…</a:t>
            </a:r>
            <a:endParaRPr lang="zh-TW" altLang="en-US" sz="2800" dirty="0">
              <a:solidFill>
                <a:schemeClr val="accent6"/>
              </a:solidFill>
              <a:latin typeface="Microsoft JhengHei" charset="-120"/>
              <a:ea typeface="Microsoft JhengHei" charset="-120"/>
              <a:cs typeface="Microsoft JhengHei" charset="-120"/>
            </a:endParaRPr>
          </a:p>
        </p:txBody>
      </p:sp>
      <p:sp>
        <p:nvSpPr>
          <p:cNvPr id="8" name="矩形 7"/>
          <p:cNvSpPr/>
          <p:nvPr/>
        </p:nvSpPr>
        <p:spPr>
          <a:xfrm>
            <a:off x="658453" y="2590173"/>
            <a:ext cx="10875093" cy="707886"/>
          </a:xfrm>
          <a:prstGeom prst="rect">
            <a:avLst/>
          </a:prstGeom>
        </p:spPr>
        <p:txBody>
          <a:bodyPr wrap="none">
            <a:spAutoFit/>
          </a:bodyPr>
          <a:lstStyle/>
          <a:p>
            <a:r>
              <a:rPr lang="zh-TW" altLang="en-US" sz="4000" b="1" dirty="0" smtClean="0">
                <a:solidFill>
                  <a:schemeClr val="accent6">
                    <a:lumMod val="75000"/>
                  </a:schemeClr>
                </a:solidFill>
                <a:latin typeface="Microsoft JhengHei" charset="-120"/>
                <a:ea typeface="Microsoft JhengHei" charset="-120"/>
                <a:cs typeface="Microsoft JhengHei" charset="-120"/>
              </a:rPr>
              <a:t>跟 </a:t>
            </a:r>
            <a:r>
              <a:rPr lang="en-US" altLang="zh-TW" sz="4000" b="1" dirty="0" smtClean="0">
                <a:solidFill>
                  <a:schemeClr val="accent6">
                    <a:lumMod val="75000"/>
                  </a:schemeClr>
                </a:solidFill>
                <a:latin typeface="Microsoft JhengHei" charset="-120"/>
                <a:ea typeface="Microsoft JhengHei" charset="-120"/>
                <a:cs typeface="Microsoft JhengHei" charset="-120"/>
              </a:rPr>
              <a:t>JavaScript</a:t>
            </a:r>
            <a:r>
              <a:rPr lang="zh-TW" altLang="en-US" sz="4000" b="1" dirty="0" smtClean="0">
                <a:solidFill>
                  <a:schemeClr val="accent6">
                    <a:lumMod val="75000"/>
                  </a:schemeClr>
                </a:solidFill>
                <a:latin typeface="Microsoft JhengHei" charset="-120"/>
                <a:ea typeface="Microsoft JhengHei" charset="-120"/>
                <a:cs typeface="Microsoft JhengHei" charset="-120"/>
              </a:rPr>
              <a:t> 有關、輕量且有效率、</a:t>
            </a:r>
            <a:r>
              <a:rPr lang="en-US" altLang="zh-TW" sz="4000" b="1" dirty="0" err="1" smtClean="0">
                <a:solidFill>
                  <a:schemeClr val="accent6">
                    <a:lumMod val="75000"/>
                  </a:schemeClr>
                </a:solidFill>
                <a:latin typeface="Microsoft JhengHei" charset="-120"/>
                <a:ea typeface="Microsoft JhengHei" charset="-120"/>
                <a:cs typeface="Microsoft JhengHei" charset="-120"/>
              </a:rPr>
              <a:t>npm</a:t>
            </a:r>
            <a:r>
              <a:rPr lang="zh-TW" altLang="en-US" sz="4000" b="1" dirty="0" smtClean="0">
                <a:solidFill>
                  <a:schemeClr val="accent6">
                    <a:lumMod val="75000"/>
                  </a:schemeClr>
                </a:solidFill>
                <a:latin typeface="Microsoft JhengHei" charset="-120"/>
                <a:ea typeface="Microsoft JhengHei" charset="-120"/>
                <a:cs typeface="Microsoft JhengHei" charset="-120"/>
              </a:rPr>
              <a:t> 很棒</a:t>
            </a:r>
            <a:endParaRPr lang="zh-TW" altLang="en-US" sz="4000" b="1" dirty="0">
              <a:solidFill>
                <a:schemeClr val="accent6">
                  <a:lumMod val="75000"/>
                </a:schemeClr>
              </a:solidFill>
              <a:latin typeface="Microsoft JhengHei" charset="-120"/>
              <a:ea typeface="Microsoft JhengHei" charset="-120"/>
              <a:cs typeface="Microsoft JhengHei" charset="-120"/>
            </a:endParaRPr>
          </a:p>
        </p:txBody>
      </p:sp>
      <p:sp>
        <p:nvSpPr>
          <p:cNvPr id="17" name="矩形 16"/>
          <p:cNvSpPr/>
          <p:nvPr/>
        </p:nvSpPr>
        <p:spPr>
          <a:xfrm>
            <a:off x="6829384" y="6149062"/>
            <a:ext cx="3083986" cy="461665"/>
          </a:xfrm>
          <a:prstGeom prst="rect">
            <a:avLst/>
          </a:prstGeom>
        </p:spPr>
        <p:txBody>
          <a:bodyPr wrap="none">
            <a:spAutoFit/>
          </a:bodyPr>
          <a:lstStyle/>
          <a:p>
            <a:r>
              <a:rPr lang="en-US" altLang="zh-TW" sz="2400" dirty="0" smtClean="0">
                <a:hlinkClick r:id="rId3"/>
              </a:rPr>
              <a:t>node package manager</a:t>
            </a:r>
            <a:endParaRPr lang="zh-TW" altLang="en-US" sz="2400" dirty="0"/>
          </a:p>
        </p:txBody>
      </p:sp>
      <p:sp>
        <p:nvSpPr>
          <p:cNvPr id="19" name="矩形 18"/>
          <p:cNvSpPr/>
          <p:nvPr/>
        </p:nvSpPr>
        <p:spPr>
          <a:xfrm>
            <a:off x="254000" y="4175741"/>
            <a:ext cx="4081567" cy="523220"/>
          </a:xfrm>
          <a:prstGeom prst="rect">
            <a:avLst/>
          </a:prstGeom>
        </p:spPr>
        <p:txBody>
          <a:bodyPr wrap="none">
            <a:spAutoFit/>
          </a:bodyPr>
          <a:lstStyle/>
          <a:p>
            <a:r>
              <a:rPr lang="zh-TW" altLang="en-US" sz="2800" dirty="0" smtClean="0">
                <a:solidFill>
                  <a:schemeClr val="accent4">
                    <a:lumMod val="20000"/>
                    <a:lumOff val="80000"/>
                  </a:schemeClr>
                </a:solidFill>
                <a:latin typeface="Microsoft JhengHei" charset="-120"/>
                <a:ea typeface="Microsoft JhengHei" charset="-120"/>
                <a:cs typeface="Microsoft JhengHei" charset="-120"/>
              </a:rPr>
              <a:t>用</a:t>
            </a:r>
            <a:r>
              <a:rPr lang="zh-TW" altLang="en-US" sz="2800" dirty="0">
                <a:solidFill>
                  <a:schemeClr val="accent4">
                    <a:lumMod val="20000"/>
                    <a:lumOff val="80000"/>
                  </a:schemeClr>
                </a:solidFill>
                <a:latin typeface="Microsoft JhengHei" charset="-120"/>
                <a:ea typeface="Microsoft JhengHei" charset="-120"/>
                <a:cs typeface="Microsoft JhengHei" charset="-120"/>
              </a:rPr>
              <a:t>一句話說明</a:t>
            </a:r>
            <a:r>
              <a:rPr lang="en-US" altLang="zh-TW" sz="2800" dirty="0">
                <a:solidFill>
                  <a:schemeClr val="accent4">
                    <a:lumMod val="20000"/>
                    <a:lumOff val="80000"/>
                  </a:schemeClr>
                </a:solidFill>
                <a:latin typeface="Microsoft JhengHei" charset="-120"/>
                <a:ea typeface="Microsoft JhengHei" charset="-120"/>
                <a:cs typeface="Microsoft JhengHei" charset="-120"/>
              </a:rPr>
              <a:t> </a:t>
            </a:r>
            <a:r>
              <a:rPr lang="en-US" altLang="zh-TW" sz="2800" dirty="0" err="1" smtClean="0">
                <a:solidFill>
                  <a:schemeClr val="accent4">
                    <a:lumMod val="20000"/>
                    <a:lumOff val="80000"/>
                  </a:schemeClr>
                </a:solidFill>
                <a:latin typeface="Microsoft JhengHei" charset="-120"/>
                <a:ea typeface="Microsoft JhengHei" charset="-120"/>
                <a:cs typeface="Microsoft JhengHei" charset="-120"/>
              </a:rPr>
              <a:t>Node.js</a:t>
            </a:r>
            <a:r>
              <a:rPr lang="en-US" altLang="zh-TW" sz="2800" dirty="0" smtClean="0">
                <a:solidFill>
                  <a:schemeClr val="accent4">
                    <a:lumMod val="20000"/>
                    <a:lumOff val="80000"/>
                  </a:schemeClr>
                </a:solidFill>
                <a:latin typeface="Microsoft JhengHei" charset="-120"/>
                <a:ea typeface="Microsoft JhengHei" charset="-120"/>
                <a:cs typeface="Microsoft JhengHei" charset="-120"/>
              </a:rPr>
              <a:t> </a:t>
            </a:r>
            <a:r>
              <a:rPr lang="mr-IN" altLang="zh-TW" sz="2800" dirty="0" smtClean="0">
                <a:solidFill>
                  <a:schemeClr val="accent4">
                    <a:lumMod val="20000"/>
                    <a:lumOff val="80000"/>
                  </a:schemeClr>
                </a:solidFill>
                <a:latin typeface="Microsoft JhengHei" charset="-120"/>
                <a:ea typeface="Microsoft JhengHei" charset="-120"/>
                <a:cs typeface="Microsoft JhengHei" charset="-120"/>
              </a:rPr>
              <a:t>…</a:t>
            </a:r>
            <a:endParaRPr lang="zh-TW" altLang="en-US" sz="2800" dirty="0">
              <a:solidFill>
                <a:schemeClr val="accent4">
                  <a:lumMod val="20000"/>
                  <a:lumOff val="80000"/>
                </a:schemeClr>
              </a:solidFill>
              <a:latin typeface="Microsoft JhengHei" charset="-120"/>
              <a:ea typeface="Microsoft JhengHei" charset="-120"/>
              <a:cs typeface="Microsoft JhengHei" charset="-120"/>
            </a:endParaRPr>
          </a:p>
        </p:txBody>
      </p:sp>
      <p:sp>
        <p:nvSpPr>
          <p:cNvPr id="20" name="矩形 19"/>
          <p:cNvSpPr/>
          <p:nvPr/>
        </p:nvSpPr>
        <p:spPr>
          <a:xfrm>
            <a:off x="586317" y="4819674"/>
            <a:ext cx="11019363" cy="707886"/>
          </a:xfrm>
          <a:prstGeom prst="rect">
            <a:avLst/>
          </a:prstGeom>
        </p:spPr>
        <p:txBody>
          <a:bodyPr wrap="none">
            <a:spAutoFit/>
          </a:bodyPr>
          <a:lstStyle/>
          <a:p>
            <a:r>
              <a:rPr lang="zh-TW" altLang="en-US" sz="4000" b="1" dirty="0">
                <a:solidFill>
                  <a:schemeClr val="bg1"/>
                </a:solidFill>
                <a:latin typeface="Microsoft JhengHei" charset="-120"/>
                <a:ea typeface="Microsoft JhengHei" charset="-120"/>
                <a:cs typeface="Microsoft JhengHei" charset="-120"/>
              </a:rPr>
              <a:t>「用來開發 </a:t>
            </a:r>
            <a:r>
              <a:rPr lang="en-US" altLang="zh-TW" sz="4000" b="1" dirty="0">
                <a:solidFill>
                  <a:schemeClr val="bg1"/>
                </a:solidFill>
                <a:latin typeface="Microsoft JhengHei" charset="-120"/>
                <a:ea typeface="Microsoft JhengHei" charset="-120"/>
                <a:cs typeface="Microsoft JhengHei" charset="-120"/>
              </a:rPr>
              <a:t>Web</a:t>
            </a:r>
            <a:r>
              <a:rPr lang="zh-TW" altLang="en-US" sz="4000" b="1" dirty="0">
                <a:solidFill>
                  <a:schemeClr val="bg1"/>
                </a:solidFill>
                <a:latin typeface="Microsoft JhengHei" charset="-120"/>
                <a:ea typeface="Microsoft JhengHei" charset="-120"/>
                <a:cs typeface="Microsoft JhengHei" charset="-120"/>
              </a:rPr>
              <a:t> 伺服器的 </a:t>
            </a:r>
            <a:r>
              <a:rPr lang="en-US" altLang="zh-TW" sz="4000" b="1" dirty="0">
                <a:solidFill>
                  <a:schemeClr val="bg1"/>
                </a:solidFill>
                <a:latin typeface="Microsoft JhengHei" charset="-120"/>
                <a:ea typeface="Microsoft JhengHei" charset="-120"/>
                <a:cs typeface="Microsoft JhengHei" charset="-120"/>
              </a:rPr>
              <a:t>JavaScript</a:t>
            </a:r>
            <a:r>
              <a:rPr lang="zh-TW" altLang="en-US" sz="4000" b="1" dirty="0">
                <a:solidFill>
                  <a:schemeClr val="bg1"/>
                </a:solidFill>
                <a:latin typeface="Microsoft JhengHei" charset="-120"/>
                <a:ea typeface="Microsoft JhengHei" charset="-120"/>
                <a:cs typeface="Microsoft JhengHei" charset="-120"/>
              </a:rPr>
              <a:t> 套件。」</a:t>
            </a:r>
          </a:p>
        </p:txBody>
      </p:sp>
      <p:sp>
        <p:nvSpPr>
          <p:cNvPr id="25" name="橢圓 24"/>
          <p:cNvSpPr/>
          <p:nvPr/>
        </p:nvSpPr>
        <p:spPr>
          <a:xfrm>
            <a:off x="9141498" y="1314740"/>
            <a:ext cx="945639" cy="751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2400" dirty="0" smtClean="0"/>
              <a:t>C++</a:t>
            </a:r>
            <a:endParaRPr kumimoji="1" lang="zh-TW" altLang="en-US" sz="2400" dirty="0"/>
          </a:p>
        </p:txBody>
      </p:sp>
      <p:sp>
        <p:nvSpPr>
          <p:cNvPr id="27" name="圓角矩形 26"/>
          <p:cNvSpPr/>
          <p:nvPr/>
        </p:nvSpPr>
        <p:spPr>
          <a:xfrm>
            <a:off x="10420041" y="1385295"/>
            <a:ext cx="1439055" cy="61861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2400" dirty="0" err="1" smtClean="0"/>
              <a:t>javascript</a:t>
            </a:r>
            <a:endParaRPr kumimoji="1" lang="zh-TW" altLang="en-US" sz="2400" dirty="0"/>
          </a:p>
        </p:txBody>
      </p:sp>
    </p:spTree>
    <p:extLst>
      <p:ext uri="{BB962C8B-B14F-4D97-AF65-F5344CB8AC3E}">
        <p14:creationId xmlns:p14="http://schemas.microsoft.com/office/powerpoint/2010/main" val="125906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6" name="標題 1"/>
          <p:cNvSpPr>
            <a:spLocks noGrp="1"/>
          </p:cNvSpPr>
          <p:nvPr>
            <p:ph type="title"/>
          </p:nvPr>
        </p:nvSpPr>
        <p:spPr>
          <a:xfrm>
            <a:off x="838200" y="365125"/>
            <a:ext cx="10515600" cy="1325563"/>
          </a:xfrm>
        </p:spPr>
        <p:txBody>
          <a:bodyPr/>
          <a:lstStyle/>
          <a:p>
            <a:r>
              <a:rPr kumimoji="1" lang="en-US" altLang="zh-TW" dirty="0" smtClean="0">
                <a:solidFill>
                  <a:schemeClr val="bg1"/>
                </a:solidFill>
                <a:latin typeface="Microsoft JhengHei" charset="-120"/>
                <a:ea typeface="Microsoft JhengHei" charset="-120"/>
                <a:cs typeface="Microsoft JhengHei" charset="-120"/>
              </a:rPr>
              <a:t>MSP </a:t>
            </a:r>
            <a:r>
              <a:rPr kumimoji="1" lang="en-US" altLang="zh-TW" dirty="0" smtClean="0">
                <a:solidFill>
                  <a:schemeClr val="accent4"/>
                </a:solidFill>
                <a:latin typeface="Microsoft JhengHei" charset="-120"/>
                <a:ea typeface="Microsoft JhengHei" charset="-120"/>
                <a:cs typeface="Microsoft JhengHei" charset="-120"/>
              </a:rPr>
              <a:t>X</a:t>
            </a:r>
            <a:r>
              <a:rPr kumimoji="1" lang="en-US" altLang="zh-TW" dirty="0" smtClean="0">
                <a:solidFill>
                  <a:schemeClr val="bg1"/>
                </a:solidFill>
                <a:latin typeface="Microsoft JhengHei" charset="-120"/>
                <a:ea typeface="Microsoft JhengHei" charset="-120"/>
                <a:cs typeface="Microsoft JhengHei" charset="-120"/>
              </a:rPr>
              <a:t> </a:t>
            </a:r>
            <a:r>
              <a:rPr kumimoji="1" lang="en-US" altLang="zh-TW" dirty="0" err="1" smtClean="0">
                <a:solidFill>
                  <a:schemeClr val="bg1"/>
                </a:solidFill>
                <a:latin typeface="Microsoft JhengHei" charset="-120"/>
                <a:ea typeface="Microsoft JhengHei" charset="-120"/>
                <a:cs typeface="Microsoft JhengHei" charset="-120"/>
              </a:rPr>
              <a:t>Node.js</a:t>
            </a:r>
            <a:r>
              <a:rPr kumimoji="1" lang="zh-TW" altLang="en-US" dirty="0" smtClean="0">
                <a:solidFill>
                  <a:schemeClr val="bg1"/>
                </a:solidFill>
                <a:latin typeface="Microsoft JhengHei" charset="-120"/>
                <a:ea typeface="Microsoft JhengHei" charset="-120"/>
                <a:cs typeface="Microsoft JhengHei" charset="-120"/>
              </a:rPr>
              <a:t> 技術系列課程要幹嘛？</a:t>
            </a:r>
            <a:endParaRPr kumimoji="1" lang="zh-TW" altLang="en-US" dirty="0">
              <a:solidFill>
                <a:schemeClr val="bg1"/>
              </a:solidFill>
              <a:latin typeface="Microsoft JhengHei" charset="-120"/>
              <a:ea typeface="Microsoft JhengHei" charset="-120"/>
              <a:cs typeface="Microsoft JhengHei"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2597" y="2403266"/>
            <a:ext cx="2578104" cy="2578104"/>
          </a:xfrm>
          <a:prstGeom prst="rect">
            <a:avLst/>
          </a:prstGeom>
        </p:spPr>
      </p:pic>
      <p:pic>
        <p:nvPicPr>
          <p:cNvPr id="10" name="圖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6971" y="3378320"/>
            <a:ext cx="3885586" cy="900906"/>
          </a:xfrm>
          <a:prstGeom prst="rect">
            <a:avLst/>
          </a:prstGeom>
        </p:spPr>
      </p:pic>
      <p:graphicFrame>
        <p:nvGraphicFramePr>
          <p:cNvPr id="12" name="表格 11"/>
          <p:cNvGraphicFramePr>
            <a:graphicFrameLocks noGrp="1"/>
          </p:cNvGraphicFramePr>
          <p:nvPr/>
        </p:nvGraphicFramePr>
        <p:xfrm>
          <a:off x="406890" y="2097306"/>
          <a:ext cx="4270041" cy="3407000"/>
        </p:xfrm>
        <a:graphic>
          <a:graphicData uri="http://schemas.openxmlformats.org/drawingml/2006/table">
            <a:tbl>
              <a:tblPr firstRow="1" bandRow="1">
                <a:tableStyleId>{93296810-A885-4BE3-A3E7-6D5BEEA58F35}</a:tableStyleId>
              </a:tblPr>
              <a:tblGrid>
                <a:gridCol w="1633142"/>
                <a:gridCol w="2636899"/>
              </a:tblGrid>
              <a:tr h="895069">
                <a:tc>
                  <a:txBody>
                    <a:bodyPr/>
                    <a:lstStyle/>
                    <a:p>
                      <a:pPr algn="l"/>
                      <a:r>
                        <a:rPr lang="en-US" altLang="zh-TW" sz="2400" dirty="0" smtClean="0">
                          <a:solidFill>
                            <a:schemeClr val="bg1"/>
                          </a:solidFill>
                          <a:latin typeface="Microsoft JhengHei" charset="-120"/>
                          <a:ea typeface="Microsoft JhengHei" charset="-120"/>
                          <a:cs typeface="Microsoft JhengHei" charset="-120"/>
                        </a:rPr>
                        <a:t>3/11(</a:t>
                      </a:r>
                      <a:r>
                        <a:rPr lang="zh-TW" altLang="en-US" sz="2400" dirty="0" smtClean="0">
                          <a:solidFill>
                            <a:schemeClr val="bg1"/>
                          </a:solidFill>
                          <a:latin typeface="Microsoft JhengHei" charset="-120"/>
                          <a:ea typeface="Microsoft JhengHei" charset="-120"/>
                          <a:cs typeface="Microsoft JhengHei" charset="-120"/>
                        </a:rPr>
                        <a:t>六</a:t>
                      </a:r>
                      <a:r>
                        <a:rPr lang="en-US" altLang="zh-TW" sz="2400" dirty="0" smtClean="0">
                          <a:solidFill>
                            <a:schemeClr val="bg1"/>
                          </a:solidFill>
                          <a:latin typeface="Microsoft JhengHei" charset="-120"/>
                          <a:ea typeface="Microsoft JhengHei" charset="-120"/>
                          <a:cs typeface="Microsoft JhengHei" charset="-120"/>
                        </a:rPr>
                        <a:t>)</a:t>
                      </a:r>
                      <a:endParaRPr lang="zh-TW" altLang="en-US" sz="2400"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dirty="0" err="1" smtClean="0">
                          <a:solidFill>
                            <a:schemeClr val="bg1"/>
                          </a:solidFill>
                          <a:latin typeface="Microsoft JhengHei" charset="-120"/>
                          <a:ea typeface="Microsoft JhengHei" charset="-120"/>
                          <a:cs typeface="Microsoft JhengHei" charset="-120"/>
                        </a:rPr>
                        <a:t>Node.js</a:t>
                      </a:r>
                      <a:r>
                        <a:rPr lang="en-US" altLang="zh-TW" sz="2400" dirty="0" smtClean="0">
                          <a:solidFill>
                            <a:schemeClr val="bg1"/>
                          </a:solidFill>
                          <a:latin typeface="Microsoft JhengHei" charset="-120"/>
                          <a:ea typeface="Microsoft JhengHei" charset="-120"/>
                          <a:cs typeface="Microsoft JhengHei" charset="-120"/>
                        </a:rPr>
                        <a:t> </a:t>
                      </a:r>
                      <a:r>
                        <a:rPr lang="zh-TW" altLang="en-US" sz="2400" dirty="0" smtClean="0">
                          <a:solidFill>
                            <a:schemeClr val="bg1"/>
                          </a:solidFill>
                          <a:latin typeface="Microsoft JhengHei" charset="-120"/>
                          <a:ea typeface="Microsoft JhengHei" charset="-120"/>
                          <a:cs typeface="Microsoft JhengHei" charset="-120"/>
                        </a:rPr>
                        <a:t>入門</a:t>
                      </a:r>
                      <a:endParaRPr lang="en-US" altLang="zh-TW" sz="2400" dirty="0" smtClean="0">
                        <a:solidFill>
                          <a:schemeClr val="bg1"/>
                        </a:solidFill>
                        <a:latin typeface="Microsoft JhengHei" charset="-120"/>
                        <a:ea typeface="Microsoft JhengHei" charset="-120"/>
                        <a:cs typeface="Microsoft JhengHei" charset="-120"/>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solidFill>
                            <a:schemeClr val="bg1"/>
                          </a:solidFill>
                          <a:latin typeface="Microsoft JhengHei" charset="-120"/>
                          <a:ea typeface="Microsoft JhengHei" charset="-120"/>
                          <a:cs typeface="Microsoft JhengHei" charset="-120"/>
                        </a:rPr>
                        <a:t>部署至</a:t>
                      </a:r>
                      <a:r>
                        <a:rPr lang="en-US" altLang="zh-TW" sz="2400" dirty="0" smtClean="0">
                          <a:solidFill>
                            <a:schemeClr val="bg1"/>
                          </a:solidFill>
                          <a:latin typeface="Microsoft JhengHei" charset="-120"/>
                          <a:ea typeface="Microsoft JhengHei" charset="-120"/>
                          <a:cs typeface="Microsoft JhengHei" charset="-120"/>
                        </a:rPr>
                        <a:t> Azure</a:t>
                      </a:r>
                      <a:r>
                        <a:rPr lang="en-US" altLang="zh-TW" sz="2400" baseline="0" dirty="0" smtClean="0">
                          <a:solidFill>
                            <a:schemeClr val="bg1"/>
                          </a:solidFill>
                          <a:latin typeface="+mn-lt"/>
                          <a:ea typeface="+mn-ea"/>
                          <a:cs typeface="+mn-cs"/>
                        </a:rPr>
                        <a:t> </a:t>
                      </a:r>
                      <a:endParaRPr lang="en-US" altLang="zh-TW" sz="2400" dirty="0" smtClean="0">
                        <a:solidFill>
                          <a:schemeClr val="bg1"/>
                        </a:solidFill>
                        <a:latin typeface="Microsoft JhengHei" charset="-120"/>
                        <a:ea typeface="Microsoft JhengHei" charset="-120"/>
                        <a:cs typeface="Microsoft JhengHei" charset="-120"/>
                      </a:endParaRPr>
                    </a:p>
                  </a:txBody>
                  <a:tcPr anchor="ctr"/>
                </a:tc>
              </a:tr>
              <a:tr h="895069">
                <a:tc>
                  <a:txBody>
                    <a:bodyPr/>
                    <a:lstStyle/>
                    <a:p>
                      <a:pPr algn="l"/>
                      <a:r>
                        <a:rPr lang="en-US" altLang="zh-TW" sz="2400" dirty="0" smtClean="0">
                          <a:solidFill>
                            <a:srgbClr val="555555"/>
                          </a:solidFill>
                          <a:latin typeface="Microsoft JhengHei" charset="-120"/>
                          <a:ea typeface="Microsoft JhengHei" charset="-120"/>
                          <a:cs typeface="Microsoft JhengHei" charset="-120"/>
                        </a:rPr>
                        <a:t>3/26(</a:t>
                      </a:r>
                      <a:r>
                        <a:rPr lang="zh-TW" altLang="en-US" sz="2400" dirty="0" smtClean="0">
                          <a:solidFill>
                            <a:srgbClr val="555555"/>
                          </a:solidFill>
                          <a:latin typeface="Microsoft JhengHei" charset="-120"/>
                          <a:ea typeface="Microsoft JhengHei" charset="-120"/>
                          <a:cs typeface="Microsoft JhengHei" charset="-120"/>
                        </a:rPr>
                        <a:t>日</a:t>
                      </a:r>
                      <a:r>
                        <a:rPr lang="en-US" altLang="zh-TW" sz="2400" dirty="0" smtClean="0">
                          <a:solidFill>
                            <a:srgbClr val="555555"/>
                          </a:solidFill>
                          <a:latin typeface="Microsoft JhengHei" charset="-120"/>
                          <a:ea typeface="Microsoft JhengHei" charset="-120"/>
                          <a:cs typeface="Microsoft JhengHei" charset="-120"/>
                        </a:rPr>
                        <a:t>)</a:t>
                      </a:r>
                      <a:endParaRPr lang="zh-TW" altLang="en-US" sz="2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dirty="0" smtClean="0">
                          <a:solidFill>
                            <a:srgbClr val="555555"/>
                          </a:solidFill>
                          <a:latin typeface="Microsoft JhengHei" charset="-120"/>
                          <a:ea typeface="Microsoft JhengHei" charset="-120"/>
                          <a:cs typeface="Microsoft JhengHei" charset="-120"/>
                        </a:rPr>
                        <a:t>FB </a:t>
                      </a:r>
                      <a:r>
                        <a:rPr lang="en-US" altLang="zh-TW" sz="2400" dirty="0" err="1" smtClean="0">
                          <a:solidFill>
                            <a:srgbClr val="555555"/>
                          </a:solidFill>
                          <a:latin typeface="Microsoft JhengHei" charset="-120"/>
                          <a:ea typeface="Microsoft JhengHei" charset="-120"/>
                          <a:cs typeface="Microsoft JhengHei" charset="-120"/>
                        </a:rPr>
                        <a:t>api</a:t>
                      </a:r>
                      <a:r>
                        <a:rPr lang="en-US" altLang="zh-TW" sz="2400" dirty="0" smtClean="0">
                          <a:solidFill>
                            <a:srgbClr val="555555"/>
                          </a:solidFill>
                          <a:latin typeface="Microsoft JhengHei" charset="-120"/>
                          <a:ea typeface="Microsoft JhengHei" charset="-120"/>
                          <a:cs typeface="Microsoft JhengHei" charset="-120"/>
                        </a:rPr>
                        <a:t> </a:t>
                      </a:r>
                      <a:r>
                        <a:rPr lang="zh-TW" altLang="en-US" sz="2400" dirty="0" smtClean="0">
                          <a:solidFill>
                            <a:srgbClr val="555555"/>
                          </a:solidFill>
                          <a:latin typeface="Microsoft JhengHei" charset="-120"/>
                          <a:ea typeface="Microsoft JhengHei" charset="-120"/>
                          <a:cs typeface="Microsoft JhengHei" charset="-120"/>
                        </a:rPr>
                        <a:t>文字雲</a:t>
                      </a:r>
                      <a:endParaRPr lang="en-US" altLang="zh-TW" sz="2400" dirty="0" smtClean="0">
                        <a:solidFill>
                          <a:srgbClr val="555555"/>
                        </a:solidFill>
                        <a:latin typeface="Microsoft JhengHei" charset="-120"/>
                        <a:ea typeface="Microsoft JhengHei" charset="-120"/>
                        <a:cs typeface="Microsoft JhengHei" charset="-120"/>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solidFill>
                            <a:srgbClr val="555555"/>
                          </a:solidFill>
                          <a:latin typeface="Microsoft JhengHei" charset="-120"/>
                          <a:ea typeface="Microsoft JhengHei" charset="-120"/>
                          <a:cs typeface="Microsoft JhengHei" charset="-120"/>
                        </a:rPr>
                        <a:t>其他觀念及套件</a:t>
                      </a:r>
                      <a:endParaRPr lang="en-US" altLang="zh-TW" sz="2400" dirty="0" smtClean="0">
                        <a:solidFill>
                          <a:srgbClr val="555555"/>
                        </a:solidFill>
                        <a:latin typeface="Microsoft JhengHei" charset="-120"/>
                        <a:ea typeface="Microsoft JhengHei" charset="-120"/>
                        <a:cs typeface="Microsoft JhengHei" charset="-120"/>
                      </a:endParaRPr>
                    </a:p>
                  </a:txBody>
                  <a:tcPr anchor="ctr"/>
                </a:tc>
              </a:tr>
              <a:tr h="721793">
                <a:tc>
                  <a:txBody>
                    <a:bodyPr/>
                    <a:lstStyle/>
                    <a:p>
                      <a:pPr algn="l"/>
                      <a:r>
                        <a:rPr lang="en-US" altLang="zh-TW" sz="2400" dirty="0" smtClean="0">
                          <a:solidFill>
                            <a:srgbClr val="555555"/>
                          </a:solidFill>
                          <a:latin typeface="Microsoft JhengHei" charset="-120"/>
                          <a:ea typeface="Microsoft JhengHei" charset="-120"/>
                          <a:cs typeface="Microsoft JhengHei" charset="-120"/>
                        </a:rPr>
                        <a:t>4/8  (</a:t>
                      </a:r>
                      <a:r>
                        <a:rPr lang="zh-TW" altLang="en-US" sz="2400" dirty="0" smtClean="0">
                          <a:solidFill>
                            <a:srgbClr val="555555"/>
                          </a:solidFill>
                          <a:latin typeface="Microsoft JhengHei" charset="-120"/>
                          <a:ea typeface="Microsoft JhengHei" charset="-120"/>
                          <a:cs typeface="Microsoft JhengHei" charset="-120"/>
                        </a:rPr>
                        <a:t>六</a:t>
                      </a:r>
                      <a:r>
                        <a:rPr lang="en-US" altLang="zh-TW" sz="2400" dirty="0" smtClean="0">
                          <a:solidFill>
                            <a:srgbClr val="555555"/>
                          </a:solidFill>
                          <a:latin typeface="Microsoft JhengHei" charset="-120"/>
                          <a:ea typeface="Microsoft JhengHei" charset="-120"/>
                          <a:cs typeface="Microsoft JhengHei" charset="-120"/>
                        </a:rPr>
                        <a:t>)</a:t>
                      </a:r>
                      <a:endParaRPr lang="zh-TW" altLang="en-US" sz="2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dirty="0" smtClean="0">
                          <a:solidFill>
                            <a:srgbClr val="555555"/>
                          </a:solidFill>
                          <a:latin typeface="Microsoft JhengHei" charset="-120"/>
                          <a:ea typeface="Microsoft JhengHei" charset="-120"/>
                          <a:cs typeface="Microsoft JhengHei" charset="-120"/>
                        </a:rPr>
                        <a:t>FB </a:t>
                      </a:r>
                      <a:r>
                        <a:rPr lang="zh-TW" altLang="en-US" sz="2400" dirty="0" smtClean="0">
                          <a:solidFill>
                            <a:srgbClr val="555555"/>
                          </a:solidFill>
                          <a:latin typeface="Microsoft JhengHei" charset="-120"/>
                          <a:ea typeface="Microsoft JhengHei" charset="-120"/>
                          <a:cs typeface="Microsoft JhengHei" charset="-120"/>
                        </a:rPr>
                        <a:t>回憶影片</a:t>
                      </a:r>
                      <a:endParaRPr lang="en-US" altLang="zh-TW" sz="2400" dirty="0" smtClean="0">
                        <a:solidFill>
                          <a:srgbClr val="555555"/>
                        </a:solidFill>
                        <a:latin typeface="Microsoft JhengHei" charset="-120"/>
                        <a:ea typeface="Microsoft JhengHei" charset="-120"/>
                        <a:cs typeface="Microsoft JhengHei" charset="-120"/>
                      </a:endParaRPr>
                    </a:p>
                  </a:txBody>
                  <a:tcPr anchor="ctr"/>
                </a:tc>
              </a:tr>
              <a:tr h="895069">
                <a:tc>
                  <a:txBody>
                    <a:bodyPr/>
                    <a:lstStyle/>
                    <a:p>
                      <a:pPr algn="l"/>
                      <a:r>
                        <a:rPr lang="en-US" altLang="zh-TW" sz="2400" dirty="0" smtClean="0">
                          <a:solidFill>
                            <a:srgbClr val="555555"/>
                          </a:solidFill>
                          <a:latin typeface="Microsoft JhengHei" charset="-120"/>
                          <a:ea typeface="Microsoft JhengHei" charset="-120"/>
                          <a:cs typeface="Microsoft JhengHei" charset="-120"/>
                        </a:rPr>
                        <a:t>4/29(</a:t>
                      </a:r>
                      <a:r>
                        <a:rPr lang="zh-TW" altLang="en-US" sz="2400" dirty="0" smtClean="0">
                          <a:solidFill>
                            <a:srgbClr val="555555"/>
                          </a:solidFill>
                          <a:latin typeface="Microsoft JhengHei" charset="-120"/>
                          <a:ea typeface="Microsoft JhengHei" charset="-120"/>
                          <a:cs typeface="Microsoft JhengHei" charset="-120"/>
                        </a:rPr>
                        <a:t>六</a:t>
                      </a:r>
                      <a:r>
                        <a:rPr lang="en-US" altLang="zh-TW" sz="2400" dirty="0" smtClean="0">
                          <a:solidFill>
                            <a:srgbClr val="555555"/>
                          </a:solidFill>
                          <a:latin typeface="Microsoft JhengHei" charset="-120"/>
                          <a:ea typeface="Microsoft JhengHei" charset="-120"/>
                          <a:cs typeface="Microsoft JhengHei" charset="-120"/>
                        </a:rPr>
                        <a:t>)</a:t>
                      </a:r>
                      <a:endParaRPr lang="zh-TW" altLang="en-US" sz="2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dirty="0" smtClean="0">
                          <a:solidFill>
                            <a:srgbClr val="555555"/>
                          </a:solidFill>
                          <a:latin typeface="Microsoft JhengHei" charset="-120"/>
                          <a:ea typeface="Microsoft JhengHei" charset="-120"/>
                          <a:cs typeface="Microsoft JhengHei" charset="-120"/>
                        </a:rPr>
                        <a:t>Web Socket</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solidFill>
                            <a:srgbClr val="555555"/>
                          </a:solidFill>
                          <a:latin typeface="Microsoft JhengHei" charset="-120"/>
                          <a:ea typeface="Microsoft JhengHei" charset="-120"/>
                          <a:cs typeface="Microsoft JhengHei" charset="-120"/>
                        </a:rPr>
                        <a:t>即時通訊</a:t>
                      </a:r>
                      <a:endParaRPr lang="zh-TW" altLang="en-US" sz="2400" dirty="0" smtClean="0">
                        <a:latin typeface="Microsoft JhengHei" charset="-120"/>
                        <a:ea typeface="Microsoft JhengHei" charset="-120"/>
                        <a:cs typeface="Microsoft JhengHei" charset="-120"/>
                      </a:endParaRPr>
                    </a:p>
                  </a:txBody>
                  <a:tcPr anchor="ctr"/>
                </a:tc>
              </a:tr>
            </a:tbl>
          </a:graphicData>
        </a:graphic>
      </p:graphicFrame>
      <p:sp>
        <p:nvSpPr>
          <p:cNvPr id="15" name="矩形 14"/>
          <p:cNvSpPr/>
          <p:nvPr/>
        </p:nvSpPr>
        <p:spPr>
          <a:xfrm>
            <a:off x="8954321" y="5088807"/>
            <a:ext cx="2954655" cy="830997"/>
          </a:xfrm>
          <a:prstGeom prst="rect">
            <a:avLst/>
          </a:prstGeom>
        </p:spPr>
        <p:txBody>
          <a:bodyPr wrap="none">
            <a:spAutoFit/>
          </a:bodyPr>
          <a:lstStyle/>
          <a:p>
            <a:pPr algn="ctr">
              <a:defRPr/>
            </a:pPr>
            <a:r>
              <a:rPr lang="zh-TW" altLang="en-US" sz="2400" dirty="0" smtClean="0">
                <a:solidFill>
                  <a:srgbClr val="555555"/>
                </a:solidFill>
                <a:latin typeface="Microsoft JhengHei" charset="-120"/>
                <a:ea typeface="Microsoft JhengHei" charset="-120"/>
                <a:cs typeface="Microsoft JhengHei" charset="-120"/>
              </a:rPr>
              <a:t>完成所有課程後會有</a:t>
            </a:r>
            <a:endParaRPr lang="en-US" altLang="zh-TW" sz="2400" dirty="0" smtClean="0">
              <a:solidFill>
                <a:srgbClr val="555555"/>
              </a:solidFill>
              <a:latin typeface="Microsoft JhengHei" charset="-120"/>
              <a:ea typeface="Microsoft JhengHei" charset="-120"/>
              <a:cs typeface="Microsoft JhengHei" charset="-120"/>
            </a:endParaRPr>
          </a:p>
          <a:p>
            <a:pPr algn="ctr">
              <a:defRPr/>
            </a:pPr>
            <a:r>
              <a:rPr lang="zh-TW" altLang="en-US" sz="2400" dirty="0" smtClean="0">
                <a:solidFill>
                  <a:srgbClr val="555555"/>
                </a:solidFill>
                <a:latin typeface="Microsoft JhengHei" charset="-120"/>
                <a:ea typeface="Microsoft JhengHei" charset="-120"/>
                <a:cs typeface="Microsoft JhengHei" charset="-120"/>
              </a:rPr>
              <a:t>課程證書</a:t>
            </a:r>
            <a:endParaRPr lang="en-US" altLang="zh-TW" sz="2400" dirty="0">
              <a:solidFill>
                <a:srgbClr val="555555"/>
              </a:solidFill>
              <a:latin typeface="Microsoft JhengHei" charset="-120"/>
              <a:ea typeface="Microsoft JhengHei" charset="-120"/>
              <a:cs typeface="Microsoft JhengHei" charset="-120"/>
            </a:endParaRPr>
          </a:p>
        </p:txBody>
      </p:sp>
      <p:pic>
        <p:nvPicPr>
          <p:cNvPr id="16" name="圖片 15"/>
          <p:cNvPicPr>
            <a:picLocks noChangeAspect="1"/>
          </p:cNvPicPr>
          <p:nvPr/>
        </p:nvPicPr>
        <p:blipFill rotWithShape="1">
          <a:blip r:embed="rId5">
            <a:extLst>
              <a:ext uri="{28A0092B-C50C-407E-A947-70E740481C1C}">
                <a14:useLocalDpi xmlns:a14="http://schemas.microsoft.com/office/drawing/2010/main" val="0"/>
              </a:ext>
            </a:extLst>
          </a:blip>
          <a:srcRect r="6558" b="8230"/>
          <a:stretch/>
        </p:blipFill>
        <p:spPr>
          <a:xfrm>
            <a:off x="4926120" y="4541469"/>
            <a:ext cx="3967286" cy="439901"/>
          </a:xfrm>
          <a:prstGeom prst="rect">
            <a:avLst/>
          </a:prstGeom>
        </p:spPr>
      </p:pic>
      <p:pic>
        <p:nvPicPr>
          <p:cNvPr id="11" name="圖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5207" y="2425558"/>
            <a:ext cx="4277390" cy="899044"/>
          </a:xfrm>
          <a:prstGeom prst="rect">
            <a:avLst/>
          </a:prstGeom>
        </p:spPr>
      </p:pic>
    </p:spTree>
    <p:extLst>
      <p:ext uri="{BB962C8B-B14F-4D97-AF65-F5344CB8AC3E}">
        <p14:creationId xmlns:p14="http://schemas.microsoft.com/office/powerpoint/2010/main" val="1980493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6" name="標題 1"/>
          <p:cNvSpPr>
            <a:spLocks noGrp="1"/>
          </p:cNvSpPr>
          <p:nvPr>
            <p:ph type="title"/>
          </p:nvPr>
        </p:nvSpPr>
        <p:spPr>
          <a:xfrm>
            <a:off x="838200" y="365125"/>
            <a:ext cx="10515600" cy="1325563"/>
          </a:xfrm>
        </p:spPr>
        <p:txBody>
          <a:bodyPr/>
          <a:lstStyle/>
          <a:p>
            <a:r>
              <a:rPr kumimoji="1" lang="zh-TW" altLang="en-US" dirty="0" smtClean="0">
                <a:solidFill>
                  <a:schemeClr val="bg1"/>
                </a:solidFill>
                <a:latin typeface="Microsoft JhengHei" charset="-120"/>
                <a:ea typeface="Microsoft JhengHei" charset="-120"/>
                <a:cs typeface="Microsoft JhengHei" charset="-120"/>
              </a:rPr>
              <a:t>使用 </a:t>
            </a:r>
            <a:r>
              <a:rPr kumimoji="1" lang="en-US" altLang="zh-TW" dirty="0" err="1" smtClean="0">
                <a:solidFill>
                  <a:schemeClr val="bg1"/>
                </a:solidFill>
                <a:latin typeface="Microsoft JhengHei" charset="-120"/>
                <a:ea typeface="Microsoft JhengHei" charset="-120"/>
                <a:cs typeface="Microsoft JhengHei" charset="-120"/>
              </a:rPr>
              <a:t>Node.js</a:t>
            </a:r>
            <a:r>
              <a:rPr kumimoji="1" lang="en-US" altLang="zh-TW" dirty="0" smtClean="0">
                <a:solidFill>
                  <a:schemeClr val="bg1"/>
                </a:solidFill>
                <a:latin typeface="Microsoft JhengHei" charset="-120"/>
                <a:ea typeface="Microsoft JhengHei" charset="-120"/>
                <a:cs typeface="Microsoft JhengHei" charset="-120"/>
              </a:rPr>
              <a:t> </a:t>
            </a:r>
            <a:r>
              <a:rPr kumimoji="1" lang="zh-TW" altLang="en-US" dirty="0" smtClean="0">
                <a:solidFill>
                  <a:schemeClr val="bg1"/>
                </a:solidFill>
                <a:latin typeface="Microsoft JhengHei" charset="-120"/>
                <a:ea typeface="Microsoft JhengHei" charset="-120"/>
                <a:cs typeface="Microsoft JhengHei" charset="-120"/>
              </a:rPr>
              <a:t>的例子</a:t>
            </a:r>
            <a:endParaRPr kumimoji="1" lang="zh-TW" altLang="en-US" dirty="0">
              <a:solidFill>
                <a:schemeClr val="bg1"/>
              </a:solidFill>
              <a:latin typeface="Microsoft JhengHei" charset="-120"/>
              <a:ea typeface="Microsoft JhengHei" charset="-120"/>
              <a:cs typeface="Microsoft JhengHei" charset="-120"/>
            </a:endParaRPr>
          </a:p>
        </p:txBody>
      </p:sp>
      <p:sp>
        <p:nvSpPr>
          <p:cNvPr id="2" name="矩形 1"/>
          <p:cNvSpPr/>
          <p:nvPr/>
        </p:nvSpPr>
        <p:spPr>
          <a:xfrm>
            <a:off x="6665261" y="4799293"/>
            <a:ext cx="5781206" cy="400110"/>
          </a:xfrm>
          <a:prstGeom prst="rect">
            <a:avLst/>
          </a:prstGeom>
        </p:spPr>
        <p:txBody>
          <a:bodyPr wrap="square">
            <a:spAutoFit/>
          </a:bodyPr>
          <a:lstStyle/>
          <a:p>
            <a:r>
              <a:rPr lang="en-US" altLang="zh-TW" sz="2000" dirty="0" smtClean="0">
                <a:hlinkClick r:id="rId3"/>
              </a:rPr>
              <a:t>What companies are using Node.js in production?</a:t>
            </a:r>
            <a:endParaRPr lang="zh-TW" altLang="en-US" sz="2000" dirty="0"/>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2987" y="2008447"/>
            <a:ext cx="2823148" cy="767896"/>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0196" y="2948015"/>
            <a:ext cx="4933430" cy="709546"/>
          </a:xfrm>
          <a:prstGeom prst="rect">
            <a:avLst/>
          </a:prstGeom>
        </p:spPr>
      </p:pic>
      <p:pic>
        <p:nvPicPr>
          <p:cNvPr id="9" name="圖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07154" y="1990629"/>
            <a:ext cx="3297420" cy="877295"/>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6911" y="3602846"/>
            <a:ext cx="2966400" cy="805264"/>
          </a:xfrm>
          <a:prstGeom prst="rect">
            <a:avLst/>
          </a:prstGeom>
        </p:spPr>
      </p:pic>
      <p:pic>
        <p:nvPicPr>
          <p:cNvPr id="11" name="圖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41520" y="3067757"/>
            <a:ext cx="1371503" cy="1371503"/>
          </a:xfrm>
          <a:prstGeom prst="rect">
            <a:avLst/>
          </a:prstGeom>
        </p:spPr>
      </p:pic>
      <p:pic>
        <p:nvPicPr>
          <p:cNvPr id="12" name="圖片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42426" y="3657561"/>
            <a:ext cx="2862431" cy="791023"/>
          </a:xfrm>
          <a:prstGeom prst="rect">
            <a:avLst/>
          </a:prstGeom>
        </p:spPr>
      </p:pic>
      <p:pic>
        <p:nvPicPr>
          <p:cNvPr id="13" name="圖片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17445" y="2150059"/>
            <a:ext cx="1672241" cy="1252567"/>
          </a:xfrm>
          <a:prstGeom prst="rect">
            <a:avLst/>
          </a:prstGeom>
        </p:spPr>
      </p:pic>
      <p:sp>
        <p:nvSpPr>
          <p:cNvPr id="14" name="矩形 13"/>
          <p:cNvSpPr/>
          <p:nvPr/>
        </p:nvSpPr>
        <p:spPr>
          <a:xfrm>
            <a:off x="6665261" y="5226398"/>
            <a:ext cx="3096617" cy="400110"/>
          </a:xfrm>
          <a:prstGeom prst="rect">
            <a:avLst/>
          </a:prstGeom>
        </p:spPr>
        <p:txBody>
          <a:bodyPr wrap="none">
            <a:spAutoFit/>
          </a:bodyPr>
          <a:lstStyle/>
          <a:p>
            <a:r>
              <a:rPr lang="en-US" altLang="zh-TW" sz="2000" dirty="0" smtClean="0">
                <a:hlinkClick r:id="rId11"/>
              </a:rPr>
              <a:t>Companies that use Node.js</a:t>
            </a:r>
            <a:endParaRPr lang="zh-TW" altLang="en-US" sz="2000" dirty="0"/>
          </a:p>
        </p:txBody>
      </p:sp>
      <p:sp>
        <p:nvSpPr>
          <p:cNvPr id="15" name="矩形 14"/>
          <p:cNvSpPr/>
          <p:nvPr/>
        </p:nvSpPr>
        <p:spPr>
          <a:xfrm>
            <a:off x="1619790" y="4736546"/>
            <a:ext cx="4237057" cy="2185214"/>
          </a:xfrm>
          <a:prstGeom prst="rect">
            <a:avLst/>
          </a:prstGeom>
        </p:spPr>
        <p:txBody>
          <a:bodyPr wrap="none">
            <a:spAutoFit/>
          </a:bodyPr>
          <a:lstStyle/>
          <a:p>
            <a:pPr marL="457200" indent="-457200">
              <a:buFont typeface="Arial" charset="0"/>
              <a:buChar char="•"/>
            </a:pPr>
            <a:r>
              <a:rPr lang="zh-TW" altLang="en-US" sz="2800" dirty="0" smtClean="0">
                <a:latin typeface="Microsoft JhengHei" charset="-120"/>
                <a:ea typeface="Microsoft JhengHei" charset="-120"/>
                <a:cs typeface="Microsoft JhengHei" charset="-120"/>
              </a:rPr>
              <a:t>作為一般 </a:t>
            </a:r>
            <a:r>
              <a:rPr lang="en-US" altLang="zh-TW" sz="2800" dirty="0" smtClean="0">
                <a:latin typeface="Microsoft JhengHei" charset="-120"/>
                <a:ea typeface="Microsoft JhengHei" charset="-120"/>
                <a:cs typeface="Microsoft JhengHei" charset="-120"/>
              </a:rPr>
              <a:t>Web</a:t>
            </a:r>
            <a:r>
              <a:rPr lang="zh-TW" altLang="en-US" sz="2800" dirty="0" smtClean="0">
                <a:latin typeface="Microsoft JhengHei" charset="-120"/>
                <a:ea typeface="Microsoft JhengHei" charset="-120"/>
                <a:cs typeface="Microsoft JhengHei" charset="-120"/>
              </a:rPr>
              <a:t> 伺服器</a:t>
            </a:r>
            <a:endParaRPr lang="en-US" altLang="zh-TW" sz="2800" dirty="0" smtClean="0">
              <a:latin typeface="Microsoft JhengHei" charset="-120"/>
              <a:ea typeface="Microsoft JhengHei" charset="-120"/>
              <a:cs typeface="Microsoft JhengHei" charset="-120"/>
            </a:endParaRPr>
          </a:p>
          <a:p>
            <a:pPr marL="457200" indent="-457200">
              <a:buFont typeface="Arial" charset="0"/>
              <a:buChar char="•"/>
            </a:pPr>
            <a:r>
              <a:rPr lang="zh-TW" altLang="en-US" sz="2800" dirty="0" smtClean="0">
                <a:latin typeface="Microsoft JhengHei" charset="-120"/>
                <a:ea typeface="Microsoft JhengHei" charset="-120"/>
                <a:cs typeface="Microsoft JhengHei" charset="-120"/>
              </a:rPr>
              <a:t>互動式網站</a:t>
            </a:r>
            <a:endParaRPr lang="en-US" altLang="zh-TW" sz="2800" dirty="0">
              <a:latin typeface="Microsoft JhengHei" charset="-120"/>
              <a:ea typeface="Microsoft JhengHei" charset="-120"/>
              <a:cs typeface="Microsoft JhengHei" charset="-120"/>
            </a:endParaRPr>
          </a:p>
          <a:p>
            <a:pPr marL="457200" indent="-457200">
              <a:buFont typeface="Arial" charset="0"/>
              <a:buChar char="•"/>
            </a:pPr>
            <a:r>
              <a:rPr lang="zh-TW" altLang="en-US" sz="2800" dirty="0" smtClean="0">
                <a:latin typeface="Microsoft JhengHei" charset="-120"/>
                <a:ea typeface="Microsoft JhengHei" charset="-120"/>
                <a:cs typeface="Microsoft JhengHei" charset="-120"/>
              </a:rPr>
              <a:t>使用套件達成更多功能</a:t>
            </a:r>
            <a:r>
              <a:rPr lang="en-US" altLang="zh-TW" sz="2800" dirty="0">
                <a:latin typeface="Microsoft JhengHei" charset="-120"/>
                <a:ea typeface="Microsoft JhengHei" charset="-120"/>
                <a:cs typeface="Microsoft JhengHei" charset="-120"/>
              </a:rPr>
              <a:t/>
            </a:r>
            <a:br>
              <a:rPr lang="en-US" altLang="zh-TW" sz="2800" dirty="0">
                <a:latin typeface="Microsoft JhengHei" charset="-120"/>
                <a:ea typeface="Microsoft JhengHei" charset="-120"/>
                <a:cs typeface="Microsoft JhengHei" charset="-120"/>
              </a:rPr>
            </a:br>
            <a:r>
              <a:rPr lang="en-US" altLang="zh-TW" sz="2400" dirty="0" smtClean="0">
                <a:solidFill>
                  <a:schemeClr val="accent6"/>
                </a:solidFill>
                <a:latin typeface="Microsoft JhengHei" charset="-120"/>
                <a:ea typeface="Microsoft JhengHei" charset="-120"/>
                <a:cs typeface="Microsoft JhengHei" charset="-120"/>
              </a:rPr>
              <a:t>ex. web socket </a:t>
            </a:r>
            <a:r>
              <a:rPr lang="zh-TW" altLang="en-US" sz="2400" dirty="0" smtClean="0">
                <a:solidFill>
                  <a:schemeClr val="accent6"/>
                </a:solidFill>
                <a:latin typeface="Microsoft JhengHei" charset="-120"/>
                <a:ea typeface="Microsoft JhengHei" charset="-120"/>
                <a:cs typeface="Microsoft JhengHei" charset="-120"/>
              </a:rPr>
              <a:t>即時聊天</a:t>
            </a:r>
            <a:endParaRPr lang="en-US" altLang="zh-TW" sz="2400" dirty="0" smtClean="0">
              <a:solidFill>
                <a:schemeClr val="accent6"/>
              </a:solidFill>
              <a:latin typeface="Microsoft JhengHei" charset="-120"/>
              <a:ea typeface="Microsoft JhengHei" charset="-120"/>
              <a:cs typeface="Microsoft JhengHei" charset="-120"/>
            </a:endParaRPr>
          </a:p>
          <a:p>
            <a:pPr marL="457200" indent="-457200">
              <a:buFont typeface="Arial" charset="0"/>
              <a:buChar char="•"/>
            </a:pPr>
            <a:endParaRPr lang="zh-TW" altLang="en-US" sz="2800" dirty="0">
              <a:latin typeface="Microsoft JhengHei" charset="-120"/>
              <a:ea typeface="Microsoft JhengHei" charset="-120"/>
              <a:cs typeface="Microsoft JhengHei" charset="-120"/>
            </a:endParaRPr>
          </a:p>
        </p:txBody>
      </p:sp>
    </p:spTree>
    <p:extLst>
      <p:ext uri="{BB962C8B-B14F-4D97-AF65-F5344CB8AC3E}">
        <p14:creationId xmlns:p14="http://schemas.microsoft.com/office/powerpoint/2010/main" val="463505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2" name="標題 1"/>
          <p:cNvSpPr>
            <a:spLocks noGrp="1"/>
          </p:cNvSpPr>
          <p:nvPr>
            <p:ph type="title"/>
          </p:nvPr>
        </p:nvSpPr>
        <p:spPr/>
        <p:txBody>
          <a:bodyPr/>
          <a:lstStyle/>
          <a:p>
            <a:r>
              <a:rPr kumimoji="1" lang="zh-TW" altLang="en-US" dirty="0" smtClean="0">
                <a:solidFill>
                  <a:schemeClr val="bg1"/>
                </a:solidFill>
                <a:latin typeface="Microsoft JhengHei" charset="-120"/>
                <a:ea typeface="Microsoft JhengHei" charset="-120"/>
                <a:cs typeface="Microsoft JhengHei" charset="-120"/>
              </a:rPr>
              <a:t>環境</a:t>
            </a:r>
            <a:r>
              <a:rPr kumimoji="1" lang="zh-TW" altLang="en-US" dirty="0">
                <a:solidFill>
                  <a:schemeClr val="bg1"/>
                </a:solidFill>
                <a:latin typeface="Microsoft JhengHei" charset="-120"/>
                <a:ea typeface="Microsoft JhengHei" charset="-120"/>
                <a:cs typeface="Microsoft JhengHei" charset="-120"/>
              </a:rPr>
              <a:t>確認</a:t>
            </a:r>
          </a:p>
        </p:txBody>
      </p:sp>
      <p:sp>
        <p:nvSpPr>
          <p:cNvPr id="13" name="內容版面配置區 12"/>
          <p:cNvSpPr>
            <a:spLocks noGrp="1"/>
          </p:cNvSpPr>
          <p:nvPr>
            <p:ph sz="half" idx="1"/>
          </p:nvPr>
        </p:nvSpPr>
        <p:spPr>
          <a:xfrm>
            <a:off x="838200" y="2055813"/>
            <a:ext cx="8980170" cy="3592195"/>
          </a:xfrm>
        </p:spPr>
        <p:txBody>
          <a:bodyPr/>
          <a:lstStyle/>
          <a:p>
            <a:r>
              <a:rPr kumimoji="1" lang="zh-TW" altLang="en-US" dirty="0" smtClean="0">
                <a:latin typeface="微軟正黑體" panose="020B0604030504040204" pitchFamily="34" charset="-120"/>
                <a:ea typeface="微軟正黑體" panose="020B0604030504040204" pitchFamily="34" charset="-120"/>
                <a:cs typeface="Microsoft JhengHei" charset="-120"/>
              </a:rPr>
              <a:t>在 </a:t>
            </a:r>
            <a:r>
              <a:rPr kumimoji="1" lang="en-US" altLang="zh-TW" dirty="0" smtClean="0">
                <a:latin typeface="微軟正黑體" panose="020B0604030504040204" pitchFamily="34" charset="-120"/>
                <a:ea typeface="微軟正黑體" panose="020B0604030504040204" pitchFamily="34" charset="-120"/>
                <a:cs typeface="Microsoft JhengHei" charset="-120"/>
              </a:rPr>
              <a:t>Azure</a:t>
            </a:r>
            <a:r>
              <a:rPr kumimoji="1" lang="zh-TW" altLang="en-US" dirty="0" smtClean="0">
                <a:latin typeface="微軟正黑體" panose="020B0604030504040204" pitchFamily="34" charset="-120"/>
                <a:ea typeface="微軟正黑體" panose="020B0604030504040204" pitchFamily="34" charset="-120"/>
                <a:cs typeface="Microsoft JhengHei" charset="-120"/>
              </a:rPr>
              <a:t> 上開通訂閱 </a:t>
            </a:r>
            <a:r>
              <a:rPr kumimoji="1" lang="en-US" altLang="zh-TW" dirty="0" smtClean="0">
                <a:latin typeface="微軟正黑體" panose="020B0604030504040204" pitchFamily="34" charset="-120"/>
                <a:ea typeface="微軟正黑體" panose="020B0604030504040204" pitchFamily="34" charset="-120"/>
                <a:cs typeface="Microsoft JhengHei" charset="-120"/>
              </a:rPr>
              <a:t>Microsoft</a:t>
            </a:r>
            <a:r>
              <a:rPr kumimoji="1" lang="zh-TW" altLang="en-US" dirty="0" smtClean="0">
                <a:latin typeface="微軟正黑體" panose="020B0604030504040204" pitchFamily="34" charset="-120"/>
                <a:ea typeface="微軟正黑體" panose="020B0604030504040204" pitchFamily="34" charset="-120"/>
                <a:cs typeface="Microsoft JhengHei" charset="-120"/>
              </a:rPr>
              <a:t> </a:t>
            </a:r>
            <a:r>
              <a:rPr kumimoji="1" lang="en-US" altLang="zh-TW" dirty="0" smtClean="0">
                <a:latin typeface="微軟正黑體" panose="020B0604030504040204" pitchFamily="34" charset="-120"/>
                <a:ea typeface="微軟正黑體" panose="020B0604030504040204" pitchFamily="34" charset="-120"/>
                <a:cs typeface="Microsoft JhengHei" charset="-120"/>
              </a:rPr>
              <a:t>Imagine</a:t>
            </a:r>
            <a:endParaRPr kumimoji="1" lang="en-US" altLang="zh-TW" dirty="0">
              <a:latin typeface="微軟正黑體" panose="020B0604030504040204" pitchFamily="34" charset="-120"/>
              <a:ea typeface="微軟正黑體" panose="020B0604030504040204" pitchFamily="34" charset="-120"/>
              <a:cs typeface="Microsoft JhengHei" charset="-120"/>
            </a:endParaRPr>
          </a:p>
          <a:p>
            <a:endParaRPr kumimoji="1" lang="en-US" altLang="zh-TW" dirty="0" smtClean="0">
              <a:latin typeface="微軟正黑體" panose="020B0604030504040204" pitchFamily="34" charset="-120"/>
              <a:ea typeface="微軟正黑體" panose="020B0604030504040204" pitchFamily="34" charset="-120"/>
            </a:endParaRPr>
          </a:p>
          <a:p>
            <a:endParaRPr kumimoji="1" lang="en-US" altLang="zh-TW" dirty="0">
              <a:latin typeface="微軟正黑體" panose="020B0604030504040204" pitchFamily="34" charset="-120"/>
              <a:ea typeface="微軟正黑體" panose="020B0604030504040204" pitchFamily="34" charset="-120"/>
            </a:endParaRPr>
          </a:p>
          <a:p>
            <a:endParaRPr kumimoji="1" lang="en-US" altLang="zh-TW" dirty="0" smtClean="0">
              <a:latin typeface="微軟正黑體" panose="020B0604030504040204" pitchFamily="34" charset="-120"/>
              <a:ea typeface="微軟正黑體" panose="020B0604030504040204" pitchFamily="34" charset="-120"/>
            </a:endParaRPr>
          </a:p>
          <a:p>
            <a:r>
              <a:rPr kumimoji="1" lang="en-US" altLang="zh-TW" dirty="0" err="1" smtClean="0">
                <a:latin typeface="微軟正黑體" panose="020B0604030504040204" pitchFamily="34" charset="-120"/>
                <a:ea typeface="微軟正黑體" panose="020B0604030504040204" pitchFamily="34" charset="-120"/>
              </a:rPr>
              <a:t>Git</a:t>
            </a:r>
            <a:r>
              <a:rPr kumimoji="1" lang="zh-TW" altLang="en-US" dirty="0" smtClean="0">
                <a:latin typeface="微軟正黑體" panose="020B0604030504040204" pitchFamily="34" charset="-120"/>
                <a:ea typeface="微軟正黑體" panose="020B0604030504040204" pitchFamily="34" charset="-120"/>
              </a:rPr>
              <a:t> 版本控制軟體</a:t>
            </a:r>
            <a:endParaRPr kumimoji="1"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77229"/>
            <a:ext cx="6130892" cy="1288622"/>
          </a:xfrm>
          <a:prstGeom prst="rect">
            <a:avLst/>
          </a:prstGeom>
        </p:spPr>
      </p:pic>
      <p:pic>
        <p:nvPicPr>
          <p:cNvPr id="1026" name="Picture 2" descr="https://ihower.tw/git/g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036" y="4918752"/>
            <a:ext cx="2249270" cy="939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533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9250"/>
            <a:ext cx="12192000" cy="1690688"/>
          </a:xfrm>
          <a:prstGeom prst="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latin typeface="Microsoft JhengHei" charset="-120"/>
              <a:ea typeface="Microsoft JhengHei" charset="-120"/>
              <a:cs typeface="Microsoft JhengHei" charset="-120"/>
            </a:endParaRPr>
          </a:p>
        </p:txBody>
      </p:sp>
      <p:sp>
        <p:nvSpPr>
          <p:cNvPr id="2" name="標題 1"/>
          <p:cNvSpPr>
            <a:spLocks noGrp="1"/>
          </p:cNvSpPr>
          <p:nvPr>
            <p:ph type="title"/>
          </p:nvPr>
        </p:nvSpPr>
        <p:spPr/>
        <p:txBody>
          <a:bodyPr/>
          <a:lstStyle/>
          <a:p>
            <a:r>
              <a:rPr lang="zh-TW" altLang="en-US" dirty="0" smtClean="0">
                <a:solidFill>
                  <a:schemeClr val="bg1"/>
                </a:solidFill>
                <a:latin typeface="微軟正黑體" panose="020B0604030504040204" pitchFamily="34" charset="-120"/>
                <a:ea typeface="微軟正黑體" panose="020B0604030504040204" pitchFamily="34" charset="-120"/>
              </a:rPr>
              <a:t>安裝 </a:t>
            </a:r>
            <a:r>
              <a:rPr lang="en-US" altLang="zh-TW" dirty="0" smtClean="0">
                <a:solidFill>
                  <a:schemeClr val="bg1"/>
                </a:solidFill>
                <a:latin typeface="微軟正黑體" panose="020B0604030504040204" pitchFamily="34" charset="-120"/>
                <a:ea typeface="微軟正黑體" panose="020B0604030504040204" pitchFamily="34" charset="-120"/>
              </a:rPr>
              <a:t>Node.js</a:t>
            </a:r>
            <a:endParaRPr lang="zh-TW" altLang="en-US" dirty="0">
              <a:solidFill>
                <a:schemeClr val="bg1"/>
              </a:solidFill>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sz="half" idx="1"/>
          </p:nvPr>
        </p:nvSpPr>
        <p:spPr>
          <a:xfrm>
            <a:off x="838199" y="1825625"/>
            <a:ext cx="10144225" cy="4351338"/>
          </a:xfrm>
        </p:spPr>
        <p:txBody>
          <a:bodyPr/>
          <a:lstStyle/>
          <a:p>
            <a:pPr marL="0" indent="0">
              <a:buNone/>
            </a:pPr>
            <a:r>
              <a:rPr lang="zh-TW" altLang="zh-TW" dirty="0" smtClean="0">
                <a:latin typeface="微軟正黑體" panose="020B0604030504040204" pitchFamily="34" charset="-120"/>
                <a:ea typeface="微軟正黑體" panose="020B0604030504040204" pitchFamily="34" charset="-120"/>
              </a:rPr>
              <a:t>至</a:t>
            </a:r>
            <a:r>
              <a:rPr lang="en-US" altLang="zh-TW" dirty="0" smtClean="0">
                <a:latin typeface="微軟正黑體" panose="020B0604030504040204" pitchFamily="34" charset="-120"/>
                <a:ea typeface="微軟正黑體" panose="020B0604030504040204" pitchFamily="34" charset="-120"/>
              </a:rPr>
              <a:t> </a:t>
            </a:r>
            <a:r>
              <a:rPr lang="en-US" altLang="zh-TW" u="sng" dirty="0" smtClean="0">
                <a:latin typeface="微軟正黑體" panose="020B0604030504040204" pitchFamily="34" charset="-120"/>
                <a:ea typeface="微軟正黑體" panose="020B0604030504040204" pitchFamily="34" charset="-120"/>
                <a:hlinkClick r:id="rId2"/>
              </a:rPr>
              <a:t>https</a:t>
            </a:r>
            <a:r>
              <a:rPr lang="en-US" altLang="zh-TW" u="sng" dirty="0">
                <a:latin typeface="微軟正黑體" panose="020B0604030504040204" pitchFamily="34" charset="-120"/>
                <a:ea typeface="微軟正黑體" panose="020B0604030504040204" pitchFamily="34" charset="-120"/>
                <a:hlinkClick r:id="rId2"/>
              </a:rPr>
              <a:t>://nodejs.org/en</a:t>
            </a:r>
            <a:r>
              <a:rPr lang="en-US" altLang="zh-TW" u="sng" dirty="0" smtClean="0">
                <a:latin typeface="微軟正黑體" panose="020B0604030504040204" pitchFamily="34" charset="-120"/>
                <a:ea typeface="微軟正黑體" panose="020B0604030504040204" pitchFamily="34" charset="-120"/>
                <a:hlinkClick r:id="rId2"/>
              </a:rPr>
              <a:t>/</a:t>
            </a:r>
            <a:r>
              <a:rPr lang="en-US" altLang="zh-TW" u="sng" dirty="0" smtClean="0">
                <a:latin typeface="微軟正黑體" panose="020B0604030504040204" pitchFamily="34" charset="-120"/>
                <a:ea typeface="微軟正黑體" panose="020B0604030504040204" pitchFamily="34" charset="-120"/>
              </a:rPr>
              <a:t> </a:t>
            </a:r>
            <a:r>
              <a:rPr lang="zh-TW" altLang="zh-TW" dirty="0" smtClean="0">
                <a:latin typeface="微軟正黑體" panose="020B0604030504040204" pitchFamily="34" charset="-120"/>
                <a:ea typeface="微軟正黑體" panose="020B0604030504040204" pitchFamily="34" charset="-120"/>
              </a:rPr>
              <a:t>安裝</a:t>
            </a:r>
            <a:r>
              <a:rPr lang="en-US" altLang="zh-TW" dirty="0" smtClean="0">
                <a:latin typeface="微軟正黑體" panose="020B0604030504040204" pitchFamily="34" charset="-120"/>
                <a:ea typeface="微軟正黑體" panose="020B0604030504040204" pitchFamily="34" charset="-120"/>
              </a:rPr>
              <a:t> Node.js</a:t>
            </a:r>
          </a:p>
          <a:p>
            <a:pPr marL="0" indent="0">
              <a:buNone/>
            </a:pPr>
            <a:r>
              <a:rPr lang="zh-TW" altLang="zh-TW" dirty="0" smtClean="0">
                <a:latin typeface="微軟正黑體" panose="020B0604030504040204" pitchFamily="34" charset="-120"/>
                <a:ea typeface="微軟正黑體" panose="020B0604030504040204" pitchFamily="34" charset="-120"/>
              </a:rPr>
              <a:t>（</a:t>
            </a:r>
            <a:r>
              <a:rPr lang="zh-TW" altLang="zh-TW" dirty="0">
                <a:latin typeface="微軟正黑體" panose="020B0604030504040204" pitchFamily="34" charset="-120"/>
                <a:ea typeface="微軟正黑體" panose="020B0604030504040204" pitchFamily="34" charset="-120"/>
              </a:rPr>
              <a:t>同時也將</a:t>
            </a:r>
            <a:r>
              <a:rPr lang="en-US" altLang="zh-TW" dirty="0" err="1">
                <a:latin typeface="微軟正黑體" panose="020B0604030504040204" pitchFamily="34" charset="-120"/>
                <a:ea typeface="微軟正黑體" panose="020B0604030504040204" pitchFamily="34" charset="-120"/>
              </a:rPr>
              <a:t>npm</a:t>
            </a:r>
            <a:r>
              <a:rPr lang="zh-TW" altLang="zh-TW" dirty="0">
                <a:latin typeface="微軟正黑體" panose="020B0604030504040204" pitchFamily="34" charset="-120"/>
                <a:ea typeface="微軟正黑體" panose="020B0604030504040204" pitchFamily="34" charset="-120"/>
              </a:rPr>
              <a:t>管理套件安裝好）</a:t>
            </a:r>
            <a:endParaRPr lang="zh-TW" altLang="en-US" dirty="0">
              <a:latin typeface="微軟正黑體" panose="020B0604030504040204" pitchFamily="34" charset="-120"/>
              <a:ea typeface="微軟正黑體" panose="020B0604030504040204" pitchFamily="34" charset="-120"/>
            </a:endParaRPr>
          </a:p>
        </p:txBody>
      </p:sp>
      <p:pic>
        <p:nvPicPr>
          <p:cNvPr id="6" name="圖片 5"/>
          <p:cNvPicPr/>
          <p:nvPr/>
        </p:nvPicPr>
        <p:blipFill>
          <a:blip r:embed="rId3"/>
          <a:stretch>
            <a:fillRect/>
          </a:stretch>
        </p:blipFill>
        <p:spPr>
          <a:xfrm>
            <a:off x="2320088" y="2814921"/>
            <a:ext cx="7180446" cy="3544921"/>
          </a:xfrm>
          <a:prstGeom prst="rect">
            <a:avLst/>
          </a:prstGeom>
        </p:spPr>
      </p:pic>
      <p:sp>
        <p:nvSpPr>
          <p:cNvPr id="9" name="文字方塊 8"/>
          <p:cNvSpPr txBox="1"/>
          <p:nvPr/>
        </p:nvSpPr>
        <p:spPr>
          <a:xfrm>
            <a:off x="1855463" y="4772046"/>
            <a:ext cx="2281188" cy="646331"/>
          </a:xfrm>
          <a:prstGeom prst="rect">
            <a:avLst/>
          </a:prstGeom>
          <a:noFill/>
        </p:spPr>
        <p:txBody>
          <a:bodyPr wrap="square" rtlCol="0">
            <a:spAutoFit/>
          </a:bodyPr>
          <a:lstStyle/>
          <a:p>
            <a:r>
              <a:rPr lang="en-US" altLang="zh-TW" dirty="0" smtClean="0">
                <a:solidFill>
                  <a:schemeClr val="accent6"/>
                </a:solidFill>
                <a:latin typeface="微軟正黑體" panose="020B0604030504040204" pitchFamily="34" charset="-120"/>
                <a:ea typeface="微軟正黑體" panose="020B0604030504040204" pitchFamily="34" charset="-120"/>
              </a:rPr>
              <a:t>Long Term Support</a:t>
            </a:r>
          </a:p>
          <a:p>
            <a:r>
              <a:rPr lang="zh-TW" altLang="en-US" dirty="0" smtClean="0">
                <a:solidFill>
                  <a:schemeClr val="accent6"/>
                </a:solidFill>
                <a:latin typeface="微軟正黑體" panose="020B0604030504040204" pitchFamily="34" charset="-120"/>
                <a:ea typeface="微軟正黑體" panose="020B0604030504040204" pitchFamily="34" charset="-120"/>
              </a:rPr>
              <a:t>較穩定、較少</a:t>
            </a:r>
            <a:r>
              <a:rPr lang="zh-TW" altLang="en-US" dirty="0">
                <a:solidFill>
                  <a:schemeClr val="accent6"/>
                </a:solidFill>
                <a:latin typeface="微軟正黑體" panose="020B0604030504040204" pitchFamily="34" charset="-120"/>
                <a:ea typeface="微軟正黑體" panose="020B0604030504040204" pitchFamily="34" charset="-120"/>
              </a:rPr>
              <a:t>突破</a:t>
            </a:r>
          </a:p>
        </p:txBody>
      </p:sp>
      <p:sp>
        <p:nvSpPr>
          <p:cNvPr id="14" name="文字方塊 13"/>
          <p:cNvSpPr txBox="1"/>
          <p:nvPr/>
        </p:nvSpPr>
        <p:spPr>
          <a:xfrm>
            <a:off x="7686983" y="4910545"/>
            <a:ext cx="2281188" cy="369332"/>
          </a:xfrm>
          <a:prstGeom prst="rect">
            <a:avLst/>
          </a:prstGeom>
          <a:noFill/>
        </p:spPr>
        <p:txBody>
          <a:bodyPr wrap="square" rtlCol="0">
            <a:spAutoFit/>
          </a:bodyPr>
          <a:lstStyle/>
          <a:p>
            <a:r>
              <a:rPr lang="zh-TW" altLang="en-US" dirty="0" smtClean="0">
                <a:solidFill>
                  <a:schemeClr val="accent6"/>
                </a:solidFill>
                <a:latin typeface="微軟正黑體" panose="020B0604030504040204" pitchFamily="34" charset="-120"/>
                <a:ea typeface="微軟正黑體" panose="020B0604030504040204" pitchFamily="34" charset="-120"/>
              </a:rPr>
              <a:t>最新版本</a:t>
            </a:r>
            <a:endParaRPr lang="en-US" altLang="zh-TW" dirty="0" smtClean="0">
              <a:solidFill>
                <a:schemeClr val="accent6"/>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43132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1482</TotalTime>
  <Words>950</Words>
  <Application>Microsoft Office PowerPoint</Application>
  <PresentationFormat>自訂</PresentationFormat>
  <Paragraphs>222</Paragraphs>
  <Slides>42</Slides>
  <Notes>2</Notes>
  <HiddenSlides>0</HiddenSlides>
  <MMClips>0</MMClips>
  <ScaleCrop>false</ScaleCrop>
  <HeadingPairs>
    <vt:vector size="4" baseType="variant">
      <vt:variant>
        <vt:lpstr>佈景主題</vt:lpstr>
      </vt:variant>
      <vt:variant>
        <vt:i4>1</vt:i4>
      </vt:variant>
      <vt:variant>
        <vt:lpstr>投影片標題</vt:lpstr>
      </vt:variant>
      <vt:variant>
        <vt:i4>42</vt:i4>
      </vt:variant>
    </vt:vector>
  </HeadingPairs>
  <TitlesOfParts>
    <vt:vector size="43" baseType="lpstr">
      <vt:lpstr>Office 佈景主題</vt:lpstr>
      <vt:lpstr>運用 Node.js 在 Azure 架設全域伺服器</vt:lpstr>
      <vt:lpstr>OUTLINE</vt:lpstr>
      <vt:lpstr>Node.js 系列課程介紹</vt:lpstr>
      <vt:lpstr>先複習一下…</vt:lpstr>
      <vt:lpstr>Node.js 是啥？</vt:lpstr>
      <vt:lpstr>MSP X Node.js 技術系列課程要幹嘛？</vt:lpstr>
      <vt:lpstr>使用 Node.js 的例子</vt:lpstr>
      <vt:lpstr>環境確認</vt:lpstr>
      <vt:lpstr>安裝 Node.js</vt:lpstr>
      <vt:lpstr>PowerPoint 簡報</vt:lpstr>
      <vt:lpstr>Express 網頁框架</vt:lpstr>
      <vt:lpstr>Express網頁框架</vt:lpstr>
      <vt:lpstr>Express網頁框架</vt:lpstr>
      <vt:lpstr>Express網頁框架</vt:lpstr>
      <vt:lpstr>Express網頁框架</vt:lpstr>
      <vt:lpstr>Express網頁框架</vt:lpstr>
      <vt:lpstr>Azure-CLI</vt:lpstr>
      <vt:lpstr>Azure-CLI</vt:lpstr>
      <vt:lpstr>Azure-CLI</vt:lpstr>
      <vt:lpstr>Azure-CLI</vt:lpstr>
      <vt:lpstr>Azure-CLI</vt:lpstr>
      <vt:lpstr>Azure-CLI</vt:lpstr>
      <vt:lpstr>Azure-CLI</vt:lpstr>
      <vt:lpstr>Azure-CLI</vt:lpstr>
      <vt:lpstr>Azure-CLI</vt:lpstr>
      <vt:lpstr>Azure-CLI</vt:lpstr>
      <vt:lpstr>Azure-CLI</vt:lpstr>
      <vt:lpstr>Azure-CLI</vt:lpstr>
      <vt:lpstr>Git 儲存機制</vt:lpstr>
      <vt:lpstr>Git 儲存機制</vt:lpstr>
      <vt:lpstr>Git 儲存機制</vt:lpstr>
      <vt:lpstr>Git 儲存機制</vt:lpstr>
      <vt:lpstr>Git 儲存機制</vt:lpstr>
      <vt:lpstr>成果</vt:lpstr>
      <vt:lpstr>成果</vt:lpstr>
      <vt:lpstr>如何將自己製作的網站放到 Node.js 伺服器端？</vt:lpstr>
      <vt:lpstr>PowerPoint 簡報</vt:lpstr>
      <vt:lpstr>PowerPoint 簡報</vt:lpstr>
      <vt:lpstr>PowerPoint 簡報</vt:lpstr>
      <vt:lpstr>PowerPoint 簡報</vt:lpstr>
      <vt:lpstr>PowerPoint 簡報</vt:lpstr>
      <vt:lpstr>Q &amp; 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Ｈ2技術推廣</dc:title>
  <dc:creator>Wei Cheng</dc:creator>
  <cp:lastModifiedBy>test</cp:lastModifiedBy>
  <cp:revision>110</cp:revision>
  <dcterms:created xsi:type="dcterms:W3CDTF">2017-01-22T07:11:16Z</dcterms:created>
  <dcterms:modified xsi:type="dcterms:W3CDTF">2017-03-01T18:00:18Z</dcterms:modified>
</cp:coreProperties>
</file>