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99" r:id="rId3"/>
    <p:sldId id="265" r:id="rId4"/>
    <p:sldId id="259" r:id="rId5"/>
    <p:sldId id="260" r:id="rId6"/>
    <p:sldId id="301" r:id="rId7"/>
    <p:sldId id="268" r:id="rId8"/>
    <p:sldId id="271" r:id="rId9"/>
    <p:sldId id="283" r:id="rId10"/>
    <p:sldId id="263" r:id="rId11"/>
    <p:sldId id="278" r:id="rId12"/>
    <p:sldId id="319" r:id="rId13"/>
    <p:sldId id="280" r:id="rId14"/>
    <p:sldId id="294" r:id="rId15"/>
    <p:sldId id="295" r:id="rId16"/>
    <p:sldId id="296" r:id="rId17"/>
    <p:sldId id="297" r:id="rId18"/>
    <p:sldId id="300" r:id="rId19"/>
    <p:sldId id="302" r:id="rId20"/>
    <p:sldId id="304" r:id="rId21"/>
    <p:sldId id="303" r:id="rId22"/>
    <p:sldId id="305" r:id="rId23"/>
    <p:sldId id="306" r:id="rId24"/>
    <p:sldId id="320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8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FF"/>
    <a:srgbClr val="CDA133"/>
    <a:srgbClr val="DAB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7878" autoAdjust="0"/>
  </p:normalViewPr>
  <p:slideViewPr>
    <p:cSldViewPr snapToGrid="0">
      <p:cViewPr varScale="1">
        <p:scale>
          <a:sx n="89" d="100"/>
          <a:sy n="89" d="100"/>
        </p:scale>
        <p:origin x="13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F34D7-AB8E-455E-BE72-3599D4781EE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DA7478CD-F09A-4608-9BBC-35858EC27D7B}">
      <dgm:prSet phldrT="[文字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TW" altLang="en-US" sz="2000" dirty="0"/>
            <a:t>檢查登入狀態</a:t>
          </a:r>
        </a:p>
      </dgm:t>
    </dgm:pt>
    <dgm:pt modelId="{D7A00FA2-8810-4FA8-8F4F-29B2DE969A41}" type="parTrans" cxnId="{9524B57C-5941-454F-9D27-0C16B2524F96}">
      <dgm:prSet/>
      <dgm:spPr/>
      <dgm:t>
        <a:bodyPr/>
        <a:lstStyle/>
        <a:p>
          <a:endParaRPr lang="zh-TW" altLang="en-US"/>
        </a:p>
      </dgm:t>
    </dgm:pt>
    <dgm:pt modelId="{DFDCFBF0-B3A8-4D12-BED3-E37B4CA3375A}" type="sibTrans" cxnId="{9524B57C-5941-454F-9D27-0C16B2524F96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F62C172A-31BB-4A53-9252-1C19FE966531}">
      <dgm:prSet phldrT="[文字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TW" altLang="en-US" sz="2000" dirty="0"/>
            <a:t>用戶登入</a:t>
          </a:r>
        </a:p>
      </dgm:t>
    </dgm:pt>
    <dgm:pt modelId="{DE0AC961-DEB2-427E-86A6-57823609AC5A}" type="parTrans" cxnId="{52242916-9377-48A3-A595-4ADEC01DDBDA}">
      <dgm:prSet/>
      <dgm:spPr/>
      <dgm:t>
        <a:bodyPr/>
        <a:lstStyle/>
        <a:p>
          <a:endParaRPr lang="zh-TW" altLang="en-US"/>
        </a:p>
      </dgm:t>
    </dgm:pt>
    <dgm:pt modelId="{AC8C6A81-CCD2-408A-8D6F-BA84F71E1B91}" type="sibTrans" cxnId="{52242916-9377-48A3-A595-4ADEC01DDBDA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E0ADD611-229A-4B5E-90EF-149F6CD196AC}">
      <dgm:prSet phldrT="[文字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TW" altLang="en-US" sz="2000" dirty="0"/>
            <a:t>確認身分</a:t>
          </a:r>
          <a:endParaRPr lang="en-US" altLang="zh-TW" sz="2000" dirty="0"/>
        </a:p>
        <a:p>
          <a:r>
            <a:rPr lang="en-US" altLang="zh-TW" sz="2000" dirty="0"/>
            <a:t>Code </a:t>
          </a:r>
          <a:r>
            <a:rPr lang="zh-TW" altLang="en-US" sz="2000" dirty="0"/>
            <a:t>、 </a:t>
          </a:r>
          <a:r>
            <a:rPr lang="en-US" altLang="zh-TW" sz="2000" dirty="0"/>
            <a:t>token</a:t>
          </a:r>
        </a:p>
        <a:p>
          <a:r>
            <a:rPr lang="en-US" altLang="zh-TW" sz="2000" dirty="0"/>
            <a:t> </a:t>
          </a:r>
          <a:r>
            <a:rPr lang="zh-TW" altLang="en-US" sz="2000" dirty="0"/>
            <a:t>處理</a:t>
          </a:r>
        </a:p>
      </dgm:t>
    </dgm:pt>
    <dgm:pt modelId="{A0404F6D-EA27-472E-8488-80144D060AE0}" type="parTrans" cxnId="{DBA6892D-261F-47F1-A131-37D172A8BC61}">
      <dgm:prSet/>
      <dgm:spPr/>
      <dgm:t>
        <a:bodyPr/>
        <a:lstStyle/>
        <a:p>
          <a:endParaRPr lang="zh-TW" altLang="en-US"/>
        </a:p>
      </dgm:t>
    </dgm:pt>
    <dgm:pt modelId="{7973CAB5-1289-46EE-8C02-5397647B9208}" type="sibTrans" cxnId="{DBA6892D-261F-47F1-A131-37D172A8BC61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37B986D4-A9B9-4632-A334-9AFD2F109137}">
      <dgm:prSet phldrT="[文字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TW" altLang="en-US" sz="2000" dirty="0"/>
            <a:t>儲存</a:t>
          </a:r>
          <a:r>
            <a:rPr lang="en-US" altLang="zh-TW" sz="2000" dirty="0"/>
            <a:t>token</a:t>
          </a:r>
        </a:p>
        <a:p>
          <a:r>
            <a:rPr lang="zh-TW" altLang="en-US" sz="2000" dirty="0"/>
            <a:t>和登入狀態</a:t>
          </a:r>
        </a:p>
      </dgm:t>
    </dgm:pt>
    <dgm:pt modelId="{6617EF97-84C7-4FF0-888E-1F3A482DEE24}" type="parTrans" cxnId="{933646A4-3298-40FC-BFD6-98E58545A30D}">
      <dgm:prSet/>
      <dgm:spPr/>
      <dgm:t>
        <a:bodyPr/>
        <a:lstStyle/>
        <a:p>
          <a:endParaRPr lang="zh-TW" altLang="en-US"/>
        </a:p>
      </dgm:t>
    </dgm:pt>
    <dgm:pt modelId="{9B9A0FF2-E392-494B-AEC2-1CE6B53A7453}" type="sibTrans" cxnId="{933646A4-3298-40FC-BFD6-98E58545A30D}">
      <dgm:prSet/>
      <dgm:spPr/>
      <dgm:t>
        <a:bodyPr/>
        <a:lstStyle/>
        <a:p>
          <a:endParaRPr lang="zh-TW" altLang="en-US"/>
        </a:p>
      </dgm:t>
    </dgm:pt>
    <dgm:pt modelId="{0B82049F-825C-4D79-BF3D-DA5DB9E519A7}" type="pres">
      <dgm:prSet presAssocID="{902F34D7-AB8E-455E-BE72-3599D4781EE4}" presName="Name0" presStyleCnt="0">
        <dgm:presLayoutVars>
          <dgm:dir/>
          <dgm:resizeHandles val="exact"/>
        </dgm:presLayoutVars>
      </dgm:prSet>
      <dgm:spPr/>
    </dgm:pt>
    <dgm:pt modelId="{1B3298A0-3F5F-451A-9CD0-85514F80D392}" type="pres">
      <dgm:prSet presAssocID="{DA7478CD-F09A-4608-9BBC-35858EC27D7B}" presName="node" presStyleLbl="node1" presStyleIdx="0" presStyleCnt="4">
        <dgm:presLayoutVars>
          <dgm:bulletEnabled val="1"/>
        </dgm:presLayoutVars>
      </dgm:prSet>
      <dgm:spPr/>
    </dgm:pt>
    <dgm:pt modelId="{80E11A26-BA57-40BE-9F8E-B2BB3172CCA3}" type="pres">
      <dgm:prSet presAssocID="{DFDCFBF0-B3A8-4D12-BED3-E37B4CA3375A}" presName="sibTrans" presStyleLbl="sibTrans2D1" presStyleIdx="0" presStyleCnt="3" custScaleY="36555"/>
      <dgm:spPr/>
    </dgm:pt>
    <dgm:pt modelId="{16CCADA7-3CA7-49F5-B145-BC80D03E7BC8}" type="pres">
      <dgm:prSet presAssocID="{DFDCFBF0-B3A8-4D12-BED3-E37B4CA3375A}" presName="connectorText" presStyleLbl="sibTrans2D1" presStyleIdx="0" presStyleCnt="3"/>
      <dgm:spPr/>
    </dgm:pt>
    <dgm:pt modelId="{6760CA00-85F7-452B-871B-76FAE6B4D565}" type="pres">
      <dgm:prSet presAssocID="{F62C172A-31BB-4A53-9252-1C19FE966531}" presName="node" presStyleLbl="node1" presStyleIdx="1" presStyleCnt="4">
        <dgm:presLayoutVars>
          <dgm:bulletEnabled val="1"/>
        </dgm:presLayoutVars>
      </dgm:prSet>
      <dgm:spPr/>
    </dgm:pt>
    <dgm:pt modelId="{16EFE11E-2CD4-4EFB-A964-071A3EF8DA12}" type="pres">
      <dgm:prSet presAssocID="{AC8C6A81-CCD2-408A-8D6F-BA84F71E1B91}" presName="sibTrans" presStyleLbl="sibTrans2D1" presStyleIdx="1" presStyleCnt="3" custScaleY="36555"/>
      <dgm:spPr/>
    </dgm:pt>
    <dgm:pt modelId="{7F1A3E6E-4544-4422-A70E-35C642581A9E}" type="pres">
      <dgm:prSet presAssocID="{AC8C6A81-CCD2-408A-8D6F-BA84F71E1B91}" presName="connectorText" presStyleLbl="sibTrans2D1" presStyleIdx="1" presStyleCnt="3"/>
      <dgm:spPr/>
    </dgm:pt>
    <dgm:pt modelId="{E3EBF9EB-555D-429D-8F04-4AD7A87DD63D}" type="pres">
      <dgm:prSet presAssocID="{E0ADD611-229A-4B5E-90EF-149F6CD196AC}" presName="node" presStyleLbl="node1" presStyleIdx="2" presStyleCnt="4">
        <dgm:presLayoutVars>
          <dgm:bulletEnabled val="1"/>
        </dgm:presLayoutVars>
      </dgm:prSet>
      <dgm:spPr/>
    </dgm:pt>
    <dgm:pt modelId="{FF95A7D7-C732-49BF-97DB-AB049DAC5C69}" type="pres">
      <dgm:prSet presAssocID="{7973CAB5-1289-46EE-8C02-5397647B9208}" presName="sibTrans" presStyleLbl="sibTrans2D1" presStyleIdx="2" presStyleCnt="3" custScaleY="36555"/>
      <dgm:spPr/>
    </dgm:pt>
    <dgm:pt modelId="{E6F0E4FB-2443-425E-BD4A-712124691502}" type="pres">
      <dgm:prSet presAssocID="{7973CAB5-1289-46EE-8C02-5397647B9208}" presName="connectorText" presStyleLbl="sibTrans2D1" presStyleIdx="2" presStyleCnt="3"/>
      <dgm:spPr/>
    </dgm:pt>
    <dgm:pt modelId="{06231FC7-4F29-4863-B330-62F7DCE3FC15}" type="pres">
      <dgm:prSet presAssocID="{37B986D4-A9B9-4632-A334-9AFD2F109137}" presName="node" presStyleLbl="node1" presStyleIdx="3" presStyleCnt="4">
        <dgm:presLayoutVars>
          <dgm:bulletEnabled val="1"/>
        </dgm:presLayoutVars>
      </dgm:prSet>
      <dgm:spPr/>
    </dgm:pt>
  </dgm:ptLst>
  <dgm:cxnLst>
    <dgm:cxn modelId="{CB26310A-7F87-4D6C-B301-CD63A2B7C6F1}" type="presOf" srcId="{E0ADD611-229A-4B5E-90EF-149F6CD196AC}" destId="{E3EBF9EB-555D-429D-8F04-4AD7A87DD63D}" srcOrd="0" destOrd="0" presId="urn:microsoft.com/office/officeart/2005/8/layout/process1"/>
    <dgm:cxn modelId="{52242916-9377-48A3-A595-4ADEC01DDBDA}" srcId="{902F34D7-AB8E-455E-BE72-3599D4781EE4}" destId="{F62C172A-31BB-4A53-9252-1C19FE966531}" srcOrd="1" destOrd="0" parTransId="{DE0AC961-DEB2-427E-86A6-57823609AC5A}" sibTransId="{AC8C6A81-CCD2-408A-8D6F-BA84F71E1B91}"/>
    <dgm:cxn modelId="{09219B27-B01B-4A12-B72F-F0CBE06B4AAD}" type="presOf" srcId="{DFDCFBF0-B3A8-4D12-BED3-E37B4CA3375A}" destId="{16CCADA7-3CA7-49F5-B145-BC80D03E7BC8}" srcOrd="1" destOrd="0" presId="urn:microsoft.com/office/officeart/2005/8/layout/process1"/>
    <dgm:cxn modelId="{DBA6892D-261F-47F1-A131-37D172A8BC61}" srcId="{902F34D7-AB8E-455E-BE72-3599D4781EE4}" destId="{E0ADD611-229A-4B5E-90EF-149F6CD196AC}" srcOrd="2" destOrd="0" parTransId="{A0404F6D-EA27-472E-8488-80144D060AE0}" sibTransId="{7973CAB5-1289-46EE-8C02-5397647B9208}"/>
    <dgm:cxn modelId="{D2392D68-4397-4935-B2C7-A5FE51433382}" type="presOf" srcId="{F62C172A-31BB-4A53-9252-1C19FE966531}" destId="{6760CA00-85F7-452B-871B-76FAE6B4D565}" srcOrd="0" destOrd="0" presId="urn:microsoft.com/office/officeart/2005/8/layout/process1"/>
    <dgm:cxn modelId="{18892850-E458-4B89-9723-2B1FCCAA7179}" type="presOf" srcId="{902F34D7-AB8E-455E-BE72-3599D4781EE4}" destId="{0B82049F-825C-4D79-BF3D-DA5DB9E519A7}" srcOrd="0" destOrd="0" presId="urn:microsoft.com/office/officeart/2005/8/layout/process1"/>
    <dgm:cxn modelId="{9524B57C-5941-454F-9D27-0C16B2524F96}" srcId="{902F34D7-AB8E-455E-BE72-3599D4781EE4}" destId="{DA7478CD-F09A-4608-9BBC-35858EC27D7B}" srcOrd="0" destOrd="0" parTransId="{D7A00FA2-8810-4FA8-8F4F-29B2DE969A41}" sibTransId="{DFDCFBF0-B3A8-4D12-BED3-E37B4CA3375A}"/>
    <dgm:cxn modelId="{933646A4-3298-40FC-BFD6-98E58545A30D}" srcId="{902F34D7-AB8E-455E-BE72-3599D4781EE4}" destId="{37B986D4-A9B9-4632-A334-9AFD2F109137}" srcOrd="3" destOrd="0" parTransId="{6617EF97-84C7-4FF0-888E-1F3A482DEE24}" sibTransId="{9B9A0FF2-E392-494B-AEC2-1CE6B53A7453}"/>
    <dgm:cxn modelId="{7EB6B5A5-0F2C-4438-A914-BD7587A083EB}" type="presOf" srcId="{7973CAB5-1289-46EE-8C02-5397647B9208}" destId="{FF95A7D7-C732-49BF-97DB-AB049DAC5C69}" srcOrd="0" destOrd="0" presId="urn:microsoft.com/office/officeart/2005/8/layout/process1"/>
    <dgm:cxn modelId="{C9AE4CAC-3648-4458-AE93-08CA8B89861D}" type="presOf" srcId="{DA7478CD-F09A-4608-9BBC-35858EC27D7B}" destId="{1B3298A0-3F5F-451A-9CD0-85514F80D392}" srcOrd="0" destOrd="0" presId="urn:microsoft.com/office/officeart/2005/8/layout/process1"/>
    <dgm:cxn modelId="{8E811CB2-70D6-413B-8001-4E639490790C}" type="presOf" srcId="{37B986D4-A9B9-4632-A334-9AFD2F109137}" destId="{06231FC7-4F29-4863-B330-62F7DCE3FC15}" srcOrd="0" destOrd="0" presId="urn:microsoft.com/office/officeart/2005/8/layout/process1"/>
    <dgm:cxn modelId="{AB13B9B4-727D-4C62-8277-C7E4BB719922}" type="presOf" srcId="{AC8C6A81-CCD2-408A-8D6F-BA84F71E1B91}" destId="{16EFE11E-2CD4-4EFB-A964-071A3EF8DA12}" srcOrd="0" destOrd="0" presId="urn:microsoft.com/office/officeart/2005/8/layout/process1"/>
    <dgm:cxn modelId="{F42F5AC4-0AB7-4F75-ADE4-D5DFB4C42EA2}" type="presOf" srcId="{7973CAB5-1289-46EE-8C02-5397647B9208}" destId="{E6F0E4FB-2443-425E-BD4A-712124691502}" srcOrd="1" destOrd="0" presId="urn:microsoft.com/office/officeart/2005/8/layout/process1"/>
    <dgm:cxn modelId="{AF9F93C7-B8BF-4EBF-9465-02F923514601}" type="presOf" srcId="{DFDCFBF0-B3A8-4D12-BED3-E37B4CA3375A}" destId="{80E11A26-BA57-40BE-9F8E-B2BB3172CCA3}" srcOrd="0" destOrd="0" presId="urn:microsoft.com/office/officeart/2005/8/layout/process1"/>
    <dgm:cxn modelId="{35309AE0-A45D-4BC7-B586-8E72B87C2AAC}" type="presOf" srcId="{AC8C6A81-CCD2-408A-8D6F-BA84F71E1B91}" destId="{7F1A3E6E-4544-4422-A70E-35C642581A9E}" srcOrd="1" destOrd="0" presId="urn:microsoft.com/office/officeart/2005/8/layout/process1"/>
    <dgm:cxn modelId="{2A9DD753-2D93-4635-BCD3-251EBCB6AC1C}" type="presParOf" srcId="{0B82049F-825C-4D79-BF3D-DA5DB9E519A7}" destId="{1B3298A0-3F5F-451A-9CD0-85514F80D392}" srcOrd="0" destOrd="0" presId="urn:microsoft.com/office/officeart/2005/8/layout/process1"/>
    <dgm:cxn modelId="{29352F82-8BFC-4D0F-89E6-2BC0285B19AB}" type="presParOf" srcId="{0B82049F-825C-4D79-BF3D-DA5DB9E519A7}" destId="{80E11A26-BA57-40BE-9F8E-B2BB3172CCA3}" srcOrd="1" destOrd="0" presId="urn:microsoft.com/office/officeart/2005/8/layout/process1"/>
    <dgm:cxn modelId="{9C9EE7B3-0CB6-4C1E-9705-FFCB2CA13779}" type="presParOf" srcId="{80E11A26-BA57-40BE-9F8E-B2BB3172CCA3}" destId="{16CCADA7-3CA7-49F5-B145-BC80D03E7BC8}" srcOrd="0" destOrd="0" presId="urn:microsoft.com/office/officeart/2005/8/layout/process1"/>
    <dgm:cxn modelId="{35E7F628-34D6-4968-897D-69CD5F947842}" type="presParOf" srcId="{0B82049F-825C-4D79-BF3D-DA5DB9E519A7}" destId="{6760CA00-85F7-452B-871B-76FAE6B4D565}" srcOrd="2" destOrd="0" presId="urn:microsoft.com/office/officeart/2005/8/layout/process1"/>
    <dgm:cxn modelId="{E7AAAF44-BC1F-44FD-85BB-0E411C36CB97}" type="presParOf" srcId="{0B82049F-825C-4D79-BF3D-DA5DB9E519A7}" destId="{16EFE11E-2CD4-4EFB-A964-071A3EF8DA12}" srcOrd="3" destOrd="0" presId="urn:microsoft.com/office/officeart/2005/8/layout/process1"/>
    <dgm:cxn modelId="{AA7F7CD7-E2CE-474E-8CED-6711E9C1B141}" type="presParOf" srcId="{16EFE11E-2CD4-4EFB-A964-071A3EF8DA12}" destId="{7F1A3E6E-4544-4422-A70E-35C642581A9E}" srcOrd="0" destOrd="0" presId="urn:microsoft.com/office/officeart/2005/8/layout/process1"/>
    <dgm:cxn modelId="{949DCF5A-7D81-4AE3-853D-E78C25938CC0}" type="presParOf" srcId="{0B82049F-825C-4D79-BF3D-DA5DB9E519A7}" destId="{E3EBF9EB-555D-429D-8F04-4AD7A87DD63D}" srcOrd="4" destOrd="0" presId="urn:microsoft.com/office/officeart/2005/8/layout/process1"/>
    <dgm:cxn modelId="{0E26B8AB-408B-4123-91D3-7314E666CC9D}" type="presParOf" srcId="{0B82049F-825C-4D79-BF3D-DA5DB9E519A7}" destId="{FF95A7D7-C732-49BF-97DB-AB049DAC5C69}" srcOrd="5" destOrd="0" presId="urn:microsoft.com/office/officeart/2005/8/layout/process1"/>
    <dgm:cxn modelId="{FDA4C2DF-175A-4F8B-B354-085C819D9E9D}" type="presParOf" srcId="{FF95A7D7-C732-49BF-97DB-AB049DAC5C69}" destId="{E6F0E4FB-2443-425E-BD4A-712124691502}" srcOrd="0" destOrd="0" presId="urn:microsoft.com/office/officeart/2005/8/layout/process1"/>
    <dgm:cxn modelId="{D4F8C091-D175-44E8-9D32-128843E42112}" type="presParOf" srcId="{0B82049F-825C-4D79-BF3D-DA5DB9E519A7}" destId="{06231FC7-4F29-4863-B330-62F7DCE3FC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F34D7-AB8E-455E-BE72-3599D4781EE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DA7478CD-F09A-4608-9BBC-35858EC27D7B}">
      <dgm:prSet phldrT="[文字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TW" altLang="en-US" sz="2000" dirty="0"/>
            <a:t>個人相簿的相片網址</a:t>
          </a:r>
        </a:p>
      </dgm:t>
    </dgm:pt>
    <dgm:pt modelId="{D7A00FA2-8810-4FA8-8F4F-29B2DE969A41}" type="parTrans" cxnId="{9524B57C-5941-454F-9D27-0C16B2524F96}">
      <dgm:prSet/>
      <dgm:spPr/>
      <dgm:t>
        <a:bodyPr/>
        <a:lstStyle/>
        <a:p>
          <a:endParaRPr lang="zh-TW" altLang="en-US"/>
        </a:p>
      </dgm:t>
    </dgm:pt>
    <dgm:pt modelId="{DFDCFBF0-B3A8-4D12-BED3-E37B4CA3375A}" type="sibTrans" cxnId="{9524B57C-5941-454F-9D27-0C16B2524F96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F62C172A-31BB-4A53-9252-1C19FE966531}">
      <dgm:prSet phldrT="[文字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TW" altLang="en-US" sz="2000" dirty="0"/>
            <a:t>下載照片</a:t>
          </a:r>
          <a:endParaRPr lang="en-US" altLang="zh-TW" sz="2000" dirty="0"/>
        </a:p>
        <a:p>
          <a:r>
            <a:rPr lang="zh-TW" altLang="en-US" sz="2000" dirty="0"/>
            <a:t>改變圖片大小</a:t>
          </a:r>
        </a:p>
      </dgm:t>
    </dgm:pt>
    <dgm:pt modelId="{DE0AC961-DEB2-427E-86A6-57823609AC5A}" type="parTrans" cxnId="{52242916-9377-48A3-A595-4ADEC01DDBDA}">
      <dgm:prSet/>
      <dgm:spPr/>
      <dgm:t>
        <a:bodyPr/>
        <a:lstStyle/>
        <a:p>
          <a:endParaRPr lang="zh-TW" altLang="en-US"/>
        </a:p>
      </dgm:t>
    </dgm:pt>
    <dgm:pt modelId="{AC8C6A81-CCD2-408A-8D6F-BA84F71E1B91}" type="sibTrans" cxnId="{52242916-9377-48A3-A595-4ADEC01DDBDA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E0ADD611-229A-4B5E-90EF-149F6CD196AC}">
      <dgm:prSet phldrT="[文字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TW" altLang="en-US" sz="2000" dirty="0"/>
            <a:t>加入音樂</a:t>
          </a:r>
          <a:endParaRPr lang="en-US" altLang="zh-TW" sz="2000" dirty="0"/>
        </a:p>
        <a:p>
          <a:r>
            <a:rPr lang="zh-TW" altLang="en-US" sz="2000" dirty="0"/>
            <a:t>合成影片</a:t>
          </a:r>
        </a:p>
      </dgm:t>
    </dgm:pt>
    <dgm:pt modelId="{A0404F6D-EA27-472E-8488-80144D060AE0}" type="parTrans" cxnId="{DBA6892D-261F-47F1-A131-37D172A8BC61}">
      <dgm:prSet/>
      <dgm:spPr/>
      <dgm:t>
        <a:bodyPr/>
        <a:lstStyle/>
        <a:p>
          <a:endParaRPr lang="zh-TW" altLang="en-US"/>
        </a:p>
      </dgm:t>
    </dgm:pt>
    <dgm:pt modelId="{7973CAB5-1289-46EE-8C02-5397647B9208}" type="sibTrans" cxnId="{DBA6892D-261F-47F1-A131-37D172A8BC61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0B82049F-825C-4D79-BF3D-DA5DB9E519A7}" type="pres">
      <dgm:prSet presAssocID="{902F34D7-AB8E-455E-BE72-3599D4781EE4}" presName="Name0" presStyleCnt="0">
        <dgm:presLayoutVars>
          <dgm:dir/>
          <dgm:resizeHandles val="exact"/>
        </dgm:presLayoutVars>
      </dgm:prSet>
      <dgm:spPr/>
    </dgm:pt>
    <dgm:pt modelId="{1B3298A0-3F5F-451A-9CD0-85514F80D392}" type="pres">
      <dgm:prSet presAssocID="{DA7478CD-F09A-4608-9BBC-35858EC27D7B}" presName="node" presStyleLbl="node1" presStyleIdx="0" presStyleCnt="3">
        <dgm:presLayoutVars>
          <dgm:bulletEnabled val="1"/>
        </dgm:presLayoutVars>
      </dgm:prSet>
      <dgm:spPr/>
    </dgm:pt>
    <dgm:pt modelId="{80E11A26-BA57-40BE-9F8E-B2BB3172CCA3}" type="pres">
      <dgm:prSet presAssocID="{DFDCFBF0-B3A8-4D12-BED3-E37B4CA3375A}" presName="sibTrans" presStyleLbl="sibTrans2D1" presStyleIdx="0" presStyleCnt="2" custScaleY="36555"/>
      <dgm:spPr/>
    </dgm:pt>
    <dgm:pt modelId="{16CCADA7-3CA7-49F5-B145-BC80D03E7BC8}" type="pres">
      <dgm:prSet presAssocID="{DFDCFBF0-B3A8-4D12-BED3-E37B4CA3375A}" presName="connectorText" presStyleLbl="sibTrans2D1" presStyleIdx="0" presStyleCnt="2"/>
      <dgm:spPr/>
    </dgm:pt>
    <dgm:pt modelId="{6760CA00-85F7-452B-871B-76FAE6B4D565}" type="pres">
      <dgm:prSet presAssocID="{F62C172A-31BB-4A53-9252-1C19FE966531}" presName="node" presStyleLbl="node1" presStyleIdx="1" presStyleCnt="3">
        <dgm:presLayoutVars>
          <dgm:bulletEnabled val="1"/>
        </dgm:presLayoutVars>
      </dgm:prSet>
      <dgm:spPr/>
    </dgm:pt>
    <dgm:pt modelId="{16EFE11E-2CD4-4EFB-A964-071A3EF8DA12}" type="pres">
      <dgm:prSet presAssocID="{AC8C6A81-CCD2-408A-8D6F-BA84F71E1B91}" presName="sibTrans" presStyleLbl="sibTrans2D1" presStyleIdx="1" presStyleCnt="2" custScaleY="36555"/>
      <dgm:spPr/>
    </dgm:pt>
    <dgm:pt modelId="{7F1A3E6E-4544-4422-A70E-35C642581A9E}" type="pres">
      <dgm:prSet presAssocID="{AC8C6A81-CCD2-408A-8D6F-BA84F71E1B91}" presName="connectorText" presStyleLbl="sibTrans2D1" presStyleIdx="1" presStyleCnt="2"/>
      <dgm:spPr/>
    </dgm:pt>
    <dgm:pt modelId="{E3EBF9EB-555D-429D-8F04-4AD7A87DD63D}" type="pres">
      <dgm:prSet presAssocID="{E0ADD611-229A-4B5E-90EF-149F6CD196AC}" presName="node" presStyleLbl="node1" presStyleIdx="2" presStyleCnt="3">
        <dgm:presLayoutVars>
          <dgm:bulletEnabled val="1"/>
        </dgm:presLayoutVars>
      </dgm:prSet>
      <dgm:spPr/>
    </dgm:pt>
  </dgm:ptLst>
  <dgm:cxnLst>
    <dgm:cxn modelId="{B762EE05-7806-443A-ABAC-2D79D7A6A8C9}" type="presOf" srcId="{DFDCFBF0-B3A8-4D12-BED3-E37B4CA3375A}" destId="{80E11A26-BA57-40BE-9F8E-B2BB3172CCA3}" srcOrd="0" destOrd="0" presId="urn:microsoft.com/office/officeart/2005/8/layout/process1"/>
    <dgm:cxn modelId="{52242916-9377-48A3-A595-4ADEC01DDBDA}" srcId="{902F34D7-AB8E-455E-BE72-3599D4781EE4}" destId="{F62C172A-31BB-4A53-9252-1C19FE966531}" srcOrd="1" destOrd="0" parTransId="{DE0AC961-DEB2-427E-86A6-57823609AC5A}" sibTransId="{AC8C6A81-CCD2-408A-8D6F-BA84F71E1B91}"/>
    <dgm:cxn modelId="{3E01FB27-D6FD-4AE1-8419-0AA9B760736B}" type="presOf" srcId="{AC8C6A81-CCD2-408A-8D6F-BA84F71E1B91}" destId="{7F1A3E6E-4544-4422-A70E-35C642581A9E}" srcOrd="1" destOrd="0" presId="urn:microsoft.com/office/officeart/2005/8/layout/process1"/>
    <dgm:cxn modelId="{DBA6892D-261F-47F1-A131-37D172A8BC61}" srcId="{902F34D7-AB8E-455E-BE72-3599D4781EE4}" destId="{E0ADD611-229A-4B5E-90EF-149F6CD196AC}" srcOrd="2" destOrd="0" parTransId="{A0404F6D-EA27-472E-8488-80144D060AE0}" sibTransId="{7973CAB5-1289-46EE-8C02-5397647B9208}"/>
    <dgm:cxn modelId="{7CFF4F4A-41DE-45BD-B636-1727EE7A3750}" type="presOf" srcId="{DA7478CD-F09A-4608-9BBC-35858EC27D7B}" destId="{1B3298A0-3F5F-451A-9CD0-85514F80D392}" srcOrd="0" destOrd="0" presId="urn:microsoft.com/office/officeart/2005/8/layout/process1"/>
    <dgm:cxn modelId="{F0EC8956-3650-4A2D-8125-CE562E7C3E1B}" type="presOf" srcId="{AC8C6A81-CCD2-408A-8D6F-BA84F71E1B91}" destId="{16EFE11E-2CD4-4EFB-A964-071A3EF8DA12}" srcOrd="0" destOrd="0" presId="urn:microsoft.com/office/officeart/2005/8/layout/process1"/>
    <dgm:cxn modelId="{9524B57C-5941-454F-9D27-0C16B2524F96}" srcId="{902F34D7-AB8E-455E-BE72-3599D4781EE4}" destId="{DA7478CD-F09A-4608-9BBC-35858EC27D7B}" srcOrd="0" destOrd="0" parTransId="{D7A00FA2-8810-4FA8-8F4F-29B2DE969A41}" sibTransId="{DFDCFBF0-B3A8-4D12-BED3-E37B4CA3375A}"/>
    <dgm:cxn modelId="{96838392-519C-45B5-91A4-B3AFF227746C}" type="presOf" srcId="{DFDCFBF0-B3A8-4D12-BED3-E37B4CA3375A}" destId="{16CCADA7-3CA7-49F5-B145-BC80D03E7BC8}" srcOrd="1" destOrd="0" presId="urn:microsoft.com/office/officeart/2005/8/layout/process1"/>
    <dgm:cxn modelId="{63657B95-6C5B-4540-9048-C294EAC0F254}" type="presOf" srcId="{F62C172A-31BB-4A53-9252-1C19FE966531}" destId="{6760CA00-85F7-452B-871B-76FAE6B4D565}" srcOrd="0" destOrd="0" presId="urn:microsoft.com/office/officeart/2005/8/layout/process1"/>
    <dgm:cxn modelId="{C50147A2-A828-4B19-8324-AC39870BF489}" type="presOf" srcId="{902F34D7-AB8E-455E-BE72-3599D4781EE4}" destId="{0B82049F-825C-4D79-BF3D-DA5DB9E519A7}" srcOrd="0" destOrd="0" presId="urn:microsoft.com/office/officeart/2005/8/layout/process1"/>
    <dgm:cxn modelId="{0B09E6E0-3FBF-4B07-B14C-AA7EE038D974}" type="presOf" srcId="{E0ADD611-229A-4B5E-90EF-149F6CD196AC}" destId="{E3EBF9EB-555D-429D-8F04-4AD7A87DD63D}" srcOrd="0" destOrd="0" presId="urn:microsoft.com/office/officeart/2005/8/layout/process1"/>
    <dgm:cxn modelId="{4A4F2C33-EFC1-4C45-8D6D-767D57F0BED4}" type="presParOf" srcId="{0B82049F-825C-4D79-BF3D-DA5DB9E519A7}" destId="{1B3298A0-3F5F-451A-9CD0-85514F80D392}" srcOrd="0" destOrd="0" presId="urn:microsoft.com/office/officeart/2005/8/layout/process1"/>
    <dgm:cxn modelId="{1BD8F4A0-48CD-4A18-BE67-0E0215EB15C3}" type="presParOf" srcId="{0B82049F-825C-4D79-BF3D-DA5DB9E519A7}" destId="{80E11A26-BA57-40BE-9F8E-B2BB3172CCA3}" srcOrd="1" destOrd="0" presId="urn:microsoft.com/office/officeart/2005/8/layout/process1"/>
    <dgm:cxn modelId="{0C4C791F-7213-4BF7-8CA1-50E3B6A25FB7}" type="presParOf" srcId="{80E11A26-BA57-40BE-9F8E-B2BB3172CCA3}" destId="{16CCADA7-3CA7-49F5-B145-BC80D03E7BC8}" srcOrd="0" destOrd="0" presId="urn:microsoft.com/office/officeart/2005/8/layout/process1"/>
    <dgm:cxn modelId="{0581C9FA-B150-4B4E-95F4-AD5BC38D867D}" type="presParOf" srcId="{0B82049F-825C-4D79-BF3D-DA5DB9E519A7}" destId="{6760CA00-85F7-452B-871B-76FAE6B4D565}" srcOrd="2" destOrd="0" presId="urn:microsoft.com/office/officeart/2005/8/layout/process1"/>
    <dgm:cxn modelId="{9D12E37E-9AC9-4216-9B1F-22307EAB1B2C}" type="presParOf" srcId="{0B82049F-825C-4D79-BF3D-DA5DB9E519A7}" destId="{16EFE11E-2CD4-4EFB-A964-071A3EF8DA12}" srcOrd="3" destOrd="0" presId="urn:microsoft.com/office/officeart/2005/8/layout/process1"/>
    <dgm:cxn modelId="{F68CD2BE-B91E-4CBD-8573-543B881960E4}" type="presParOf" srcId="{16EFE11E-2CD4-4EFB-A964-071A3EF8DA12}" destId="{7F1A3E6E-4544-4422-A70E-35C642581A9E}" srcOrd="0" destOrd="0" presId="urn:microsoft.com/office/officeart/2005/8/layout/process1"/>
    <dgm:cxn modelId="{BF77D9AD-E3C5-4C8F-B82E-D8E81F02B333}" type="presParOf" srcId="{0B82049F-825C-4D79-BF3D-DA5DB9E519A7}" destId="{E3EBF9EB-555D-429D-8F04-4AD7A87DD63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298A0-3F5F-451A-9CD0-85514F80D392}">
      <dsp:nvSpPr>
        <dsp:cNvPr id="0" name=""/>
        <dsp:cNvSpPr/>
      </dsp:nvSpPr>
      <dsp:spPr>
        <a:xfrm>
          <a:off x="4869" y="1013437"/>
          <a:ext cx="2129062" cy="13971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檢查登入狀態</a:t>
          </a:r>
        </a:p>
      </dsp:txBody>
      <dsp:txXfrm>
        <a:off x="45792" y="1054360"/>
        <a:ext cx="2047216" cy="1315351"/>
      </dsp:txXfrm>
    </dsp:sp>
    <dsp:sp modelId="{80E11A26-BA57-40BE-9F8E-B2BB3172CCA3}">
      <dsp:nvSpPr>
        <dsp:cNvPr id="0" name=""/>
        <dsp:cNvSpPr/>
      </dsp:nvSpPr>
      <dsp:spPr>
        <a:xfrm>
          <a:off x="2346838" y="1615529"/>
          <a:ext cx="451361" cy="19301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346838" y="1654132"/>
        <a:ext cx="393457" cy="115807"/>
      </dsp:txXfrm>
    </dsp:sp>
    <dsp:sp modelId="{6760CA00-85F7-452B-871B-76FAE6B4D565}">
      <dsp:nvSpPr>
        <dsp:cNvPr id="0" name=""/>
        <dsp:cNvSpPr/>
      </dsp:nvSpPr>
      <dsp:spPr>
        <a:xfrm>
          <a:off x="2985557" y="1013437"/>
          <a:ext cx="2129062" cy="13971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用戶登入</a:t>
          </a:r>
        </a:p>
      </dsp:txBody>
      <dsp:txXfrm>
        <a:off x="3026480" y="1054360"/>
        <a:ext cx="2047216" cy="1315351"/>
      </dsp:txXfrm>
    </dsp:sp>
    <dsp:sp modelId="{16EFE11E-2CD4-4EFB-A964-071A3EF8DA12}">
      <dsp:nvSpPr>
        <dsp:cNvPr id="0" name=""/>
        <dsp:cNvSpPr/>
      </dsp:nvSpPr>
      <dsp:spPr>
        <a:xfrm>
          <a:off x="5327526" y="1615529"/>
          <a:ext cx="451361" cy="19301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327526" y="1654132"/>
        <a:ext cx="393457" cy="115807"/>
      </dsp:txXfrm>
    </dsp:sp>
    <dsp:sp modelId="{E3EBF9EB-555D-429D-8F04-4AD7A87DD63D}">
      <dsp:nvSpPr>
        <dsp:cNvPr id="0" name=""/>
        <dsp:cNvSpPr/>
      </dsp:nvSpPr>
      <dsp:spPr>
        <a:xfrm>
          <a:off x="5966245" y="1013437"/>
          <a:ext cx="2129062" cy="13971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確認身分</a:t>
          </a:r>
          <a:endParaRPr lang="en-US" altLang="zh-TW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Code </a:t>
          </a:r>
          <a:r>
            <a:rPr lang="zh-TW" altLang="en-US" sz="2000" kern="1200" dirty="0"/>
            <a:t>、 </a:t>
          </a:r>
          <a:r>
            <a:rPr lang="en-US" altLang="zh-TW" sz="2000" kern="1200" dirty="0"/>
            <a:t>token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 </a:t>
          </a:r>
          <a:r>
            <a:rPr lang="zh-TW" altLang="en-US" sz="2000" kern="1200" dirty="0"/>
            <a:t>處理</a:t>
          </a:r>
        </a:p>
      </dsp:txBody>
      <dsp:txXfrm>
        <a:off x="6007168" y="1054360"/>
        <a:ext cx="2047216" cy="1315351"/>
      </dsp:txXfrm>
    </dsp:sp>
    <dsp:sp modelId="{FF95A7D7-C732-49BF-97DB-AB049DAC5C69}">
      <dsp:nvSpPr>
        <dsp:cNvPr id="0" name=""/>
        <dsp:cNvSpPr/>
      </dsp:nvSpPr>
      <dsp:spPr>
        <a:xfrm>
          <a:off x="8308213" y="1615529"/>
          <a:ext cx="451361" cy="19301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308213" y="1654132"/>
        <a:ext cx="393457" cy="115807"/>
      </dsp:txXfrm>
    </dsp:sp>
    <dsp:sp modelId="{06231FC7-4F29-4863-B330-62F7DCE3FC15}">
      <dsp:nvSpPr>
        <dsp:cNvPr id="0" name=""/>
        <dsp:cNvSpPr/>
      </dsp:nvSpPr>
      <dsp:spPr>
        <a:xfrm>
          <a:off x="8946932" y="1013437"/>
          <a:ext cx="2129062" cy="13971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儲存</a:t>
          </a:r>
          <a:r>
            <a:rPr lang="en-US" altLang="zh-TW" sz="2000" kern="1200" dirty="0"/>
            <a:t>token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和登入狀態</a:t>
          </a:r>
        </a:p>
      </dsp:txBody>
      <dsp:txXfrm>
        <a:off x="8987855" y="1054360"/>
        <a:ext cx="2047216" cy="1315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298A0-3F5F-451A-9CD0-85514F80D392}">
      <dsp:nvSpPr>
        <dsp:cNvPr id="0" name=""/>
        <dsp:cNvSpPr/>
      </dsp:nvSpPr>
      <dsp:spPr>
        <a:xfrm>
          <a:off x="9578" y="401731"/>
          <a:ext cx="2862930" cy="1717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個人相簿的相片網址</a:t>
          </a:r>
        </a:p>
      </dsp:txBody>
      <dsp:txXfrm>
        <a:off x="59889" y="452042"/>
        <a:ext cx="2762308" cy="1617136"/>
      </dsp:txXfrm>
    </dsp:sp>
    <dsp:sp modelId="{80E11A26-BA57-40BE-9F8E-B2BB3172CCA3}">
      <dsp:nvSpPr>
        <dsp:cNvPr id="0" name=""/>
        <dsp:cNvSpPr/>
      </dsp:nvSpPr>
      <dsp:spPr>
        <a:xfrm>
          <a:off x="3158802" y="1130839"/>
          <a:ext cx="606941" cy="25954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3158802" y="1182747"/>
        <a:ext cx="529078" cy="155726"/>
      </dsp:txXfrm>
    </dsp:sp>
    <dsp:sp modelId="{6760CA00-85F7-452B-871B-76FAE6B4D565}">
      <dsp:nvSpPr>
        <dsp:cNvPr id="0" name=""/>
        <dsp:cNvSpPr/>
      </dsp:nvSpPr>
      <dsp:spPr>
        <a:xfrm>
          <a:off x="4017681" y="401731"/>
          <a:ext cx="2862930" cy="1717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下載照片</a:t>
          </a:r>
          <a:endParaRPr lang="en-US" altLang="zh-TW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改變圖片大小</a:t>
          </a:r>
        </a:p>
      </dsp:txBody>
      <dsp:txXfrm>
        <a:off x="4067992" y="452042"/>
        <a:ext cx="2762308" cy="1617136"/>
      </dsp:txXfrm>
    </dsp:sp>
    <dsp:sp modelId="{16EFE11E-2CD4-4EFB-A964-071A3EF8DA12}">
      <dsp:nvSpPr>
        <dsp:cNvPr id="0" name=""/>
        <dsp:cNvSpPr/>
      </dsp:nvSpPr>
      <dsp:spPr>
        <a:xfrm>
          <a:off x="7166905" y="1130839"/>
          <a:ext cx="606941" cy="25954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7166905" y="1182747"/>
        <a:ext cx="529078" cy="155726"/>
      </dsp:txXfrm>
    </dsp:sp>
    <dsp:sp modelId="{E3EBF9EB-555D-429D-8F04-4AD7A87DD63D}">
      <dsp:nvSpPr>
        <dsp:cNvPr id="0" name=""/>
        <dsp:cNvSpPr/>
      </dsp:nvSpPr>
      <dsp:spPr>
        <a:xfrm>
          <a:off x="8025784" y="401731"/>
          <a:ext cx="2862930" cy="1717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加入音樂</a:t>
          </a:r>
          <a:endParaRPr lang="en-US" altLang="zh-TW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合成影片</a:t>
          </a:r>
        </a:p>
      </dsp:txBody>
      <dsp:txXfrm>
        <a:off x="8076095" y="452042"/>
        <a:ext cx="2762308" cy="1617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A1FD1-F84C-478B-A936-0C77E219B3E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DEA43-FD81-477A-A6E7-B6580728A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8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7C55-FCB1-4FA3-87DB-C955D1A20CC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843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7C55-FCB1-4FA3-87DB-C955D1A20CC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919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7C55-FCB1-4FA3-87DB-C955D1A20CC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0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宣告在最前面的 </a:t>
            </a:r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zh-TW" altLang="en-US" dirty="0"/>
              <a:t>表示該 </a:t>
            </a:r>
            <a:r>
              <a:rPr lang="en-US" altLang="zh-TW" dirty="0"/>
              <a:t>function </a:t>
            </a:r>
            <a:r>
              <a:rPr lang="zh-TW" altLang="en-US" dirty="0"/>
              <a:t>是非同步的。而在 </a:t>
            </a:r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await </a:t>
            </a:r>
            <a:r>
              <a:rPr lang="zh-TW" altLang="en-US" dirty="0"/>
              <a:t>表示要等待這個非同步的結果回傳後才會繼續執行。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2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9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引入</a:t>
            </a:r>
            <a:r>
              <a:rPr lang="en-US" altLang="zh-TW" dirty="0" err="1"/>
              <a:t>videoshow</a:t>
            </a:r>
            <a:r>
              <a:rPr lang="zh-TW" altLang="en-US" dirty="0"/>
              <a:t>模組</a:t>
            </a:r>
            <a:endParaRPr lang="en-US" altLang="zh-TW" dirty="0"/>
          </a:p>
          <a:p>
            <a:r>
              <a:rPr lang="en-US" altLang="zh-TW" sz="1200" dirty="0" err="1"/>
              <a:t>videoshow</a:t>
            </a:r>
            <a:r>
              <a:rPr lang="zh-TW" altLang="en-US" sz="1200" dirty="0"/>
              <a:t>需要用到</a:t>
            </a:r>
            <a:r>
              <a:rPr lang="en-US" altLang="zh-TW" sz="1200" dirty="0" err="1"/>
              <a:t>ffmpeg</a:t>
            </a:r>
            <a:r>
              <a:rPr lang="zh-TW" altLang="en-US" sz="1200" dirty="0"/>
              <a:t>這個</a:t>
            </a:r>
            <a:r>
              <a:rPr lang="en-US" altLang="zh-TW" sz="1200" dirty="0"/>
              <a:t>framework</a:t>
            </a:r>
            <a:r>
              <a:rPr lang="zh-TW" altLang="en-US" sz="1200" dirty="0"/>
              <a:t>下的</a:t>
            </a:r>
            <a:r>
              <a:rPr lang="en-US" altLang="zh-TW" sz="1200" dirty="0"/>
              <a:t>binary</a:t>
            </a:r>
            <a:r>
              <a:rPr lang="zh-TW" altLang="en-US" sz="1200" dirty="0"/>
              <a:t>檔案，所以我們預先下載好了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5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不是完整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569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9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19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 'https://www.facebook.com/v2.8/dialog/oauth?client_id='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process.env.appID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'&amp;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redirect_uri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process.env.redirect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'/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code&amp;scope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user_posts&amp;scope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manage_pages&amp;scope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user_photos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DEA43-FD81-477A-A6E7-B6580728ACA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1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7C55-FCB1-4FA3-87DB-C955D1A20CC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4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保護資料的安全或加以遮蔽，最好選擇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express-session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7C55-FCB1-4FA3-87DB-C955D1A20CC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8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 'https://www.facebook.com/v2.8/dialog/oauth?client_id='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process.env.appID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'&amp;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redirect_uri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process.env.redirect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'/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code&amp;scope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user_posts&amp;scope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manage_pages&amp;scope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user_photos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7C55-FCB1-4FA3-87DB-C955D1A20CC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3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7C55-FCB1-4FA3-87DB-C955D1A20CC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1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7C55-FCB1-4FA3-87DB-C955D1A20CC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57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1874-7871-934B-AEAA-412A607DA1AF}" type="datetimeFigureOut">
              <a:rPr kumimoji="1" lang="zh-TW" altLang="en-US" smtClean="0"/>
              <a:t>2017/4/8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9F68-657C-D84A-9928-98EB3F50A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08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5636" y="190557"/>
            <a:ext cx="11360728" cy="1325563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1874-7871-934B-AEAA-412A607DA1AF}" type="datetimeFigureOut">
              <a:rPr kumimoji="1" lang="zh-TW" altLang="en-US" smtClean="0"/>
              <a:t>2017/4/8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9F68-657C-D84A-9928-98EB3F50A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-174568"/>
            <a:ext cx="12192000" cy="16906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3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1874-7871-934B-AEAA-412A607DA1AF}" type="datetimeFigureOut">
              <a:rPr kumimoji="1" lang="zh-TW" altLang="en-US" smtClean="0"/>
              <a:t>2017/4/8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9F68-657C-D84A-9928-98EB3F50A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27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1874-7871-934B-AEAA-412A607DA1AF}" type="datetimeFigureOut">
              <a:rPr kumimoji="1" lang="zh-TW" altLang="en-US" smtClean="0"/>
              <a:t>2017/4/8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9F68-657C-D84A-9928-98EB3F50A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4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1874-7871-934B-AEAA-412A607DA1AF}" type="datetimeFigureOut">
              <a:rPr kumimoji="1" lang="zh-TW" altLang="en-US" smtClean="0"/>
              <a:t>2017/4/8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9F68-657C-D84A-9928-98EB3F50A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7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1874-7871-934B-AEAA-412A607DA1AF}" type="datetimeFigureOut">
              <a:rPr kumimoji="1" lang="zh-TW" altLang="en-US" smtClean="0"/>
              <a:t>2017/4/8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9F68-657C-D84A-9928-98EB3F50A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1874-7871-934B-AEAA-412A607DA1AF}" type="datetimeFigureOut">
              <a:rPr kumimoji="1" lang="zh-TW" altLang="en-US" smtClean="0"/>
              <a:t>2017/4/8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9F68-657C-D84A-9928-98EB3F50A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77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1874-7871-934B-AEAA-412A607DA1AF}" type="datetimeFigureOut">
              <a:rPr kumimoji="1" lang="zh-TW" altLang="en-US" smtClean="0"/>
              <a:t>2017/4/8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9F68-657C-D84A-9928-98EB3F50A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24" y="5993356"/>
            <a:ext cx="2350576" cy="8646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" y="5967621"/>
            <a:ext cx="1360325" cy="8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sswordsgenerator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v2.8/dialog/oaut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fmpeg.org/download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s://github.com/alice0329/fbvedio-student/raw/master/node%20class/fbvedio.7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facebook.com/app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graph-api?locale=zh_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evelopers.facebook.com/tools/explor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facebook-login/permiss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1980930"/>
            <a:ext cx="5384800" cy="3479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91999" cy="11493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實作課程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/>
              <a:t>回憶錄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284922"/>
            <a:ext cx="12192000" cy="1591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4231" y="5835489"/>
            <a:ext cx="11511915" cy="665716"/>
          </a:xfrm>
        </p:spPr>
        <p:txBody>
          <a:bodyPr>
            <a:normAutofit/>
          </a:bodyPr>
          <a:lstStyle/>
          <a:p>
            <a:r>
              <a:rPr kumimoji="1" lang="zh-TW" altLang="en-US" sz="28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蔡臻平、鄭薇、盧俊言、王采楓、何天與、詹鈞婷</a:t>
            </a:r>
          </a:p>
        </p:txBody>
      </p:sp>
    </p:spTree>
    <p:extLst>
      <p:ext uri="{BB962C8B-B14F-4D97-AF65-F5344CB8AC3E}">
        <p14:creationId xmlns:p14="http://schemas.microsoft.com/office/powerpoint/2010/main" val="213541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專案實作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6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Session(</a:t>
            </a:r>
            <a:r>
              <a:rPr lang="zh-TW" altLang="en-US" dirty="0"/>
              <a:t>回顧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5636" y="1936228"/>
            <a:ext cx="184731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5636" y="2061919"/>
            <a:ext cx="11516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中，我們可以很方便的設定環境變數，請打開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.Vscode/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launch.json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行的地方可以看到下面的設定：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636" y="3282886"/>
            <a:ext cx="6689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latin typeface="Courier New" panose="02070309020205020404" pitchFamily="49" charset="0"/>
              </a:rPr>
              <a:t>appID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""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// Facebook 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應用程式 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ID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latin typeface="Courier New" panose="02070309020205020404" pitchFamily="49" charset="0"/>
              </a:rPr>
              <a:t>appKEY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""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// Facebook 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應用程式 密鑰</a:t>
            </a:r>
            <a:endParaRPr lang="en-US" altLang="zh-TW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latin typeface="Courier New" panose="02070309020205020404" pitchFamily="49" charset="0"/>
              </a:rPr>
              <a:t>sessionKEY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""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加密字串</a:t>
            </a:r>
            <a:endParaRPr lang="en-US" altLang="zh-TW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"redirect"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"http://localhost:1337"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effectLst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97192" y="3531048"/>
            <a:ext cx="4379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您可以前往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這個網頁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產生密碼。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appID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appKEY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請各位自行輸入，也就是你的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應用程式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密鑰。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4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5636" y="1936228"/>
            <a:ext cx="184731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1" y="1654679"/>
            <a:ext cx="11516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35836"/>
              </p:ext>
            </p:extLst>
          </p:nvPr>
        </p:nvGraphicFramePr>
        <p:xfrm>
          <a:off x="1616363" y="2301069"/>
          <a:ext cx="8774546" cy="382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7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引用的套件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84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express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Express 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是最小又靈活的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Node.js Web 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應用程式架構，為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與行動式應用程式提供一組健全的特性。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express-session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將資料儲存在伺服器上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request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向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發出請求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fs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是</a:t>
                      </a:r>
                      <a:r>
                        <a:rPr lang="en-US" altLang="zh-CN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filesystem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縮寫，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提供文件的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讀寫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能力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83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videoshow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簡單的實用工具，使用</a:t>
                      </a:r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ffmpeg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來製作圖像的視頻幻燈片，例如音頻，字幕和幻燈片之間的淡入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淡出轉換等附加功能。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sharp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用來處理圖片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/user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5636" y="3002603"/>
            <a:ext cx="11516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授權網址為 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https://www.facebook.com/v2.8/dialog/oauth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，需要帶入的參數有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client_id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您的應用程式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redirect_uri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授權完成後，該回到哪的頁面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Scope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需要的權限，這裡我們需要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user_posts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user_photos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manage_pages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來取得使用者相簿的照片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5636" y="4980757"/>
            <a:ext cx="11360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這個範例中的資料傳輸都會以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形式，所以我們設定了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做到這裡，你應該可以按下按鈕並導向授權頁面，試著按下同意授權，因為上次的實作所以還是會回傳名字。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5636" y="1797696"/>
            <a:ext cx="11516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接著進入第一個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接點，網頁在載入之後，會發送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要求到這個網址，我們必回應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登入者名稱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有登入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授權網址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沒登入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26197" y="6127915"/>
            <a:ext cx="2643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在備忘搞</a:t>
            </a:r>
            <a:endParaRPr lang="en-US" altLang="zh-TW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7" descr="資訊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9069" y="6127915"/>
            <a:ext cx="567128" cy="5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/code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5636" y="1744580"/>
            <a:ext cx="11516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登入後畫面會出現自己的名子。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68349" y="2728115"/>
            <a:ext cx="33191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很快就會過期了，所已完成後要回到首頁按下登入，來拿新的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喔！</a:t>
            </a:r>
            <a:endParaRPr lang="en-US" altLang="zh-TW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形 10" descr="資訊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4359" y="2036612"/>
            <a:ext cx="567128" cy="5671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35" y="2218545"/>
            <a:ext cx="7673975" cy="37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/albums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5636" y="1744580"/>
            <a:ext cx="11516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當使用者登入並按下「開始製作時」，前端就會發送要求，我們必須回傳相簿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636" y="2480871"/>
            <a:ext cx="9218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api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/albums'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getAlbums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session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setHeader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'Content-Type'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'application/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stringify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51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/albums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1164" y="2419911"/>
            <a:ext cx="985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讀相簿列表 *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getAlbums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Promise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resolve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reject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access_token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request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url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'https://graph.facebook.com/v2.8/me/albums'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response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body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resolve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2667" y="1714100"/>
            <a:ext cx="115165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之後，我們要向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請求各相簿的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，再傳送給前端一個一個顯示出來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69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/create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5636" y="1964008"/>
            <a:ext cx="879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最後一個接點，當按下其中一個「資料夾」，這個端點就會接收到那個相簿的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，而我們就會回傳相簿裡面的照片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 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getImage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636" y="3335227"/>
            <a:ext cx="98721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api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/create'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getPhotos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session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req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getImage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(data, res);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setHeader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'Content-Type'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'application/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80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/create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51831" y="1595021"/>
            <a:ext cx="100245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讀取特定相簿的相片列表</a:t>
            </a:r>
          </a:p>
          <a:p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getPhotos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Promise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resolve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reject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qs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fields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'images'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access_token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</a:p>
          <a:p>
            <a:r>
              <a:rPr lang="zh-TW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request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url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'https://graph.facebook.com/v2.8/'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'/photos'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qs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response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body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TW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photo_data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en-US" altLang="zh-TW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TW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photos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nn-NO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photo_data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nn-NO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photo_data</a:t>
            </a:r>
            <a:r>
              <a:rPr lang="en-US" altLang="zh-TW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altLang="zh-TW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height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'960'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photos</a:t>
            </a:r>
            <a:r>
              <a:rPr lang="en-US" altLang="zh-TW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photo_data</a:t>
            </a:r>
            <a:r>
              <a:rPr lang="en-US" altLang="zh-TW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altLang="zh-TW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source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resolve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361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合成影片步驟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15636" y="2170415"/>
            <a:ext cx="114804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取得相片列表後，我們使用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videoshow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模組把這些相片接成一個回憶影片。但是這個模組輸入的圖片一定要是相同大小，所以合成影片我們分成三個步驟：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在執行這三個步驟之前，我們要先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清空存放下載圖片的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資料夾、存放調整過大小的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image_resized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資料夾，並確保兩個資料夾存在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，以避免合成影片時發生錯誤。</a:t>
            </a:r>
          </a:p>
        </p:txBody>
      </p:sp>
      <p:sp>
        <p:nvSpPr>
          <p:cNvPr id="6" name="矩形: 圓角 5"/>
          <p:cNvSpPr/>
          <p:nvPr/>
        </p:nvSpPr>
        <p:spPr>
          <a:xfrm>
            <a:off x="2046514" y="3363685"/>
            <a:ext cx="2002972" cy="1393372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下載照片</a:t>
            </a:r>
          </a:p>
        </p:txBody>
      </p:sp>
      <p:sp>
        <p:nvSpPr>
          <p:cNvPr id="7" name="矩形: 圓角 6"/>
          <p:cNvSpPr/>
          <p:nvPr/>
        </p:nvSpPr>
        <p:spPr>
          <a:xfrm>
            <a:off x="5115791" y="3363684"/>
            <a:ext cx="2002972" cy="1393372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重設每張照片大小為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960x720</a:t>
            </a:r>
          </a:p>
        </p:txBody>
      </p:sp>
      <p:sp>
        <p:nvSpPr>
          <p:cNvPr id="8" name="矩形: 圓角 7"/>
          <p:cNvSpPr/>
          <p:nvPr/>
        </p:nvSpPr>
        <p:spPr>
          <a:xfrm>
            <a:off x="8185068" y="3363685"/>
            <a:ext cx="2319645" cy="1393372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videoshow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合成影片</a:t>
            </a:r>
          </a:p>
        </p:txBody>
      </p:sp>
      <p:sp>
        <p:nvSpPr>
          <p:cNvPr id="10" name="箭號: 向右 9"/>
          <p:cNvSpPr/>
          <p:nvPr/>
        </p:nvSpPr>
        <p:spPr>
          <a:xfrm>
            <a:off x="4217471" y="3907970"/>
            <a:ext cx="762000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7270916" y="3907971"/>
            <a:ext cx="762000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04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確定環境</a:t>
            </a:r>
            <a:endParaRPr lang="en-US" altLang="zh-TW" dirty="0"/>
          </a:p>
          <a:p>
            <a:r>
              <a:rPr lang="en-US" altLang="zh-TW" dirty="0"/>
              <a:t>Facebook </a:t>
            </a:r>
            <a:r>
              <a:rPr lang="zh-TW" altLang="en-US" dirty="0"/>
              <a:t>認證流程回顧</a:t>
            </a:r>
            <a:endParaRPr lang="en-US" altLang="zh-TW" dirty="0"/>
          </a:p>
          <a:p>
            <a:r>
              <a:rPr lang="zh-TW" altLang="en-US" dirty="0"/>
              <a:t>製作影片流程介紹</a:t>
            </a:r>
            <a:endParaRPr lang="en-US" altLang="zh-TW" dirty="0"/>
          </a:p>
          <a:p>
            <a:r>
              <a:rPr lang="zh-TW" altLang="en-US" dirty="0"/>
              <a:t>專案實作</a:t>
            </a:r>
            <a:endParaRPr lang="en-US" altLang="zh-TW" dirty="0"/>
          </a:p>
          <a:p>
            <a:r>
              <a:rPr lang="zh-TW" altLang="en-US" dirty="0"/>
              <a:t>上傳</a:t>
            </a:r>
            <a:r>
              <a:rPr lang="en-US" altLang="zh-TW" dirty="0"/>
              <a:t>Azure</a:t>
            </a:r>
          </a:p>
          <a:p>
            <a:r>
              <a:rPr lang="zh-TW" altLang="en-US" dirty="0"/>
              <a:t>會後討論</a:t>
            </a:r>
          </a:p>
        </p:txBody>
      </p:sp>
    </p:spTree>
    <p:extLst>
      <p:ext uri="{BB962C8B-B14F-4D97-AF65-F5344CB8AC3E}">
        <p14:creationId xmlns:p14="http://schemas.microsoft.com/office/powerpoint/2010/main" val="16690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合成影片步驟</a:t>
            </a:r>
          </a:p>
        </p:txBody>
      </p:sp>
      <p:sp>
        <p:nvSpPr>
          <p:cNvPr id="4" name="矩形 3"/>
          <p:cNvSpPr/>
          <p:nvPr/>
        </p:nvSpPr>
        <p:spPr>
          <a:xfrm>
            <a:off x="841292" y="2850726"/>
            <a:ext cx="105094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async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getImage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key, res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try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await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clearFolder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清空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資料夾</a:t>
            </a:r>
            <a:endParaRPr lang="en-US" altLang="zh-TW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await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urlImage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下載照片</a:t>
            </a:r>
            <a:endParaRPr lang="en-US" altLang="zh-TW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key.length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await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imageResize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'./image/'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'.jpg',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960, 720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zh-TW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重設圖片大小</a:t>
            </a:r>
            <a:endParaRPr lang="en-US" altLang="zh-TW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videoGen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zh-TW" alt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合成影片</a:t>
            </a:r>
            <a:endParaRPr lang="en-US" altLang="zh-TW" sz="16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console.log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866154" y="1747214"/>
            <a:ext cx="10910209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記得上次課程用來處理同步問題的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這次我們介紹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/await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的寫法搭配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使用，可以讓你的程式碼更好懂！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121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清空資料夾</a:t>
            </a:r>
          </a:p>
        </p:txBody>
      </p:sp>
      <p:sp>
        <p:nvSpPr>
          <p:cNvPr id="6" name="矩形 5"/>
          <p:cNvSpPr/>
          <p:nvPr/>
        </p:nvSpPr>
        <p:spPr>
          <a:xfrm>
            <a:off x="1741713" y="1993642"/>
            <a:ext cx="901139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清空資料夾</a:t>
            </a:r>
            <a:endParaRPr lang="en-US" altLang="zh-TW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clearFolder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 {</a:t>
            </a:r>
          </a:p>
          <a:p>
            <a:r>
              <a:rPr lang="zh-TW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Promise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resolve, reject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TW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fileUrl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"./image"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TW" dirty="0"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fs.existsSync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fileUrl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files =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fs.readdirSync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fileUrl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files.forEach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fs.unlinkSync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fileUrl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file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console.log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删除文件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fileUrl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file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成功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}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else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fs.mkdirSync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fileUrl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resolve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217745" y="1739726"/>
            <a:ext cx="264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image_resized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兩個資料夾都要清空喔</a:t>
            </a:r>
            <a:endParaRPr lang="en-US" altLang="zh-TW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形 7" descr="資訊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617" y="1739726"/>
            <a:ext cx="567128" cy="5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下載圖片</a:t>
            </a:r>
          </a:p>
        </p:txBody>
      </p:sp>
      <p:sp>
        <p:nvSpPr>
          <p:cNvPr id="4" name="矩形 3"/>
          <p:cNvSpPr/>
          <p:nvPr/>
        </p:nvSpPr>
        <p:spPr>
          <a:xfrm>
            <a:off x="1045029" y="2415685"/>
            <a:ext cx="8534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下載相片</a:t>
            </a:r>
            <a:endParaRPr lang="en-US" altLang="zh-TW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urlImage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Promise((resolve, reject)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=&gt;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url.forEach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url_data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 index, array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stream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request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url_data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.pipe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fs.createWriteStream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"./image/"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index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".jpg"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array.length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1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stream.on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'finish',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 =&gt;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resolve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})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})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1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重設圖片大小</a:t>
            </a:r>
          </a:p>
        </p:txBody>
      </p:sp>
      <p:sp>
        <p:nvSpPr>
          <p:cNvPr id="4" name="矩形 3"/>
          <p:cNvSpPr/>
          <p:nvPr/>
        </p:nvSpPr>
        <p:spPr>
          <a:xfrm>
            <a:off x="5325292" y="2713453"/>
            <a:ext cx="796834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重設圖片大小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imageResize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imgPath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 width, height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 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Promise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resolve, reject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 =&gt; 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TW" dirty="0"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sharp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imgPath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.resize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960, 720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ignoreAspectRatio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toFile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imgPath_resized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 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err, info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 =&gt;{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resolve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});</a:t>
            </a:r>
          </a:p>
          <a:p>
            <a:endParaRPr lang="en-US" altLang="zh-TW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})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33744" y="3389211"/>
            <a:ext cx="486703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install sharp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在程式中引入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sharp 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require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'sharp'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zh-TW" altLang="en-US" dirty="0"/>
          </a:p>
          <a:p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200782" y="2222421"/>
            <a:ext cx="0" cy="436760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90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videoshow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引入</a:t>
            </a:r>
            <a:r>
              <a:rPr lang="en-US" altLang="zh-TW" sz="1800" dirty="0" err="1"/>
              <a:t>videoshow</a:t>
            </a:r>
            <a:r>
              <a:rPr lang="zh-TW" altLang="en-US" sz="1800" dirty="0"/>
              <a:t>模組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var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 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videoshow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 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 require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videoshow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'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)</a:t>
            </a:r>
          </a:p>
          <a:p>
            <a:endParaRPr lang="en-US" altLang="zh-TW" sz="1800" dirty="0"/>
          </a:p>
          <a:p>
            <a:r>
              <a:rPr lang="zh-TW" altLang="en-US" sz="1800" dirty="0"/>
              <a:t>下載</a:t>
            </a:r>
            <a:r>
              <a:rPr lang="en-US" altLang="zh-TW" sz="1800" dirty="0" err="1"/>
              <a:t>ffmpeg</a:t>
            </a:r>
            <a:r>
              <a:rPr lang="zh-TW" altLang="en-US" sz="1800" dirty="0"/>
              <a:t>工具 </a:t>
            </a:r>
            <a:r>
              <a:rPr lang="en-US" altLang="zh-TW" sz="1800" dirty="0"/>
              <a:t>(</a:t>
            </a:r>
            <a:r>
              <a:rPr lang="zh-TW" altLang="en-US" sz="1800" dirty="0"/>
              <a:t> </a:t>
            </a:r>
            <a:r>
              <a:rPr lang="en-US" altLang="zh-TW" sz="1800" dirty="0">
                <a:hlinkClick r:id="rId3"/>
              </a:rPr>
              <a:t>http://ffmpeg.org/download.html</a:t>
            </a:r>
            <a:r>
              <a:rPr lang="zh-TW" altLang="en-US" sz="1800" dirty="0"/>
              <a:t> </a:t>
            </a:r>
            <a:r>
              <a:rPr lang="en-US" altLang="zh-TW" sz="1800" dirty="0"/>
              <a:t>)</a:t>
            </a:r>
          </a:p>
          <a:p>
            <a:endParaRPr lang="en-US" altLang="zh-TW" sz="1800" dirty="0"/>
          </a:p>
          <a:p>
            <a:r>
              <a:rPr lang="zh-TW" altLang="en-US" sz="1800" dirty="0"/>
              <a:t>在程式碼中加入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	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videoshow.ffmpeg.setFfmpegPath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__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dirname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 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+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'/</a:t>
            </a:r>
            <a:r>
              <a:rPr lang="en-US" altLang="zh-TW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ffmpeg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/ffmpeg.exe'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	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videoshow.ffmpeg.setFfprobePath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__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dirname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 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+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'/</a:t>
            </a:r>
            <a:r>
              <a:rPr lang="en-US" altLang="zh-TW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ffmpeg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/ffprobe.exe'</a:t>
            </a:r>
            <a:r>
              <a:rPr lang="en-US" altLang="zh-TW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</a:rPr>
              <a:t>)</a:t>
            </a:r>
          </a:p>
          <a:p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42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videoshow</a:t>
            </a:r>
            <a:r>
              <a:rPr lang="en-US" altLang="zh-TW" dirty="0"/>
              <a:t> </a:t>
            </a:r>
            <a:r>
              <a:rPr lang="zh-TW" altLang="en-US" dirty="0"/>
              <a:t>參數設定</a:t>
            </a:r>
          </a:p>
        </p:txBody>
      </p:sp>
      <p:sp>
        <p:nvSpPr>
          <p:cNvPr id="4" name="矩形 3"/>
          <p:cNvSpPr/>
          <p:nvPr/>
        </p:nvSpPr>
        <p:spPr>
          <a:xfrm>
            <a:off x="2133601" y="186932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videoOptions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fps: 25,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loop: 5, 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 seconds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transition: true,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transitionDuration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 1, 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 seconds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videoBitrate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 1024,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videoCodec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 'libx264',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size: '640x?',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audioBitrate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 '128k',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audioChannels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 2,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format: 'mp4',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pixelFormat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 'yuv420p'</a:t>
            </a: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b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altLang="zh-TW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audioParams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fade: true,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delay: 2 // seconds</a:t>
            </a: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1682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videoshow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4628" y="1802402"/>
            <a:ext cx="8338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videoshow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images,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videoOptions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.audio(audio,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audioParams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.save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'./static/output/video.mp4'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.on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'start'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 function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command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console.log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ffmpeg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process started:'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command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.on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'error'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 function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console.error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'Error:'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err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.on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'end'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 function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console.log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'Video created in:'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output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en-US" altLang="zh-TW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re;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re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 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'ok'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res.setHeader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'Content-Type'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'application/</a:t>
            </a:r>
            <a:r>
              <a:rPr lang="en-US" altLang="zh-TW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res.end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JSON.stringify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})</a:t>
            </a:r>
          </a:p>
        </p:txBody>
      </p:sp>
    </p:spTree>
    <p:extLst>
      <p:ext uri="{BB962C8B-B14F-4D97-AF65-F5344CB8AC3E}">
        <p14:creationId xmlns:p14="http://schemas.microsoft.com/office/powerpoint/2010/main" val="178094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大功告成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47093"/>
            <a:ext cx="6271218" cy="37982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2320" y="1566960"/>
            <a:ext cx="2912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./</a:t>
            </a:r>
            <a:r>
              <a:rPr lang="zh-TW" altLang="en-US" sz="2000" dirty="0"/>
              <a:t>static</a:t>
            </a:r>
            <a:r>
              <a:rPr lang="en-US" altLang="zh-TW" sz="2000" dirty="0"/>
              <a:t>/</a:t>
            </a:r>
            <a:r>
              <a:rPr lang="zh-TW" altLang="en-US" sz="2000" dirty="0"/>
              <a:t>output</a:t>
            </a:r>
            <a:r>
              <a:rPr lang="en-US" altLang="zh-TW" sz="2000" dirty="0"/>
              <a:t>/video.mp4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3386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868855" y="1547505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5400" b="0" dirty="0"/>
              <a:t>上傳</a:t>
            </a:r>
            <a:r>
              <a:rPr lang="en-US" altLang="zh-TW" sz="5400" b="0" dirty="0"/>
              <a:t>Azure</a:t>
            </a:r>
            <a:endParaRPr lang="zh-TW" altLang="en-US" sz="5400" b="0" dirty="0"/>
          </a:p>
        </p:txBody>
      </p:sp>
    </p:spTree>
    <p:extLst>
      <p:ext uri="{BB962C8B-B14F-4D97-AF65-F5344CB8AC3E}">
        <p14:creationId xmlns:p14="http://schemas.microsoft.com/office/powerpoint/2010/main" val="25243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17684"/>
          <a:stretch/>
        </p:blipFill>
        <p:spPr>
          <a:xfrm>
            <a:off x="1341986" y="1659687"/>
            <a:ext cx="6648450" cy="5198313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549341" y="4056611"/>
            <a:ext cx="4420985" cy="1499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400" b="0" dirty="0">
                <a:cs typeface="+mn-cs"/>
              </a:rPr>
              <a:t>依照 </a:t>
            </a:r>
            <a:r>
              <a:rPr lang="en-US" altLang="zh-TW" sz="2400" b="0" dirty="0">
                <a:cs typeface="+mn-cs"/>
              </a:rPr>
              <a:t>“</a:t>
            </a:r>
            <a:r>
              <a:rPr lang="zh-TW" altLang="en-US" sz="2400" b="0" dirty="0">
                <a:solidFill>
                  <a:srgbClr val="00B050"/>
                </a:solidFill>
                <a:cs typeface="+mn-cs"/>
              </a:rPr>
              <a:t>用 </a:t>
            </a:r>
            <a:r>
              <a:rPr lang="en-US" altLang="zh-TW" sz="2400" b="0" dirty="0" err="1">
                <a:solidFill>
                  <a:srgbClr val="00B050"/>
                </a:solidFill>
                <a:cs typeface="+mn-cs"/>
              </a:rPr>
              <a:t>Git</a:t>
            </a:r>
            <a:r>
              <a:rPr lang="en-US" altLang="zh-TW" sz="2400" b="0" dirty="0">
                <a:solidFill>
                  <a:srgbClr val="00B050"/>
                </a:solidFill>
                <a:cs typeface="+mn-cs"/>
              </a:rPr>
              <a:t> </a:t>
            </a:r>
            <a:r>
              <a:rPr lang="zh-TW" altLang="en-US" sz="2400" b="0" dirty="0">
                <a:solidFill>
                  <a:srgbClr val="00B050"/>
                </a:solidFill>
                <a:cs typeface="+mn-cs"/>
              </a:rPr>
              <a:t>部署到 </a:t>
            </a:r>
            <a:r>
              <a:rPr lang="en-US" altLang="zh-TW" sz="2400" b="0" dirty="0">
                <a:solidFill>
                  <a:srgbClr val="00B050"/>
                </a:solidFill>
                <a:cs typeface="+mn-cs"/>
              </a:rPr>
              <a:t>Azure web service</a:t>
            </a:r>
            <a:r>
              <a:rPr lang="en-US" altLang="zh-TW" sz="2400" b="0" dirty="0">
                <a:cs typeface="+mn-cs"/>
              </a:rPr>
              <a:t>”</a:t>
            </a:r>
            <a:r>
              <a:rPr lang="zh-TW" altLang="en-US" sz="2400" b="0" dirty="0">
                <a:cs typeface="+mn-cs"/>
              </a:rPr>
              <a:t>教案完成到 </a:t>
            </a:r>
            <a:r>
              <a:rPr lang="en-US" altLang="zh-TW" sz="2400" b="0" dirty="0" err="1">
                <a:solidFill>
                  <a:srgbClr val="00B050"/>
                </a:solidFill>
                <a:cs typeface="+mn-cs"/>
              </a:rPr>
              <a:t>Git</a:t>
            </a:r>
            <a:r>
              <a:rPr lang="en-US" altLang="zh-TW" sz="2400" b="0" dirty="0">
                <a:solidFill>
                  <a:srgbClr val="00B050"/>
                </a:solidFill>
                <a:cs typeface="+mn-cs"/>
              </a:rPr>
              <a:t> </a:t>
            </a:r>
            <a:r>
              <a:rPr lang="zh-TW" altLang="en-US" sz="2400" b="0" dirty="0">
                <a:solidFill>
                  <a:srgbClr val="00B050"/>
                </a:solidFill>
                <a:cs typeface="+mn-cs"/>
              </a:rPr>
              <a:t>部屬成功</a:t>
            </a: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5636" y="190557"/>
            <a:ext cx="11360728" cy="1325563"/>
          </a:xfrm>
        </p:spPr>
        <p:txBody>
          <a:bodyPr/>
          <a:lstStyle/>
          <a:p>
            <a:r>
              <a:rPr lang="zh-TW" altLang="en-US" dirty="0"/>
              <a:t>上傳</a:t>
            </a:r>
            <a:r>
              <a:rPr lang="en-US" altLang="zh-TW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58563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前置作業</a:t>
            </a:r>
            <a:r>
              <a:rPr lang="en-US" altLang="zh-TW" dirty="0"/>
              <a:t>(</a:t>
            </a:r>
            <a:r>
              <a:rPr lang="zh-TW" altLang="en-US" dirty="0"/>
              <a:t>回顧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594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469965" y="5386647"/>
            <a:ext cx="9868595" cy="9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400" b="0" dirty="0">
                <a:solidFill>
                  <a:srgbClr val="00B050"/>
                </a:solidFill>
                <a:cs typeface="+mn-cs"/>
              </a:rPr>
              <a:t>設定</a:t>
            </a:r>
            <a:r>
              <a:rPr lang="zh-TW" altLang="en-US" sz="2400" b="0" dirty="0">
                <a:cs typeface="+mn-cs"/>
              </a:rPr>
              <a:t> → </a:t>
            </a:r>
            <a:r>
              <a:rPr lang="zh-TW" altLang="en-US" sz="2400" b="0" dirty="0">
                <a:solidFill>
                  <a:srgbClr val="00B050"/>
                </a:solidFill>
                <a:cs typeface="+mn-cs"/>
              </a:rPr>
              <a:t>應用程式設定</a:t>
            </a:r>
            <a:r>
              <a:rPr lang="zh-TW" altLang="en-US" sz="2400" b="0" dirty="0">
                <a:cs typeface="+mn-cs"/>
              </a:rPr>
              <a:t>，將 </a:t>
            </a:r>
            <a:r>
              <a:rPr lang="en-US" altLang="zh-TW" sz="2400" b="0" dirty="0" err="1">
                <a:cs typeface="+mn-cs"/>
              </a:rPr>
              <a:t>launch.json</a:t>
            </a:r>
            <a:r>
              <a:rPr lang="zh-TW" altLang="en-US" sz="2400" b="0" dirty="0"/>
              <a:t> → </a:t>
            </a:r>
            <a:r>
              <a:rPr lang="en-US" altLang="zh-TW" sz="2400" b="0" dirty="0" err="1"/>
              <a:t>env</a:t>
            </a:r>
            <a:r>
              <a:rPr lang="zh-TW" altLang="en-US" sz="2400" b="0" dirty="0"/>
              <a:t> 的</a:t>
            </a:r>
            <a:r>
              <a:rPr lang="zh-TW" altLang="en-US" sz="2400" b="0" dirty="0">
                <a:cs typeface="+mn-cs"/>
              </a:rPr>
              <a:t>參數以及值新增上去</a:t>
            </a: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5636" y="190557"/>
            <a:ext cx="11360728" cy="1325563"/>
          </a:xfrm>
        </p:spPr>
        <p:txBody>
          <a:bodyPr/>
          <a:lstStyle/>
          <a:p>
            <a:r>
              <a:rPr lang="zh-TW" altLang="en-US" dirty="0"/>
              <a:t>上傳</a:t>
            </a:r>
            <a:r>
              <a:rPr lang="en-US" altLang="zh-TW" dirty="0"/>
              <a:t>Azure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26196" y="6144540"/>
            <a:ext cx="45545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redirect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要改成網域位址而非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</a:t>
            </a:r>
          </a:p>
        </p:txBody>
      </p:sp>
      <p:pic>
        <p:nvPicPr>
          <p:cNvPr id="8" name="圖形 7" descr="資訊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069" y="6144540"/>
            <a:ext cx="567128" cy="567128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185650" y="1516120"/>
            <a:ext cx="11777358" cy="4020156"/>
            <a:chOff x="185650" y="1516120"/>
            <a:chExt cx="11777358" cy="402015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650" y="1516120"/>
              <a:ext cx="11777358" cy="4020156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415637" y="3108960"/>
              <a:ext cx="1529542" cy="3990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441469" y="3108960"/>
              <a:ext cx="1014153" cy="1828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51963" y="3197101"/>
              <a:ext cx="3638204" cy="1828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844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253737" y="5561215"/>
            <a:ext cx="7524405" cy="1296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400" b="0" dirty="0">
                <a:cs typeface="+mn-cs"/>
              </a:rPr>
              <a:t>需要更新 </a:t>
            </a:r>
            <a:r>
              <a:rPr lang="en-US" altLang="zh-TW" sz="2400" b="0" dirty="0">
                <a:cs typeface="+mn-cs"/>
              </a:rPr>
              <a:t>NODE</a:t>
            </a:r>
            <a:r>
              <a:rPr lang="zh-TW" altLang="en-US" sz="2400" b="0" dirty="0">
                <a:cs typeface="+mn-cs"/>
              </a:rPr>
              <a:t> 的版本至 </a:t>
            </a:r>
            <a:r>
              <a:rPr lang="en-US" altLang="zh-TW" sz="2400" b="0" dirty="0">
                <a:solidFill>
                  <a:srgbClr val="00B050"/>
                </a:solidFill>
                <a:cs typeface="+mn-cs"/>
              </a:rPr>
              <a:t>7.6.0</a:t>
            </a:r>
            <a:r>
              <a:rPr lang="zh-TW" altLang="en-US" sz="2400" b="0" dirty="0">
                <a:cs typeface="+mn-cs"/>
              </a:rPr>
              <a:t>，再點選</a:t>
            </a:r>
            <a:r>
              <a:rPr lang="zh-TW" altLang="en-US" sz="2400" b="0" dirty="0">
                <a:solidFill>
                  <a:srgbClr val="00B050"/>
                </a:solidFill>
                <a:cs typeface="+mn-cs"/>
              </a:rPr>
              <a:t>儲存</a:t>
            </a: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5636" y="190557"/>
            <a:ext cx="11360728" cy="1325563"/>
          </a:xfrm>
        </p:spPr>
        <p:txBody>
          <a:bodyPr/>
          <a:lstStyle/>
          <a:p>
            <a:r>
              <a:rPr lang="zh-TW" altLang="en-US" dirty="0"/>
              <a:t>上傳</a:t>
            </a:r>
            <a:r>
              <a:rPr lang="en-US" altLang="zh-TW" dirty="0"/>
              <a:t>Azure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63730" y="1648103"/>
            <a:ext cx="11464540" cy="3913112"/>
            <a:chOff x="363730" y="1648103"/>
            <a:chExt cx="11464540" cy="39131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730" y="1648103"/>
              <a:ext cx="11464540" cy="3913112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7015940" y="2975956"/>
              <a:ext cx="831273" cy="4458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394362" y="2130828"/>
              <a:ext cx="831273" cy="4458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452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5636" y="190557"/>
            <a:ext cx="11360728" cy="1325563"/>
          </a:xfrm>
        </p:spPr>
        <p:txBody>
          <a:bodyPr/>
          <a:lstStyle/>
          <a:p>
            <a:r>
              <a:rPr lang="zh-TW" altLang="en-US" dirty="0"/>
              <a:t>上傳</a:t>
            </a:r>
            <a:r>
              <a:rPr lang="en-US" altLang="zh-TW" dirty="0"/>
              <a:t>Azure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415636" y="1516120"/>
            <a:ext cx="9110752" cy="5233813"/>
            <a:chOff x="415636" y="1516120"/>
            <a:chExt cx="9110752" cy="523381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636" y="1516120"/>
              <a:ext cx="9060873" cy="5183938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415636" y="2261062"/>
              <a:ext cx="448888" cy="3325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75711" y="4871258"/>
              <a:ext cx="2161308" cy="7481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811493" y="6301045"/>
              <a:ext cx="714895" cy="4488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標題 1"/>
          <p:cNvSpPr txBox="1">
            <a:spLocks/>
          </p:cNvSpPr>
          <p:nvPr/>
        </p:nvSpPr>
        <p:spPr>
          <a:xfrm>
            <a:off x="8811493" y="3316777"/>
            <a:ext cx="2856806" cy="1928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000" b="0" dirty="0">
                <a:cs typeface="+mn-cs"/>
              </a:rPr>
              <a:t>到你所建立的應用程式 → </a:t>
            </a:r>
            <a:r>
              <a:rPr lang="zh-TW" altLang="en-US" sz="2000" b="0" dirty="0">
                <a:solidFill>
                  <a:srgbClr val="00B050"/>
                </a:solidFill>
                <a:cs typeface="+mn-cs"/>
              </a:rPr>
              <a:t>設定</a:t>
            </a:r>
            <a:r>
              <a:rPr lang="zh-TW" altLang="en-US" sz="2000" b="0" dirty="0">
                <a:cs typeface="+mn-cs"/>
              </a:rPr>
              <a:t> </a:t>
            </a:r>
            <a:r>
              <a:rPr lang="zh-TW" altLang="en-US" sz="2000" b="0" dirty="0"/>
              <a:t>→ 網站網址，貼上 </a:t>
            </a:r>
            <a:r>
              <a:rPr lang="en-US" altLang="zh-TW" sz="2000" b="0" dirty="0"/>
              <a:t>Azure</a:t>
            </a:r>
            <a:r>
              <a:rPr lang="zh-TW" altLang="en-US" sz="2000" b="0" dirty="0"/>
              <a:t> 的</a:t>
            </a:r>
            <a:r>
              <a:rPr lang="zh-TW" altLang="en-US" sz="2000" b="0" dirty="0">
                <a:solidFill>
                  <a:srgbClr val="00B050"/>
                </a:solidFill>
              </a:rPr>
              <a:t>網域位址</a:t>
            </a:r>
            <a:r>
              <a:rPr lang="zh-TW" altLang="en-US" sz="2000" b="0" dirty="0"/>
              <a:t>，再點選</a:t>
            </a:r>
            <a:r>
              <a:rPr lang="zh-TW" altLang="en-US" sz="2000" b="0" dirty="0">
                <a:solidFill>
                  <a:srgbClr val="00B050"/>
                </a:solidFill>
              </a:rPr>
              <a:t>儲存變更</a:t>
            </a:r>
            <a:endParaRPr lang="zh-TW" altLang="en-US" sz="2000" b="0" dirty="0">
              <a:solidFill>
                <a:srgbClr val="00B05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70560" y="1498152"/>
            <a:ext cx="7524405" cy="1296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400" b="0" dirty="0">
                <a:cs typeface="+mn-cs"/>
              </a:rPr>
              <a:t>點選</a:t>
            </a:r>
            <a:r>
              <a:rPr lang="zh-TW" altLang="en-US" sz="2400" b="0" dirty="0">
                <a:solidFill>
                  <a:srgbClr val="00B050"/>
                </a:solidFill>
                <a:cs typeface="+mn-cs"/>
              </a:rPr>
              <a:t>概觀</a:t>
            </a:r>
            <a:r>
              <a:rPr lang="zh-TW" altLang="en-US" sz="2400" b="0" dirty="0">
                <a:cs typeface="+mn-cs"/>
              </a:rPr>
              <a:t> → </a:t>
            </a:r>
            <a:r>
              <a:rPr lang="zh-TW" altLang="en-US" sz="2400" b="0" dirty="0">
                <a:solidFill>
                  <a:srgbClr val="00B050"/>
                </a:solidFill>
                <a:cs typeface="+mn-cs"/>
              </a:rPr>
              <a:t>網域位址</a:t>
            </a:r>
            <a:r>
              <a:rPr lang="zh-TW" altLang="en-US" sz="2400" b="0" dirty="0">
                <a:cs typeface="+mn-cs"/>
              </a:rPr>
              <a:t>，第一次執行會跑久一點</a:t>
            </a: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5636" y="190557"/>
            <a:ext cx="11360728" cy="1325563"/>
          </a:xfrm>
        </p:spPr>
        <p:txBody>
          <a:bodyPr/>
          <a:lstStyle/>
          <a:p>
            <a:r>
              <a:rPr lang="zh-TW" altLang="en-US" dirty="0"/>
              <a:t>上傳</a:t>
            </a:r>
            <a:r>
              <a:rPr lang="en-US" altLang="zh-TW" dirty="0"/>
              <a:t>Azure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670560" y="2776969"/>
            <a:ext cx="11521440" cy="2543175"/>
            <a:chOff x="670560" y="2776969"/>
            <a:chExt cx="11521440" cy="25431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" y="2776969"/>
              <a:ext cx="11521440" cy="254317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547956" y="3458094"/>
              <a:ext cx="2443942" cy="415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64525" y="3241964"/>
              <a:ext cx="847898" cy="4322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778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415636" y="1119190"/>
            <a:ext cx="7524405" cy="1296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000" b="0" dirty="0">
                <a:cs typeface="+mn-cs"/>
              </a:rPr>
              <a:t>完成將回憶錄放到 </a:t>
            </a:r>
            <a:r>
              <a:rPr lang="en-US" altLang="zh-TW" sz="2000" b="0" dirty="0">
                <a:cs typeface="+mn-cs"/>
              </a:rPr>
              <a:t>Azure Node.js </a:t>
            </a:r>
            <a:r>
              <a:rPr lang="zh-TW" altLang="en-US" sz="2000" b="0" dirty="0">
                <a:cs typeface="+mn-cs"/>
              </a:rPr>
              <a:t>伺服器端！！</a:t>
            </a:r>
            <a:endParaRPr lang="zh-TW" altLang="en-US" sz="2000" b="0" dirty="0">
              <a:solidFill>
                <a:srgbClr val="00B050"/>
              </a:solidFill>
              <a:cs typeface="+mn-cs"/>
            </a:endParaRP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5636" y="190557"/>
            <a:ext cx="11360728" cy="1325563"/>
          </a:xfrm>
        </p:spPr>
        <p:txBody>
          <a:bodyPr/>
          <a:lstStyle/>
          <a:p>
            <a:r>
              <a:rPr lang="zh-TW" altLang="en-US" dirty="0"/>
              <a:t>上傳</a:t>
            </a:r>
            <a:r>
              <a:rPr lang="en-US" altLang="zh-TW" dirty="0"/>
              <a:t>Azure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15" y="2083923"/>
            <a:ext cx="8373428" cy="44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5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868855" y="1547505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5400" b="0" dirty="0"/>
              <a:t>會後討論</a:t>
            </a:r>
          </a:p>
        </p:txBody>
      </p:sp>
    </p:spTree>
    <p:extLst>
      <p:ext uri="{BB962C8B-B14F-4D97-AF65-F5344CB8AC3E}">
        <p14:creationId xmlns:p14="http://schemas.microsoft.com/office/powerpoint/2010/main" val="53876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環境確認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課程檔案下載</a:t>
            </a:r>
            <a:endParaRPr lang="en-US" altLang="zh-TW" dirty="0"/>
          </a:p>
          <a:p>
            <a:r>
              <a:rPr lang="en-US" altLang="zh-TW" dirty="0"/>
              <a:t>Node</a:t>
            </a:r>
            <a:r>
              <a:rPr lang="zh-TW" altLang="en-US" dirty="0"/>
              <a:t>要更新到</a:t>
            </a:r>
            <a:r>
              <a:rPr lang="en-US" altLang="zh-TW" dirty="0"/>
              <a:t>7.6.0</a:t>
            </a:r>
            <a:r>
              <a:rPr lang="zh-TW" altLang="en-US" dirty="0"/>
              <a:t>以上</a:t>
            </a:r>
            <a:r>
              <a:rPr lang="en-US" altLang="zh-TW" dirty="0"/>
              <a:t>(</a:t>
            </a:r>
            <a:r>
              <a:rPr lang="zh-TW" altLang="en-US" dirty="0"/>
              <a:t>才支援</a:t>
            </a:r>
            <a:r>
              <a:rPr lang="en-US" altLang="zh-TW" dirty="0" err="1"/>
              <a:t>async</a:t>
            </a:r>
            <a:r>
              <a:rPr lang="en-US" altLang="zh-TW" dirty="0"/>
              <a:t> await)</a:t>
            </a:r>
          </a:p>
          <a:p>
            <a:pPr lvl="1"/>
            <a:r>
              <a:rPr lang="en-US" altLang="zh-TW" dirty="0">
                <a:hlinkClick r:id="rId3"/>
              </a:rPr>
              <a:t>https://nodejs.org/en/download/current/</a:t>
            </a:r>
            <a:endParaRPr lang="en-US" altLang="zh-TW" dirty="0"/>
          </a:p>
          <a:p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zh-TW" altLang="en-US" dirty="0"/>
              <a:t>模組下載，</a:t>
            </a:r>
            <a:r>
              <a:rPr lang="en-US" altLang="zh-TW" dirty="0"/>
              <a:t>cd </a:t>
            </a:r>
            <a:r>
              <a:rPr lang="zh-TW" altLang="en-US" dirty="0"/>
              <a:t>到目錄下，</a:t>
            </a:r>
            <a:r>
              <a:rPr lang="en-US" altLang="zh-TW" dirty="0" err="1"/>
              <a:t>npm</a:t>
            </a:r>
            <a:r>
              <a:rPr lang="en-US" altLang="zh-TW" dirty="0"/>
              <a:t> install</a:t>
            </a:r>
          </a:p>
          <a:p>
            <a:r>
              <a:rPr lang="zh-TW" altLang="en-US" dirty="0"/>
              <a:t>前往 </a:t>
            </a:r>
            <a:r>
              <a:rPr lang="en-US" altLang="zh-TW" dirty="0">
                <a:hlinkClick r:id="rId4"/>
              </a:rPr>
              <a:t>Facebook </a:t>
            </a:r>
            <a:r>
              <a:rPr lang="zh-TW" altLang="en-US" dirty="0">
                <a:hlinkClick r:id="rId4"/>
              </a:rPr>
              <a:t>應用程式管理</a:t>
            </a:r>
            <a:r>
              <a:rPr lang="zh-TW" altLang="en-US" dirty="0"/>
              <a:t>，建立一個新的應用程式。</a:t>
            </a:r>
          </a:p>
        </p:txBody>
      </p:sp>
    </p:spTree>
    <p:extLst>
      <p:ext uri="{BB962C8B-B14F-4D97-AF65-F5344CB8AC3E}">
        <p14:creationId xmlns:p14="http://schemas.microsoft.com/office/powerpoint/2010/main" val="60831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</a:t>
            </a:r>
            <a:r>
              <a:rPr lang="zh-TW" altLang="en-US" dirty="0"/>
              <a:t>認證流程</a:t>
            </a:r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06316"/>
              </p:ext>
            </p:extLst>
          </p:nvPr>
        </p:nvGraphicFramePr>
        <p:xfrm>
          <a:off x="548639" y="2320023"/>
          <a:ext cx="11080865" cy="342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48639" y="232002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手動建立登入流程</a:t>
            </a:r>
          </a:p>
        </p:txBody>
      </p:sp>
    </p:spTree>
    <p:extLst>
      <p:ext uri="{BB962C8B-B14F-4D97-AF65-F5344CB8AC3E}">
        <p14:creationId xmlns:p14="http://schemas.microsoft.com/office/powerpoint/2010/main" val="139518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製作影片流程</a:t>
            </a:r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74509"/>
              </p:ext>
            </p:extLst>
          </p:nvPr>
        </p:nvGraphicFramePr>
        <p:xfrm>
          <a:off x="548639" y="2754594"/>
          <a:ext cx="10898294" cy="252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67172" y="2120024"/>
            <a:ext cx="347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建立影片流程</a:t>
            </a:r>
          </a:p>
        </p:txBody>
      </p:sp>
    </p:spTree>
    <p:extLst>
      <p:ext uri="{BB962C8B-B14F-4D97-AF65-F5344CB8AC3E}">
        <p14:creationId xmlns:p14="http://schemas.microsoft.com/office/powerpoint/2010/main" val="80297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/>
              <a:t>這次</a:t>
            </a:r>
            <a:r>
              <a:rPr lang="en-US" altLang="zh-TW" sz="1800" dirty="0"/>
              <a:t>Demo</a:t>
            </a:r>
            <a:r>
              <a:rPr lang="zh-TW" altLang="en-US" sz="1800" dirty="0"/>
              <a:t>會利用</a:t>
            </a:r>
            <a:r>
              <a:rPr lang="en-US" altLang="zh-TW" sz="1800" dirty="0"/>
              <a:t>Graph</a:t>
            </a:r>
            <a:r>
              <a:rPr lang="zh-TW" altLang="en-US" sz="1800" dirty="0"/>
              <a:t> </a:t>
            </a:r>
            <a:r>
              <a:rPr lang="en-US" altLang="zh-TW" sz="1800" dirty="0"/>
              <a:t>API</a:t>
            </a:r>
            <a:r>
              <a:rPr lang="zh-TW" altLang="en-US" sz="1800" dirty="0"/>
              <a:t>取得</a:t>
            </a:r>
            <a:r>
              <a:rPr lang="zh-TW" altLang="en-US" sz="1800" dirty="0">
                <a:solidFill>
                  <a:srgbClr val="00B050"/>
                </a:solidFill>
              </a:rPr>
              <a:t>粉絲專頁存取權杖</a:t>
            </a:r>
            <a:r>
              <a:rPr lang="zh-TW" altLang="en-US" sz="1800" dirty="0"/>
              <a:t>存取用戶</a:t>
            </a:r>
            <a:r>
              <a:rPr lang="en-US" altLang="zh-TW" sz="1800" dirty="0"/>
              <a:t>Facebook</a:t>
            </a:r>
            <a:r>
              <a:rPr lang="zh-TW" altLang="en-US" sz="1800" dirty="0"/>
              <a:t>資料</a:t>
            </a:r>
            <a:r>
              <a:rPr lang="en-US" altLang="zh-TW" sz="1800" dirty="0"/>
              <a:t>(</a:t>
            </a:r>
            <a:r>
              <a:rPr lang="zh-TW" altLang="en-US" sz="1800" dirty="0"/>
              <a:t>需勾選 </a:t>
            </a:r>
            <a:r>
              <a:rPr lang="en-US" altLang="zh-TW" sz="1800" dirty="0" err="1"/>
              <a:t>manage_pages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zh-TW" altLang="en-US" sz="1800" dirty="0"/>
          </a:p>
          <a:p>
            <a:pPr marL="0" indent="0">
              <a:buNone/>
            </a:pPr>
            <a:endParaRPr lang="en-US" altLang="zh-TW" sz="1800" dirty="0">
              <a:solidFill>
                <a:schemeClr val="accent6"/>
              </a:solidFill>
              <a:hlinkClick r:id="rId3"/>
            </a:endParaRP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使用測試工具檢視取得的資料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Ex.  </a:t>
            </a:r>
            <a:r>
              <a:rPr lang="en-US" altLang="zh-TW" sz="1800" dirty="0">
                <a:solidFill>
                  <a:srgbClr val="00B050"/>
                </a:solidFill>
              </a:rPr>
              <a:t>me/albums </a:t>
            </a:r>
            <a:r>
              <a:rPr lang="zh-TW" altLang="en-US" sz="1800" dirty="0"/>
              <a:t>可以取得使用者的相簿資料，再取得照片網址</a:t>
            </a:r>
            <a:r>
              <a:rPr lang="en-US" altLang="zh-TW" sz="1800" dirty="0"/>
              <a:t>(</a:t>
            </a:r>
            <a:r>
              <a:rPr lang="zh-TW" altLang="en-US" sz="1800" dirty="0"/>
              <a:t>需勾選 </a:t>
            </a:r>
            <a:r>
              <a:rPr lang="en-US" altLang="zh-TW" sz="1800" dirty="0" err="1"/>
              <a:t>user_posts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user_photos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>
                <a:hlinkClick r:id="rId4"/>
              </a:rPr>
              <a:t>https://developers.facebook.com/tools/explorer/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t="16087" b="20407"/>
          <a:stretch/>
        </p:blipFill>
        <p:spPr>
          <a:xfrm>
            <a:off x="1089024" y="4898650"/>
            <a:ext cx="9486900" cy="127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024" y="2251604"/>
            <a:ext cx="9477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5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實作登入</a:t>
            </a:r>
            <a:r>
              <a:rPr lang="en-US" altLang="zh-TW" dirty="0"/>
              <a:t>Facebook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7311"/>
            <a:ext cx="10515600" cy="14762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800" dirty="0"/>
              <a:t>導向授權頁面</a:t>
            </a:r>
            <a:br>
              <a:rPr lang="en-US" altLang="zh-TW" sz="1800" dirty="0"/>
            </a:br>
            <a:r>
              <a:rPr lang="en-US" altLang="zh-TW" sz="1800" dirty="0"/>
              <a:t>https://www.facebook.com/v2.8/dialog/oauth?</a:t>
            </a:r>
            <a:br>
              <a:rPr lang="en-US" altLang="zh-TW" sz="1800" dirty="0"/>
            </a:br>
            <a:r>
              <a:rPr lang="en-US" altLang="zh-TW" sz="1800" dirty="0" err="1"/>
              <a:t>client_id</a:t>
            </a:r>
            <a:r>
              <a:rPr lang="en-US" altLang="zh-TW" sz="1800" dirty="0"/>
              <a:t>={</a:t>
            </a:r>
            <a:r>
              <a:rPr lang="en-US" altLang="zh-TW" sz="1800" dirty="0">
                <a:solidFill>
                  <a:srgbClr val="00B050"/>
                </a:solidFill>
              </a:rPr>
              <a:t>app-id</a:t>
            </a:r>
            <a:r>
              <a:rPr lang="en-US" altLang="zh-TW" sz="1800" dirty="0"/>
              <a:t>}</a:t>
            </a:r>
            <a:r>
              <a:rPr lang="zh-TW" altLang="en-US" sz="1800" dirty="0"/>
              <a:t> </a:t>
            </a:r>
            <a:r>
              <a:rPr lang="en-US" altLang="zh-TW" sz="1800" dirty="0"/>
              <a:t>&amp;</a:t>
            </a:r>
            <a:r>
              <a:rPr lang="en-US" altLang="zh-TW" sz="1800" dirty="0" err="1"/>
              <a:t>redirect_uri</a:t>
            </a:r>
            <a:r>
              <a:rPr lang="en-US" altLang="zh-TW" sz="1800" dirty="0"/>
              <a:t>={</a:t>
            </a:r>
            <a:r>
              <a:rPr lang="en-US" altLang="zh-TW" sz="1800" dirty="0">
                <a:solidFill>
                  <a:srgbClr val="00B050"/>
                </a:solidFill>
              </a:rPr>
              <a:t>redirect-</a:t>
            </a:r>
            <a:r>
              <a:rPr lang="en-US" altLang="zh-TW" sz="1800" dirty="0" err="1">
                <a:solidFill>
                  <a:srgbClr val="00B050"/>
                </a:solidFill>
              </a:rPr>
              <a:t>uri</a:t>
            </a:r>
            <a:r>
              <a:rPr lang="en-US" altLang="zh-TW" sz="1800" dirty="0"/>
              <a:t>}</a:t>
            </a:r>
            <a:r>
              <a:rPr lang="zh-TW" altLang="en-US" sz="1800" dirty="0"/>
              <a:t> </a:t>
            </a:r>
            <a:r>
              <a:rPr lang="en-US" altLang="zh-TW" sz="1800" dirty="0"/>
              <a:t>&amp;scope={</a:t>
            </a:r>
            <a:r>
              <a:rPr lang="en-US" altLang="zh-TW" sz="1800" dirty="0">
                <a:solidFill>
                  <a:srgbClr val="00B050"/>
                </a:solidFill>
              </a:rPr>
              <a:t>scope</a:t>
            </a:r>
            <a:r>
              <a:rPr lang="en-US" altLang="zh-TW" sz="1800" dirty="0"/>
              <a:t>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03564"/>
              </p:ext>
            </p:extLst>
          </p:nvPr>
        </p:nvGraphicFramePr>
        <p:xfrm>
          <a:off x="1250911" y="3454987"/>
          <a:ext cx="934935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7049">
                  <a:extLst>
                    <a:ext uri="{9D8B030D-6E8A-4147-A177-3AD203B41FA5}">
                      <a16:colId xmlns:a16="http://schemas.microsoft.com/office/drawing/2014/main" val="1338674766"/>
                    </a:ext>
                  </a:extLst>
                </a:gridCol>
                <a:gridCol w="7652305">
                  <a:extLst>
                    <a:ext uri="{9D8B030D-6E8A-4147-A177-3AD203B41FA5}">
                      <a16:colId xmlns:a16="http://schemas.microsoft.com/office/drawing/2014/main" val="3242110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9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app-id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應用程式編號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redirect-urid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回呼網址，告訴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Facebook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該把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code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傳到哪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0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scope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所需權限，沒有權限就無法使用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0097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50911" y="5232399"/>
            <a:ext cx="934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此範例要用到 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user_posts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user_photos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manage_pages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，其他權限請參考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權限列表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89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實作登入</a:t>
            </a:r>
            <a:r>
              <a:rPr lang="en-US" altLang="zh-TW" dirty="0"/>
              <a:t>Facebook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887"/>
          <a:stretch/>
        </p:blipFill>
        <p:spPr>
          <a:xfrm>
            <a:off x="5164666" y="1953491"/>
            <a:ext cx="4776278" cy="4120498"/>
          </a:xfrm>
        </p:spPr>
      </p:pic>
      <p:sp>
        <p:nvSpPr>
          <p:cNvPr id="10" name="文字方塊 9"/>
          <p:cNvSpPr txBox="1"/>
          <p:nvPr/>
        </p:nvSpPr>
        <p:spPr>
          <a:xfrm>
            <a:off x="1064028" y="1953491"/>
            <a:ext cx="323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不論是選擇同意或拒絕授權，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都會將網頁導回給回呼網址，但是如果是拒絕就不會帶入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96385" y="4572915"/>
            <a:ext cx="376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DA1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若使用者拒絕給予資料，可以再次詢問，但是不能直接導回授權頁面，因為不斷要求授權會被檢舉！</a:t>
            </a:r>
            <a:br>
              <a:rPr lang="en-US" altLang="zh-TW" dirty="0">
                <a:solidFill>
                  <a:srgbClr val="CDA133"/>
                </a:solidFill>
              </a:rPr>
            </a:br>
            <a:endParaRPr lang="zh-TW" altLang="en-US" dirty="0"/>
          </a:p>
        </p:txBody>
      </p:sp>
      <p:pic>
        <p:nvPicPr>
          <p:cNvPr id="12" name="圖形 11" descr="警告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6058" y="3861579"/>
            <a:ext cx="603742" cy="6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17096"/>
      </p:ext>
    </p:extLst>
  </p:cSld>
  <p:clrMapOvr>
    <a:masterClrMapping/>
  </p:clrMapOvr>
</p:sld>
</file>

<file path=ppt/theme/theme1.xml><?xml version="1.0" encoding="utf-8"?>
<a:theme xmlns:a="http://schemas.openxmlformats.org/drawingml/2006/main" name="nodej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dejs" id="{FE0560D5-994D-4450-B88F-7E5493996738}" vid="{BA88FA52-0458-47F7-802C-76910181A5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nodejs</Template>
  <TotalTime>9263</TotalTime>
  <Words>1568</Words>
  <Application>Microsoft Office PowerPoint</Application>
  <PresentationFormat>寬螢幕</PresentationFormat>
  <Paragraphs>320</Paragraphs>
  <Slides>35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Microsoft JhengHei</vt:lpstr>
      <vt:lpstr>Microsoft JhengHei</vt:lpstr>
      <vt:lpstr>新細明體</vt:lpstr>
      <vt:lpstr>Arial</vt:lpstr>
      <vt:lpstr>Calibri</vt:lpstr>
      <vt:lpstr>Courier New</vt:lpstr>
      <vt:lpstr>nodejs</vt:lpstr>
      <vt:lpstr>Node.js 實作課程(2) — 回憶錄</vt:lpstr>
      <vt:lpstr>OUTLINE</vt:lpstr>
      <vt:lpstr>前置作業(回顧)</vt:lpstr>
      <vt:lpstr>環境確認</vt:lpstr>
      <vt:lpstr>Facebook 認證流程</vt:lpstr>
      <vt:lpstr>製作影片流程</vt:lpstr>
      <vt:lpstr>Graph API</vt:lpstr>
      <vt:lpstr>實作登入Facebook</vt:lpstr>
      <vt:lpstr>實作登入Facebook</vt:lpstr>
      <vt:lpstr>專案實作</vt:lpstr>
      <vt:lpstr>Session(回顧)</vt:lpstr>
      <vt:lpstr>套件</vt:lpstr>
      <vt:lpstr>GET api/user</vt:lpstr>
      <vt:lpstr>GET api/code</vt:lpstr>
      <vt:lpstr>GET api/albums</vt:lpstr>
      <vt:lpstr>GET api/albums</vt:lpstr>
      <vt:lpstr>GET api/create</vt:lpstr>
      <vt:lpstr>GET api/create</vt:lpstr>
      <vt:lpstr>合成影片步驟</vt:lpstr>
      <vt:lpstr>合成影片步驟</vt:lpstr>
      <vt:lpstr>清空資料夾</vt:lpstr>
      <vt:lpstr>下載圖片</vt:lpstr>
      <vt:lpstr>重設圖片大小</vt:lpstr>
      <vt:lpstr>使用videoshow</vt:lpstr>
      <vt:lpstr>videoshow 參數設定</vt:lpstr>
      <vt:lpstr>videoshow</vt:lpstr>
      <vt:lpstr>大功告成</vt:lpstr>
      <vt:lpstr>PowerPoint 簡報</vt:lpstr>
      <vt:lpstr>上傳Azure</vt:lpstr>
      <vt:lpstr>上傳Azure</vt:lpstr>
      <vt:lpstr>上傳Azure</vt:lpstr>
      <vt:lpstr>上傳Azure</vt:lpstr>
      <vt:lpstr>上傳Azure</vt:lpstr>
      <vt:lpstr>上傳Azure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實作課程(1) — 文字雲</dc:title>
  <dc:creator>詹鈞婷</dc:creator>
  <cp:lastModifiedBy>TienYu-CVLab</cp:lastModifiedBy>
  <cp:revision>171</cp:revision>
  <dcterms:created xsi:type="dcterms:W3CDTF">2017-03-19T13:04:15Z</dcterms:created>
  <dcterms:modified xsi:type="dcterms:W3CDTF">2017-04-07T16:21:58Z</dcterms:modified>
</cp:coreProperties>
</file>