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D88A-3D74-4A55-A4E9-DAFC7269B0FC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57A52-71DA-4BD7-AFF0-9543EC25C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5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USER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CODE</a:t>
            </a:r>
          </a:p>
          <a:p>
            <a:r>
              <a:rPr lang="en-US" altLang="zh-TW" dirty="0" smtClean="0"/>
              <a:t>NORM 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57A52-71DA-4BD7-AFF0-9543EC25C54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0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0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36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02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0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1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9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9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35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69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65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0068-F122-4076-B6B9-BB53EA6F6D79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1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716" y="5096773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zh-TW" altLang="en-US" sz="3600" dirty="0" smtClean="0">
                <a:latin typeface="+mn-ea"/>
              </a:rPr>
              <a:t>王博賢</a:t>
            </a:r>
            <a:endParaRPr lang="en-US" altLang="zh-TW" sz="3600" dirty="0" smtClean="0"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4" y="453965"/>
            <a:ext cx="6567874" cy="508919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4931" y="453965"/>
            <a:ext cx="747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R </a:t>
            </a:r>
            <a:r>
              <a:rPr lang="zh-TW" altLang="en-US" sz="72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語言 </a:t>
            </a:r>
            <a:r>
              <a:rPr lang="zh-TW" altLang="en-US" sz="7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簡介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08" y="6066692"/>
            <a:ext cx="3378200" cy="674108"/>
          </a:xfrm>
          <a:prstGeom prst="rect">
            <a:avLst/>
          </a:prstGeom>
        </p:spPr>
      </p:pic>
      <p:sp>
        <p:nvSpPr>
          <p:cNvPr id="8" name="文本框 693"/>
          <p:cNvSpPr txBox="1"/>
          <p:nvPr/>
        </p:nvSpPr>
        <p:spPr>
          <a:xfrm>
            <a:off x="0" y="5924654"/>
            <a:ext cx="522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 smtClean="0"/>
              <a:t>生物統計研究中心  副分析</a:t>
            </a:r>
            <a:r>
              <a:rPr kumimoji="1" lang="zh-TW" altLang="en-US" sz="2000" dirty="0"/>
              <a:t>師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29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631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說明手冊</a:t>
            </a:r>
            <a:r>
              <a:rPr lang="en-US" altLang="zh-TW" dirty="0"/>
              <a:t>(Help)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&gt;help(</a:t>
            </a:r>
            <a:r>
              <a:rPr lang="en-US" altLang="zh-TW" dirty="0" err="1" smtClean="0">
                <a:solidFill>
                  <a:schemeClr val="accent1"/>
                </a:solidFill>
              </a:rPr>
              <a:t>aaply</a:t>
            </a:r>
            <a:r>
              <a:rPr lang="en-US" altLang="zh-TW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&gt;?</a:t>
            </a:r>
            <a:r>
              <a:rPr lang="en-US" altLang="zh-TW" dirty="0" err="1" smtClean="0">
                <a:solidFill>
                  <a:schemeClr val="accent1"/>
                </a:solidFill>
              </a:rPr>
              <a:t>aaply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03" y="1385167"/>
            <a:ext cx="7771428" cy="60571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68" y="1385166"/>
            <a:ext cx="7752381" cy="54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29950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RStudio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8553" y="630230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hlinkClick r:id="rId2"/>
              </a:rPr>
              <a:t>https://www.rstudio.com/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0" y="667338"/>
            <a:ext cx="10017714" cy="56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利用</a:t>
            </a:r>
            <a:r>
              <a:rPr lang="en-US" altLang="zh-TW" dirty="0" err="1"/>
              <a:t>installr</a:t>
            </a:r>
            <a:r>
              <a:rPr lang="zh-TW" altLang="en-US" dirty="0"/>
              <a:t>套件更新</a:t>
            </a:r>
            <a:r>
              <a:rPr lang="en-US" altLang="zh-TW" dirty="0"/>
              <a:t>R</a:t>
            </a:r>
            <a:r>
              <a:rPr lang="zh-TW" altLang="en-US" dirty="0"/>
              <a:t>軟體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28246" y="1690688"/>
            <a:ext cx="5767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&gt; version</a:t>
            </a:r>
          </a:p>
          <a:p>
            <a:r>
              <a:rPr lang="en-US" altLang="zh-TW" dirty="0"/>
              <a:t>               _                           </a:t>
            </a:r>
          </a:p>
          <a:p>
            <a:r>
              <a:rPr lang="en-US" altLang="zh-TW" dirty="0"/>
              <a:t>platform     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i386-w64-mingw32            </a:t>
            </a:r>
            <a:endParaRPr lang="en-US" altLang="zh-TW" dirty="0"/>
          </a:p>
          <a:p>
            <a:r>
              <a:rPr lang="en-US" altLang="zh-TW" dirty="0"/>
              <a:t>arch    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i386                        </a:t>
            </a:r>
            <a:endParaRPr lang="en-US" altLang="zh-TW" dirty="0"/>
          </a:p>
          <a:p>
            <a:r>
              <a:rPr lang="en-US" altLang="zh-TW" dirty="0" err="1"/>
              <a:t>os</a:t>
            </a:r>
            <a:r>
              <a:rPr lang="en-US" altLang="zh-TW" dirty="0"/>
              <a:t>           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mingw32                     </a:t>
            </a:r>
            <a:endParaRPr lang="en-US" altLang="zh-TW" dirty="0"/>
          </a:p>
          <a:p>
            <a:r>
              <a:rPr lang="en-US" altLang="zh-TW" dirty="0"/>
              <a:t>system        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i386</a:t>
            </a:r>
            <a:r>
              <a:rPr lang="en-US" altLang="zh-TW" dirty="0"/>
              <a:t>, mingw32               </a:t>
            </a:r>
          </a:p>
          <a:p>
            <a:r>
              <a:rPr lang="en-US" altLang="zh-TW" dirty="0"/>
              <a:t>status              </a:t>
            </a:r>
            <a:r>
              <a:rPr lang="en-US" altLang="zh-TW" dirty="0" smtClean="0"/>
              <a:t>                       </a:t>
            </a:r>
            <a:endParaRPr lang="en-US" altLang="zh-TW" dirty="0"/>
          </a:p>
          <a:p>
            <a:r>
              <a:rPr lang="en-US" altLang="zh-TW" dirty="0"/>
              <a:t>major    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                           </a:t>
            </a:r>
            <a:endParaRPr lang="en-US" altLang="zh-TW" dirty="0"/>
          </a:p>
          <a:p>
            <a:r>
              <a:rPr lang="en-US" altLang="zh-TW" dirty="0"/>
              <a:t>minor   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4.2                         </a:t>
            </a:r>
            <a:endParaRPr lang="en-US" altLang="zh-TW" dirty="0"/>
          </a:p>
          <a:p>
            <a:r>
              <a:rPr lang="en-US" altLang="zh-TW" dirty="0"/>
              <a:t>year          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2017                        </a:t>
            </a:r>
            <a:endParaRPr lang="en-US" altLang="zh-TW" dirty="0"/>
          </a:p>
          <a:p>
            <a:r>
              <a:rPr lang="en-US" altLang="zh-TW" dirty="0"/>
              <a:t>month  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09                          </a:t>
            </a:r>
            <a:endParaRPr lang="en-US" altLang="zh-TW" dirty="0"/>
          </a:p>
          <a:p>
            <a:r>
              <a:rPr lang="en-US" altLang="zh-TW" dirty="0"/>
              <a:t>day           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28                          </a:t>
            </a:r>
            <a:endParaRPr lang="en-US" altLang="zh-TW" dirty="0"/>
          </a:p>
          <a:p>
            <a:r>
              <a:rPr lang="en-US" altLang="zh-TW" dirty="0" err="1"/>
              <a:t>svn</a:t>
            </a:r>
            <a:r>
              <a:rPr lang="en-US" altLang="zh-TW" dirty="0"/>
              <a:t> rev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 </a:t>
            </a:r>
            <a:r>
              <a:rPr lang="en-US" altLang="zh-TW" dirty="0"/>
              <a:t>73368                       </a:t>
            </a:r>
          </a:p>
          <a:p>
            <a:r>
              <a:rPr lang="en-US" altLang="zh-TW" dirty="0"/>
              <a:t>language   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R                           </a:t>
            </a:r>
            <a:endParaRPr lang="en-US" altLang="zh-TW" dirty="0"/>
          </a:p>
          <a:p>
            <a:r>
              <a:rPr lang="en-US" altLang="zh-TW" dirty="0" err="1"/>
              <a:t>version.string</a:t>
            </a: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R </a:t>
            </a:r>
            <a:r>
              <a:rPr lang="en-US" altLang="zh-TW" dirty="0"/>
              <a:t>version 3.4.2 (2017-09-28)</a:t>
            </a:r>
          </a:p>
          <a:p>
            <a:r>
              <a:rPr lang="en-US" altLang="zh-TW" dirty="0"/>
              <a:t>nickname       Short Summer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56738" y="1690688"/>
            <a:ext cx="3615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</a:rPr>
              <a:t>&gt;</a:t>
            </a:r>
            <a:r>
              <a:rPr lang="en-US" altLang="zh-TW" sz="2000" dirty="0" err="1" smtClean="0">
                <a:solidFill>
                  <a:schemeClr val="accent1"/>
                </a:solidFill>
              </a:rPr>
              <a:t>install.packages</a:t>
            </a:r>
            <a:r>
              <a:rPr lang="en-US" altLang="zh-TW" sz="2000" dirty="0">
                <a:solidFill>
                  <a:schemeClr val="accent1"/>
                </a:solidFill>
              </a:rPr>
              <a:t>("</a:t>
            </a:r>
            <a:r>
              <a:rPr lang="en-US" altLang="zh-TW" sz="2000" dirty="0" err="1">
                <a:solidFill>
                  <a:schemeClr val="accent1"/>
                </a:solidFill>
              </a:rPr>
              <a:t>installr</a:t>
            </a:r>
            <a:r>
              <a:rPr lang="en-US" altLang="zh-TW" sz="2000" dirty="0">
                <a:solidFill>
                  <a:schemeClr val="accent1"/>
                </a:solidFill>
              </a:rPr>
              <a:t>")</a:t>
            </a:r>
          </a:p>
          <a:p>
            <a:r>
              <a:rPr lang="en-US" altLang="zh-TW" sz="2000" dirty="0" smtClean="0">
                <a:solidFill>
                  <a:schemeClr val="accent1"/>
                </a:solidFill>
              </a:rPr>
              <a:t>&gt;library(</a:t>
            </a:r>
            <a:r>
              <a:rPr lang="en-US" altLang="zh-TW" sz="2000" dirty="0" err="1" smtClean="0">
                <a:solidFill>
                  <a:schemeClr val="accent1"/>
                </a:solidFill>
              </a:rPr>
              <a:t>installr</a:t>
            </a:r>
            <a:r>
              <a:rPr lang="en-US" altLang="zh-TW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zh-TW" sz="2000" dirty="0" smtClean="0">
                <a:solidFill>
                  <a:schemeClr val="accent1"/>
                </a:solidFill>
              </a:rPr>
              <a:t>&gt;</a:t>
            </a:r>
            <a:r>
              <a:rPr lang="en-US" altLang="zh-TW" sz="2000" dirty="0" err="1" smtClean="0">
                <a:solidFill>
                  <a:schemeClr val="accent1"/>
                </a:solidFill>
              </a:rPr>
              <a:t>installr</a:t>
            </a:r>
            <a:r>
              <a:rPr lang="en-US" altLang="zh-TW" sz="2000" dirty="0">
                <a:solidFill>
                  <a:schemeClr val="accent1"/>
                </a:solidFill>
              </a:rPr>
              <a:t>()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11" y="2816420"/>
            <a:ext cx="2834124" cy="38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50741"/>
            <a:ext cx="10058400" cy="12748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900" dirty="0" smtClean="0">
                <a:latin typeface="+mj-ea"/>
              </a:rPr>
              <a:t>R </a:t>
            </a:r>
            <a:r>
              <a:rPr lang="zh-TW" altLang="en-US" sz="4900" dirty="0" smtClean="0">
                <a:latin typeface="+mj-ea"/>
              </a:rPr>
              <a:t>語言簡介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en-US" altLang="zh-TW" dirty="0" smtClean="0">
                <a:hlinkClick r:id="rId2"/>
              </a:rPr>
              <a:t>https://www.r-project.org/</a:t>
            </a:r>
            <a:r>
              <a:rPr lang="zh-TW" altLang="en-US" dirty="0" smtClean="0">
                <a:hlinkClick r:id="rId2"/>
              </a:rPr>
              <a:t/>
            </a:r>
            <a:br>
              <a:rPr lang="zh-TW" altLang="en-US" dirty="0" smtClean="0">
                <a:hlinkClick r:id="rId2"/>
              </a:rPr>
            </a:b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6946"/>
          </a:xfrm>
        </p:spPr>
        <p:txBody>
          <a:bodyPr/>
          <a:lstStyle/>
          <a:p>
            <a:r>
              <a:rPr lang="en-US" altLang="zh-TW" dirty="0"/>
              <a:t>1985, University of Auckland, Robert Gentleman and Ross </a:t>
            </a:r>
            <a:r>
              <a:rPr lang="en-US" altLang="zh-TW" dirty="0" err="1"/>
              <a:t>Ihaka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9942" y="2717074"/>
            <a:ext cx="342682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優點</a:t>
            </a:r>
            <a:r>
              <a:rPr lang="en-US" altLang="zh-TW" sz="4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免費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用的人多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/>
              <a:t>程式易根據需求修改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40138" y="2717074"/>
            <a:ext cx="364889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缺點</a:t>
            </a:r>
            <a:r>
              <a:rPr lang="en-US" altLang="zh-TW" sz="4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/>
              <a:t>不親切的使用者</a:t>
            </a:r>
            <a:r>
              <a:rPr lang="zh-TW" altLang="en-US" sz="4000" dirty="0" smtClean="0"/>
              <a:t>介面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有風</a:t>
            </a:r>
            <a:r>
              <a:rPr lang="zh-TW" altLang="en-US" sz="4000" dirty="0"/>
              <a:t>險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08" y="6066692"/>
            <a:ext cx="3378200" cy="6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837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+mn-ea"/>
                <a:ea typeface="+mn-ea"/>
              </a:rPr>
              <a:t>R </a:t>
            </a:r>
            <a:r>
              <a:rPr lang="zh-TW" altLang="en-US" dirty="0" smtClean="0">
                <a:latin typeface="+mn-ea"/>
                <a:ea typeface="+mn-ea"/>
              </a:rPr>
              <a:t>語言安裝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992578" y="2507810"/>
            <a:ext cx="629970" cy="32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9768689" y="3853016"/>
            <a:ext cx="624689" cy="72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994515"/>
            <a:ext cx="3208421" cy="302659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09" y="1678869"/>
            <a:ext cx="4314041" cy="202921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48" y="2042539"/>
            <a:ext cx="3654017" cy="1091370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7698403" y="2385658"/>
            <a:ext cx="755786" cy="615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81" y="4581166"/>
            <a:ext cx="7623643" cy="189231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0" y="5165558"/>
            <a:ext cx="5333183" cy="924923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 rot="10800000">
            <a:off x="4942231" y="5221327"/>
            <a:ext cx="1153769" cy="611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9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</a:t>
            </a:r>
            <a:r>
              <a:rPr lang="zh-TW" altLang="en-US" dirty="0" smtClean="0"/>
              <a:t>環境介紹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6" y="1545833"/>
            <a:ext cx="7022573" cy="49386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867896"/>
            <a:ext cx="10163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</a:t>
            </a:r>
            <a:r>
              <a:rPr lang="zh-TW" altLang="en-US" dirty="0" smtClean="0"/>
              <a:t>環境介紹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4491"/>
            <a:ext cx="6380441" cy="446749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4144763" y="1819747"/>
            <a:ext cx="7588528" cy="5038253"/>
            <a:chOff x="2623781" y="1690688"/>
            <a:chExt cx="7588528" cy="50382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781" y="1690688"/>
              <a:ext cx="7588528" cy="5038253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4562947" y="3489181"/>
              <a:ext cx="90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字型</a:t>
              </a:r>
              <a:endPara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448116" y="3608993"/>
              <a:ext cx="805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大小</a:t>
              </a:r>
              <a:endPara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598059" y="5042781"/>
              <a:ext cx="995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顏色</a:t>
              </a:r>
              <a:endPara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895"/>
          </a:xfrm>
        </p:spPr>
        <p:txBody>
          <a:bodyPr/>
          <a:lstStyle/>
          <a:p>
            <a:pPr algn="ctr"/>
            <a:r>
              <a:rPr lang="en-US" altLang="zh-TW" dirty="0" smtClean="0"/>
              <a:t>R</a:t>
            </a:r>
            <a:r>
              <a:rPr lang="zh-TW" altLang="en-US" dirty="0" smtClean="0"/>
              <a:t>環境介紹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1" y="1223979"/>
            <a:ext cx="6610914" cy="418999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3207" y="5758003"/>
            <a:ext cx="565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R </a:t>
            </a:r>
            <a:r>
              <a:rPr lang="zh-TW" altLang="en-US" dirty="0" smtClean="0"/>
              <a:t>程式碼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不會看到程式碼</a:t>
            </a:r>
            <a:endParaRPr lang="en-US" altLang="zh-TW" dirty="0" smtClean="0"/>
          </a:p>
          <a:p>
            <a:r>
              <a:rPr lang="zh-TW" altLang="en-US" dirty="0" smtClean="0"/>
              <a:t>開啟命令搞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只會開啟命令搞，並不會執行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93" y="1358020"/>
            <a:ext cx="5308990" cy="41701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50" y="2080073"/>
            <a:ext cx="4680586" cy="26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957" y="1197441"/>
            <a:ext cx="2286319" cy="56395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422"/>
            <a:ext cx="4545262" cy="50679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6674" y="4906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R</a:t>
            </a:r>
            <a:r>
              <a:rPr lang="zh-TW" altLang="en-US" dirty="0" smtClean="0"/>
              <a:t> 套件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95" y="1552173"/>
            <a:ext cx="2171429" cy="510476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758" y="1593179"/>
            <a:ext cx="2104762" cy="5066667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2687774" y="2805199"/>
            <a:ext cx="2633179" cy="6103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2687774" y="3761141"/>
            <a:ext cx="7315200" cy="512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190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安裝</a:t>
            </a:r>
            <a:r>
              <a:rPr lang="en-US" altLang="zh-TW" dirty="0"/>
              <a:t>R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1015" y="1195754"/>
            <a:ext cx="8932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</a:t>
            </a:r>
            <a:r>
              <a:rPr lang="en-US" altLang="zh-TW" sz="2800" dirty="0" err="1" smtClean="0">
                <a:solidFill>
                  <a:schemeClr val="accent5"/>
                </a:solidFill>
              </a:rPr>
              <a:t>install.packages</a:t>
            </a:r>
            <a:r>
              <a:rPr lang="en-US" altLang="zh-TW" sz="2800" dirty="0" smtClean="0">
                <a:solidFill>
                  <a:schemeClr val="accent5"/>
                </a:solidFill>
              </a:rPr>
              <a:t>(“ggplot2”)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TW" altLang="en-US" sz="2800" dirty="0" smtClean="0">
                <a:solidFill>
                  <a:schemeClr val="bg2">
                    <a:lumMod val="75000"/>
                  </a:schemeClr>
                </a:solidFill>
              </a:rPr>
              <a:t>安裝套件</a:t>
            </a:r>
            <a:endParaRPr lang="en-US" altLang="zh-TW" sz="2800" dirty="0">
              <a:solidFill>
                <a:schemeClr val="accent5"/>
              </a:solidFill>
            </a:endParaRPr>
          </a:p>
          <a:p>
            <a:r>
              <a:rPr lang="en-US" altLang="zh-TW" sz="2800" dirty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</a:t>
            </a:r>
            <a:r>
              <a:rPr lang="en-US" altLang="zh-TW" sz="2800" dirty="0" err="1" smtClean="0">
                <a:solidFill>
                  <a:schemeClr val="accent5"/>
                </a:solidFill>
              </a:rPr>
              <a:t>install.packages</a:t>
            </a:r>
            <a:r>
              <a:rPr lang="en-US" altLang="zh-TW" sz="2800" dirty="0" smtClean="0">
                <a:solidFill>
                  <a:schemeClr val="accent5"/>
                </a:solidFill>
              </a:rPr>
              <a:t>(c</a:t>
            </a:r>
            <a:r>
              <a:rPr lang="en-US" altLang="zh-TW" sz="2800" dirty="0">
                <a:solidFill>
                  <a:schemeClr val="accent5"/>
                </a:solidFill>
              </a:rPr>
              <a:t>("rgl","scatterplot3d","Rcmdr")) </a:t>
            </a:r>
          </a:p>
          <a:p>
            <a:r>
              <a:rPr lang="en-US" altLang="zh-TW" sz="2800" dirty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&gt;library(ggplot2)</a:t>
            </a:r>
            <a:r>
              <a:rPr lang="zh-TW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TW" altLang="en-US" sz="2800" dirty="0" smtClean="0">
                <a:solidFill>
                  <a:schemeClr val="bg2">
                    <a:lumMod val="75000"/>
                  </a:schemeClr>
                </a:solidFill>
              </a:rPr>
              <a:t>載入套件</a:t>
            </a:r>
            <a:endParaRPr lang="en-US" altLang="zh-TW" sz="2800" dirty="0">
              <a:solidFill>
                <a:schemeClr val="accent5"/>
              </a:solidFill>
            </a:endParaRPr>
          </a:p>
          <a:p>
            <a:r>
              <a:rPr lang="en-US" altLang="zh-TW" sz="2800" dirty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&gt;detach(package:ggplot2)</a:t>
            </a:r>
            <a:r>
              <a:rPr lang="zh-TW" altLang="en-US" sz="2800" dirty="0" smtClean="0">
                <a:solidFill>
                  <a:schemeClr val="accent5"/>
                </a:solidFill>
              </a:rPr>
              <a:t> 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TW" altLang="en-US" sz="2800" dirty="0" smtClean="0">
                <a:solidFill>
                  <a:schemeClr val="bg2">
                    <a:lumMod val="75000"/>
                  </a:schemeClr>
                </a:solidFill>
              </a:rPr>
              <a:t>卸載套件</a:t>
            </a:r>
            <a:endParaRPr lang="en-US" altLang="zh-TW" sz="2800" dirty="0">
              <a:solidFill>
                <a:schemeClr val="accent5"/>
              </a:solidFill>
            </a:endParaRPr>
          </a:p>
          <a:p>
            <a:r>
              <a:rPr lang="en-US" altLang="zh-TW" sz="2800" dirty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</a:t>
            </a:r>
            <a:r>
              <a:rPr lang="en-US" altLang="zh-TW" sz="2800" dirty="0" err="1" smtClean="0">
                <a:solidFill>
                  <a:schemeClr val="accent5"/>
                </a:solidFill>
              </a:rPr>
              <a:t>remove.packages</a:t>
            </a:r>
            <a:r>
              <a:rPr lang="en-US" altLang="zh-TW" sz="2800" dirty="0" smtClean="0">
                <a:solidFill>
                  <a:schemeClr val="accent5"/>
                </a:solidFill>
              </a:rPr>
              <a:t>(“ggplot2”)</a:t>
            </a:r>
            <a:r>
              <a:rPr lang="zh-TW" altLang="en-US" sz="2800" dirty="0" smtClean="0">
                <a:solidFill>
                  <a:schemeClr val="accent5"/>
                </a:solidFill>
              </a:rPr>
              <a:t> 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TW" altLang="en-US" sz="2800" dirty="0" smtClean="0">
                <a:solidFill>
                  <a:schemeClr val="bg2">
                    <a:lumMod val="75000"/>
                  </a:schemeClr>
                </a:solidFill>
              </a:rPr>
              <a:t>移除套件</a:t>
            </a:r>
            <a:endParaRPr lang="en-US" altLang="zh-TW" sz="2800" dirty="0">
              <a:solidFill>
                <a:schemeClr val="accent5"/>
              </a:solidFill>
            </a:endParaRPr>
          </a:p>
          <a:p>
            <a:r>
              <a:rPr lang="en-US" altLang="zh-TW" sz="2800" dirty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&gt;.</a:t>
            </a:r>
            <a:r>
              <a:rPr lang="en-US" altLang="zh-TW" sz="2800" dirty="0" err="1">
                <a:solidFill>
                  <a:schemeClr val="accent5"/>
                </a:solidFill>
              </a:rPr>
              <a:t>libPaths</a:t>
            </a:r>
            <a:r>
              <a:rPr lang="en-US" altLang="zh-TW" sz="2800" dirty="0">
                <a:solidFill>
                  <a:schemeClr val="accent5"/>
                </a:solidFill>
              </a:rPr>
              <a:t>()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TW" altLang="en-US" sz="2800" dirty="0" smtClean="0">
                <a:solidFill>
                  <a:schemeClr val="bg2">
                    <a:lumMod val="75000"/>
                  </a:schemeClr>
                </a:solidFill>
              </a:rPr>
              <a:t>列出安裝目錄</a:t>
            </a:r>
            <a:endParaRPr lang="zh-TW" altLang="en-US" sz="2800" dirty="0">
              <a:solidFill>
                <a:schemeClr val="accent5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01661" y="4647134"/>
            <a:ext cx="81873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7030A0"/>
                </a:solidFill>
              </a:rPr>
              <a:t>常用的幾個套件</a:t>
            </a:r>
            <a:r>
              <a:rPr lang="en-US" altLang="zh-TW" sz="2800" dirty="0" smtClean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7030A0"/>
                </a:solidFill>
              </a:rPr>
              <a:t>ggplot2 :</a:t>
            </a:r>
            <a:r>
              <a:rPr lang="zh-TW" altLang="en-US" sz="2800" dirty="0" smtClean="0">
                <a:solidFill>
                  <a:srgbClr val="7030A0"/>
                </a:solidFill>
              </a:rPr>
              <a:t>高階繪圖軟體</a:t>
            </a:r>
            <a:endParaRPr lang="en-US" altLang="zh-TW" sz="2800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solidFill>
                  <a:srgbClr val="7030A0"/>
                </a:solidFill>
              </a:rPr>
              <a:t>plyr</a:t>
            </a:r>
            <a:r>
              <a:rPr lang="en-US" altLang="zh-TW" sz="2800" dirty="0" smtClean="0">
                <a:solidFill>
                  <a:srgbClr val="7030A0"/>
                </a:solidFill>
              </a:rPr>
              <a:t> : </a:t>
            </a:r>
            <a:r>
              <a:rPr lang="zh-TW" altLang="en-US" sz="2800" dirty="0" smtClean="0">
                <a:solidFill>
                  <a:srgbClr val="7030A0"/>
                </a:solidFill>
              </a:rPr>
              <a:t>資料處理，可以用資料庫概念處理資料</a:t>
            </a:r>
            <a:endParaRPr lang="en-US" altLang="zh-TW" sz="2800" dirty="0" smtClean="0">
              <a:solidFill>
                <a:srgbClr val="7030A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2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說明手冊</a:t>
            </a:r>
            <a:r>
              <a:rPr lang="en-US" altLang="zh-TW" dirty="0" smtClean="0"/>
              <a:t>(Help)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38" y="1465605"/>
            <a:ext cx="4915586" cy="48130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50" y="2416420"/>
            <a:ext cx="5782482" cy="41915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87" y="1218962"/>
            <a:ext cx="5801535" cy="590632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829" y="2149134"/>
            <a:ext cx="5915851" cy="47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241</Words>
  <Application>Microsoft Office PowerPoint</Application>
  <PresentationFormat>寬螢幕</PresentationFormat>
  <Paragraphs>61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等线</vt:lpstr>
      <vt:lpstr>微軟正黑體</vt:lpstr>
      <vt:lpstr>新細明體</vt:lpstr>
      <vt:lpstr>Arial</vt:lpstr>
      <vt:lpstr>Calibri</vt:lpstr>
      <vt:lpstr>Calibri Light</vt:lpstr>
      <vt:lpstr>Segoe UI Black</vt:lpstr>
      <vt:lpstr>Office 佈景主題</vt:lpstr>
      <vt:lpstr>PowerPoint 簡報</vt:lpstr>
      <vt:lpstr>R 語言簡介 https://www.r-project.org/ </vt:lpstr>
      <vt:lpstr>R 語言安裝</vt:lpstr>
      <vt:lpstr>R環境介紹</vt:lpstr>
      <vt:lpstr>R環境介紹</vt:lpstr>
      <vt:lpstr>R環境介紹</vt:lpstr>
      <vt:lpstr>安裝 R 套件 </vt:lpstr>
      <vt:lpstr>安裝R套件</vt:lpstr>
      <vt:lpstr>說明手冊(Help)</vt:lpstr>
      <vt:lpstr>說明手冊(Help)</vt:lpstr>
      <vt:lpstr>RStudio介紹 </vt:lpstr>
      <vt:lpstr>利用installr套件更新R軟體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biostat1142</dc:creator>
  <cp:lastModifiedBy>biostat1142</cp:lastModifiedBy>
  <cp:revision>41</cp:revision>
  <dcterms:created xsi:type="dcterms:W3CDTF">2017-10-25T06:10:42Z</dcterms:created>
  <dcterms:modified xsi:type="dcterms:W3CDTF">2018-01-17T00:26:05Z</dcterms:modified>
</cp:coreProperties>
</file>