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443" r:id="rId2"/>
    <p:sldId id="444" r:id="rId3"/>
    <p:sldId id="446" r:id="rId4"/>
    <p:sldId id="445" r:id="rId5"/>
    <p:sldId id="447" r:id="rId6"/>
    <p:sldId id="448" r:id="rId7"/>
    <p:sldId id="449" r:id="rId8"/>
    <p:sldId id="451" r:id="rId9"/>
    <p:sldId id="450" r:id="rId10"/>
    <p:sldId id="452" r:id="rId11"/>
  </p:sldIdLst>
  <p:sldSz cx="21674138" cy="12192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B7"/>
    <a:srgbClr val="E0E7EC"/>
    <a:srgbClr val="EAEFF2"/>
    <a:srgbClr val="FFE593"/>
    <a:srgbClr val="C7E6A4"/>
    <a:srgbClr val="002060"/>
    <a:srgbClr val="456677"/>
    <a:srgbClr val="008A3E"/>
    <a:srgbClr val="CFDCE3"/>
    <a:srgbClr val="F4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5773" autoAdjust="0"/>
  </p:normalViewPr>
  <p:slideViewPr>
    <p:cSldViewPr snapToGrid="0">
      <p:cViewPr varScale="1">
        <p:scale>
          <a:sx n="47" d="100"/>
          <a:sy n="47" d="100"/>
        </p:scale>
        <p:origin x="662" y="67"/>
      </p:cViewPr>
      <p:guideLst>
        <p:guide orient="horz" pos="3840"/>
        <p:guide pos="68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2025/6/7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883A2B6-CD04-1A6D-D6CA-6DF904B5E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BF2CE026-EE97-8C6B-9981-03A18AE1CF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4525E4B-5E35-3347-3A2D-4216194B18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不過，</a:t>
            </a:r>
            <a:r>
              <a:rPr lang="en-US" altLang="zh-TW" dirty="0"/>
              <a:t>RSSI base </a:t>
            </a:r>
            <a:r>
              <a:rPr lang="zh-TW" altLang="en-US" dirty="0"/>
              <a:t>的 </a:t>
            </a:r>
            <a:r>
              <a:rPr lang="en-US" altLang="zh-TW" dirty="0"/>
              <a:t>fingerprint-based IPS </a:t>
            </a:r>
            <a:r>
              <a:rPr lang="zh-TW" altLang="en-US" dirty="0"/>
              <a:t>也有不少</a:t>
            </a:r>
            <a:r>
              <a:rPr lang="zh-TW" altLang="en-US" b="1" dirty="0"/>
              <a:t>限制</a:t>
            </a:r>
            <a:r>
              <a:rPr lang="zh-TW" altLang="en-US" dirty="0"/>
              <a:t>，比如說：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Wi-Fi </a:t>
            </a:r>
            <a:r>
              <a:rPr lang="zh-TW" altLang="en-US" dirty="0"/>
              <a:t>訊號容易受到環境變動影響，像是牆壁、家具、人走動等等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同一個位置不同時間測量到的 </a:t>
            </a:r>
            <a:r>
              <a:rPr lang="en-US" altLang="zh-TW" dirty="0"/>
              <a:t>RSSI </a:t>
            </a:r>
            <a:r>
              <a:rPr lang="zh-TW" altLang="en-US" dirty="0"/>
              <a:t>也可能差很多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較容易受到物理環境干擾（如牆、人體、多徑）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此外 </a:t>
            </a:r>
            <a:r>
              <a:rPr lang="en-US" altLang="zh-TW" dirty="0"/>
              <a:t>RSSI</a:t>
            </a:r>
            <a:r>
              <a:rPr lang="zh-TW" altLang="en-US" dirty="0"/>
              <a:t> 容易受到多徑效應影響，牆壁、家具、甚至人走動等障礙物，產生反射與折射。同一個訊號從不同路徑抵達接收端，形成「多徑疊加」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因此，</a:t>
            </a:r>
            <a:r>
              <a:rPr lang="zh-TW" altLang="en-US" b="1" dirty="0"/>
              <a:t>傳統 </a:t>
            </a:r>
            <a:r>
              <a:rPr lang="en-US" altLang="zh-TW" b="1" dirty="0"/>
              <a:t>RSSI </a:t>
            </a:r>
            <a:r>
              <a:rPr lang="zh-TW" altLang="en-US" b="1" dirty="0"/>
              <a:t>指紋法的定位精度很容易下降</a:t>
            </a:r>
            <a:endParaRPr lang="en-US" altLang="zh-TW" b="1" dirty="0"/>
          </a:p>
          <a:p>
            <a:pPr>
              <a:buFont typeface="Arial" panose="020B0604020202020204" pitchFamily="34" charset="0"/>
              <a:buNone/>
            </a:pPr>
            <a:r>
              <a:rPr lang="zh-TW" altLang="en-US" b="0" dirty="0"/>
              <a:t>導致定位精確度有所瓶頸</a:t>
            </a:r>
            <a:endParaRPr lang="en-US" altLang="zh-TW" b="0" dirty="0"/>
          </a:p>
          <a:p>
            <a:pPr>
              <a:buNone/>
            </a:pPr>
            <a:r>
              <a:rPr lang="zh-TW" altLang="en-US" dirty="0"/>
              <a:t>為了改善這個問題，</a:t>
            </a:r>
            <a:r>
              <a:rPr lang="en-US" altLang="zh-TW" dirty="0"/>
              <a:t>IEEE </a:t>
            </a:r>
            <a:r>
              <a:rPr lang="zh-TW" altLang="en-US" dirty="0"/>
              <a:t>推出了 </a:t>
            </a:r>
            <a:r>
              <a:rPr lang="en-US" altLang="zh-TW" b="1" dirty="0"/>
              <a:t>802.11mc </a:t>
            </a:r>
            <a:r>
              <a:rPr lang="zh-TW" altLang="en-US" b="1" dirty="0"/>
              <a:t>標準</a:t>
            </a:r>
            <a:r>
              <a:rPr lang="zh-TW" altLang="en-US" dirty="0"/>
              <a:t>，定義了一種新的 </a:t>
            </a:r>
            <a:r>
              <a:rPr lang="en-US" altLang="zh-TW" dirty="0"/>
              <a:t>Wi-Fi </a:t>
            </a:r>
            <a:r>
              <a:rPr lang="zh-TW" altLang="en-US" dirty="0"/>
              <a:t>定位協定，叫做 </a:t>
            </a:r>
            <a:r>
              <a:rPr lang="en-US" altLang="zh-TW" b="1" dirty="0"/>
              <a:t>Fine Time Measurement</a:t>
            </a:r>
            <a:r>
              <a:rPr lang="zh-TW" altLang="en-US" b="1" dirty="0"/>
              <a:t>，簡稱 </a:t>
            </a:r>
            <a:r>
              <a:rPr lang="en-US" altLang="zh-TW" b="1" dirty="0"/>
              <a:t>FTM</a:t>
            </a:r>
            <a:r>
              <a:rPr lang="zh-TW" altLang="en-US" dirty="0"/>
              <a:t>。</a:t>
            </a:r>
          </a:p>
          <a:p>
            <a:pPr>
              <a:buNone/>
            </a:pPr>
            <a:r>
              <a:rPr lang="en-US" altLang="zh-TW" dirty="0"/>
              <a:t>FTM </a:t>
            </a:r>
            <a:r>
              <a:rPr lang="zh-TW" altLang="en-US" dirty="0"/>
              <a:t>的原理是：</a:t>
            </a:r>
            <a:br>
              <a:rPr lang="zh-TW" altLang="en-US" dirty="0"/>
            </a:br>
            <a:r>
              <a:rPr lang="zh-TW" altLang="en-US" dirty="0"/>
              <a:t>它不再單靠訊號強度，而是</a:t>
            </a:r>
            <a:r>
              <a:rPr lang="zh-TW" altLang="en-US" b="1" dirty="0"/>
              <a:t>量測訊號從裝置傳送到</a:t>
            </a:r>
            <a:r>
              <a:rPr lang="en-US" altLang="zh-TW" b="1" dirty="0" err="1"/>
              <a:t>wifi</a:t>
            </a:r>
            <a:r>
              <a:rPr lang="en-US" altLang="zh-TW" b="1" dirty="0"/>
              <a:t> access</a:t>
            </a:r>
            <a:r>
              <a:rPr lang="zh-TW" altLang="en-US" b="1" dirty="0"/>
              <a:t> </a:t>
            </a:r>
            <a:r>
              <a:rPr lang="en-US" altLang="zh-TW" b="1" dirty="0"/>
              <a:t>point</a:t>
            </a:r>
            <a:r>
              <a:rPr lang="zh-TW" altLang="en-US" b="1" dirty="0"/>
              <a:t>、再返回的時間差（</a:t>
            </a:r>
            <a:r>
              <a:rPr lang="en-US" altLang="zh-TW" b="1" dirty="0"/>
              <a:t>RTT</a:t>
            </a:r>
            <a:r>
              <a:rPr lang="zh-TW" altLang="en-US" b="1" dirty="0"/>
              <a:t>）</a:t>
            </a:r>
            <a:r>
              <a:rPr lang="zh-TW" altLang="en-US" dirty="0"/>
              <a:t>，</a:t>
            </a:r>
            <a:br>
              <a:rPr lang="zh-TW" altLang="en-US" dirty="0"/>
            </a:br>
            <a:r>
              <a:rPr lang="zh-TW" altLang="en-US" dirty="0"/>
              <a:t>根據這個時間，系統可以計算出手機與基地台之間的「實際距離」。</a:t>
            </a:r>
          </a:p>
          <a:p>
            <a:r>
              <a:rPr lang="zh-TW" altLang="en-US" dirty="0"/>
              <a:t>這種方式類似於聲納或雷達，能夠提供比 </a:t>
            </a:r>
            <a:r>
              <a:rPr lang="en-US" altLang="zh-TW" dirty="0"/>
              <a:t>RSSI </a:t>
            </a:r>
            <a:r>
              <a:rPr lang="zh-TW" altLang="en-US" dirty="0"/>
              <a:t>更精準的距離資訊，也就能讓定位誤差大幅下降。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因為已經提供了距離資訊，通常可以使用</a:t>
            </a:r>
            <a:r>
              <a:rPr lang="en-US" altLang="zh-TW" dirty="0"/>
              <a:t>3</a:t>
            </a:r>
            <a:r>
              <a:rPr lang="zh-TW" altLang="en-US" dirty="0"/>
              <a:t>個以上的 </a:t>
            </a:r>
            <a:r>
              <a:rPr lang="en-US" altLang="zh-TW" dirty="0"/>
              <a:t>AP</a:t>
            </a:r>
            <a:r>
              <a:rPr lang="zh-TW" altLang="en-US" dirty="0"/>
              <a:t> 來進行三角定位</a:t>
            </a:r>
          </a:p>
          <a:p>
            <a:pPr>
              <a:buFont typeface="Arial" panose="020B0604020202020204" pitchFamily="34" charset="0"/>
              <a:buNone/>
            </a:pPr>
            <a:endParaRPr lang="zh-TW" altLang="en-U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038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4405370-25A8-16D9-BAE9-E5408878D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5AAA754-E423-AF09-2CF8-31A6020CA5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1671D2B6-0BCD-9C76-DDFB-000ACE82F2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在更換為支援 </a:t>
            </a:r>
            <a:r>
              <a:rPr lang="en-US" altLang="zh-TW" dirty="0"/>
              <a:t>IEEE 802.11mc </a:t>
            </a:r>
            <a:r>
              <a:rPr lang="zh-TW" altLang="en-US" dirty="0"/>
              <a:t>的 </a:t>
            </a:r>
            <a:r>
              <a:rPr lang="en-US" altLang="zh-TW" dirty="0"/>
              <a:t>AP </a:t>
            </a:r>
            <a:r>
              <a:rPr lang="zh-TW" altLang="en-US" dirty="0"/>
              <a:t>後，除了可以收集到高精度的 </a:t>
            </a:r>
            <a:r>
              <a:rPr lang="en-US" altLang="zh-TW" dirty="0"/>
              <a:t>RTT</a:t>
            </a:r>
            <a:r>
              <a:rPr lang="zh-TW" altLang="en-US" dirty="0"/>
              <a:t>（</a:t>
            </a:r>
            <a:r>
              <a:rPr lang="en-US" altLang="zh-TW" dirty="0"/>
              <a:t>Round-Trip Time</a:t>
            </a:r>
            <a:r>
              <a:rPr lang="zh-TW" altLang="en-US" dirty="0"/>
              <a:t>）資料外，原本透過傳統 </a:t>
            </a:r>
            <a:r>
              <a:rPr lang="en-US" altLang="zh-TW" dirty="0"/>
              <a:t>AP </a:t>
            </a:r>
            <a:r>
              <a:rPr lang="zh-TW" altLang="en-US" dirty="0"/>
              <a:t>所獲得的 </a:t>
            </a:r>
            <a:r>
              <a:rPr lang="en-US" altLang="zh-TW" dirty="0"/>
              <a:t>RSSI</a:t>
            </a:r>
            <a:r>
              <a:rPr lang="zh-TW" altLang="en-US" dirty="0"/>
              <a:t>（</a:t>
            </a:r>
            <a:r>
              <a:rPr lang="en-US" altLang="zh-TW" dirty="0"/>
              <a:t>Received Signal Strength Indicator</a:t>
            </a:r>
            <a:r>
              <a:rPr lang="zh-TW" altLang="en-US" dirty="0"/>
              <a:t>）也仍可被蒐集。</a:t>
            </a:r>
          </a:p>
          <a:p>
            <a:pPr>
              <a:buNone/>
            </a:pPr>
            <a:r>
              <a:rPr lang="zh-TW" altLang="en-US" dirty="0"/>
              <a:t>這讓我們能同時利用 </a:t>
            </a:r>
            <a:r>
              <a:rPr lang="en-US" altLang="zh-TW" dirty="0"/>
              <a:t>RSSI </a:t>
            </a:r>
            <a:r>
              <a:rPr lang="zh-TW" altLang="en-US" dirty="0"/>
              <a:t>和 </a:t>
            </a:r>
            <a:r>
              <a:rPr lang="en-US" altLang="zh-TW" dirty="0"/>
              <a:t>RTT </a:t>
            </a:r>
            <a:r>
              <a:rPr lang="zh-TW" altLang="en-US" dirty="0"/>
              <a:t>資訊，建構更豐富的 </a:t>
            </a:r>
            <a:r>
              <a:rPr lang="en-US" altLang="zh-TW" dirty="0"/>
              <a:t>fingerprint</a:t>
            </a:r>
            <a:r>
              <a:rPr lang="zh-TW" altLang="en-US" dirty="0"/>
              <a:t>，提高 </a:t>
            </a:r>
            <a:r>
              <a:rPr lang="en-US" altLang="zh-TW" dirty="0"/>
              <a:t>fingerprint-based IPS </a:t>
            </a:r>
            <a:r>
              <a:rPr lang="zh-TW" altLang="en-US" dirty="0"/>
              <a:t>模型的辨識力與定位準確度。</a:t>
            </a:r>
          </a:p>
          <a:p>
            <a:pPr>
              <a:buNone/>
            </a:pPr>
            <a:r>
              <a:rPr lang="zh-TW" altLang="en-US" dirty="0"/>
              <a:t>然而，支援 </a:t>
            </a:r>
            <a:r>
              <a:rPr lang="en-US" altLang="zh-TW" dirty="0"/>
              <a:t>FTM </a:t>
            </a:r>
            <a:r>
              <a:rPr lang="zh-TW" altLang="en-US" dirty="0"/>
              <a:t>的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成本較高，目前在市面上的普及率也不高。因此，雖然理論上若將所有 </a:t>
            </a:r>
            <a:r>
              <a:rPr lang="en-US" altLang="zh-TW" dirty="0"/>
              <a:t>AP </a:t>
            </a:r>
            <a:r>
              <a:rPr lang="zh-TW" altLang="en-US" dirty="0"/>
              <a:t>全數升級為 </a:t>
            </a:r>
            <a:r>
              <a:rPr lang="en-US" altLang="zh-TW" dirty="0" err="1"/>
              <a:t>mcAP</a:t>
            </a:r>
            <a:r>
              <a:rPr lang="zh-TW" altLang="en-US" dirty="0"/>
              <a:t>，將能達到最佳的定位表現，但在實務上，全面更換並不可行。</a:t>
            </a:r>
          </a:p>
          <a:p>
            <a:r>
              <a:rPr lang="zh-TW" altLang="en-US" dirty="0"/>
              <a:t>本研究將探討在受控實驗環境中，僅替換部分 </a:t>
            </a:r>
            <a:r>
              <a:rPr lang="en-US" altLang="zh-TW" dirty="0"/>
              <a:t>AP </a:t>
            </a:r>
            <a:r>
              <a:rPr lang="zh-TW" altLang="en-US" dirty="0"/>
              <a:t>為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的情況下，能否達到與純 </a:t>
            </a:r>
            <a:r>
              <a:rPr lang="en-US" altLang="zh-TW" dirty="0"/>
              <a:t>RSSI </a:t>
            </a:r>
            <a:r>
              <a:rPr lang="zh-TW" altLang="en-US" dirty="0"/>
              <a:t>模型相當甚至更高的定位準確度。</a:t>
            </a:r>
            <a:endParaRPr lang="en-US" altLang="zh-TW" dirty="0"/>
          </a:p>
          <a:p>
            <a:r>
              <a:rPr lang="zh-TW" altLang="en-US" dirty="0"/>
              <a:t>此外，我們也將分析替換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數量與定位準確率之間的關係，進而探討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的融合模型（</a:t>
            </a:r>
            <a:r>
              <a:rPr lang="en-US" altLang="zh-TW" dirty="0"/>
              <a:t>Data Fusion IPS</a:t>
            </a:r>
            <a:r>
              <a:rPr lang="zh-TW" altLang="en-US" dirty="0"/>
              <a:t>）所帶來的潛在優勢。</a:t>
            </a:r>
          </a:p>
        </p:txBody>
      </p:sp>
    </p:spTree>
    <p:extLst>
      <p:ext uri="{BB962C8B-B14F-4D97-AF65-F5344CB8AC3E}">
        <p14:creationId xmlns:p14="http://schemas.microsoft.com/office/powerpoint/2010/main" val="1237709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E32FB932-AAD2-B5FF-563B-491045E66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09160A9-D30A-40D8-88F2-9515222298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52461EB-0235-66D7-7AAC-4F39932978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在 </a:t>
            </a:r>
            <a:r>
              <a:rPr lang="en-US" altLang="zh-TW" dirty="0"/>
              <a:t>fingerprint-based IPS</a:t>
            </a:r>
            <a:r>
              <a:rPr lang="zh-TW" altLang="en-US" dirty="0"/>
              <a:t>（</a:t>
            </a:r>
            <a:r>
              <a:rPr lang="en-US" altLang="zh-TW" dirty="0"/>
              <a:t>Indoor Positioning System</a:t>
            </a:r>
            <a:r>
              <a:rPr lang="zh-TW" altLang="en-US" dirty="0"/>
              <a:t>）中，隨著時間推移，環境中的無線訊號特徵會受到變化，例如家具擺設、設備移動、甚至是人流的改變，都可能導致模型準確度下降。</a:t>
            </a:r>
          </a:p>
          <a:p>
            <a:pPr>
              <a:buNone/>
            </a:pPr>
            <a:r>
              <a:rPr lang="zh-TW" altLang="en-US" dirty="0"/>
              <a:t>因此，</a:t>
            </a:r>
            <a:r>
              <a:rPr lang="zh-TW" altLang="en-US" b="1" dirty="0"/>
              <a:t>模型的時間衰退問題</a:t>
            </a:r>
            <a:r>
              <a:rPr lang="zh-TW" altLang="en-US" dirty="0"/>
              <a:t>成為一項挑戰，而</a:t>
            </a:r>
            <a:r>
              <a:rPr lang="zh-TW" altLang="en-US" b="1" dirty="0"/>
              <a:t>透過 </a:t>
            </a:r>
            <a:r>
              <a:rPr lang="en-US" altLang="zh-TW" b="1" dirty="0"/>
              <a:t>fine-tuning </a:t>
            </a:r>
            <a:r>
              <a:rPr lang="zh-TW" altLang="en-US" b="1" dirty="0"/>
              <a:t>來維持模型表現</a:t>
            </a:r>
            <a:r>
              <a:rPr lang="zh-TW" altLang="en-US" dirty="0"/>
              <a:t>，就顯得相當重要。</a:t>
            </a:r>
          </a:p>
          <a:p>
            <a:pPr>
              <a:buNone/>
            </a:pPr>
            <a:r>
              <a:rPr lang="zh-TW" altLang="en-US" dirty="0"/>
              <a:t>然而，建立無線指紋地圖往往需要大量的人力與時間成本。如果每次環境變化都要重新收集完整資料來 </a:t>
            </a:r>
            <a:r>
              <a:rPr lang="en-US" altLang="zh-TW" dirty="0"/>
              <a:t>fine-tune </a:t>
            </a:r>
            <a:r>
              <a:rPr lang="zh-TW" altLang="en-US" dirty="0"/>
              <a:t>模型，將極大提高維運成本。</a:t>
            </a:r>
          </a:p>
          <a:p>
            <a:pPr>
              <a:buNone/>
            </a:pPr>
            <a:r>
              <a:rPr lang="zh-TW" altLang="en-US" dirty="0"/>
              <a:t>本研究👉 </a:t>
            </a:r>
            <a:r>
              <a:rPr lang="zh-TW" altLang="en-US" b="1" dirty="0"/>
              <a:t>系統性分析在不同資料量下的 </a:t>
            </a:r>
            <a:r>
              <a:rPr lang="en-US" altLang="zh-TW" b="1" dirty="0"/>
              <a:t>fine-tuning </a:t>
            </a:r>
            <a:r>
              <a:rPr lang="zh-TW" altLang="en-US" b="1" dirty="0"/>
              <a:t>效果，找出在維持準確度的前提下，所需最小資料量。</a:t>
            </a:r>
            <a:endParaRPr lang="zh-TW" altLang="en-US" dirty="0"/>
          </a:p>
          <a:p>
            <a:r>
              <a:rPr lang="zh-TW" altLang="en-US" dirty="0"/>
              <a:t>藉此，我們能有效降低資料蒐集與人力成本，同時</a:t>
            </a:r>
            <a:r>
              <a:rPr lang="zh-TW" altLang="en-US" b="1" dirty="0"/>
              <a:t>確保模型在長時間運行下的穩定性與可靠度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14799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B396982E-F476-58AC-9228-7EE5B0407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67939F9-0EC9-A078-4343-78DF3EB54F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2BF75FB-247B-3159-A8B8-7B2AEBCDA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最後提出的是改進的模型。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在既有的 </a:t>
            </a:r>
            <a:r>
              <a:rPr lang="en-US" altLang="zh-TW" dirty="0"/>
              <a:t>fingerprint-based DNN </a:t>
            </a:r>
            <a:r>
              <a:rPr lang="zh-TW" altLang="en-US" dirty="0"/>
              <a:t>架構上提出改良方法，融合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所提供的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資料，訓練出一個 </a:t>
            </a:r>
            <a:r>
              <a:rPr lang="en-US" altLang="zh-TW" b="1" dirty="0"/>
              <a:t>regressor </a:t>
            </a:r>
            <a:r>
              <a:rPr lang="zh-TW" altLang="en-US" b="1" dirty="0"/>
              <a:t>模型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zh-TW" altLang="en-US" dirty="0"/>
              <a:t>這個模型能學習空間中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之間的關係，進而使用 </a:t>
            </a:r>
            <a:r>
              <a:rPr lang="zh-TW" altLang="en-US" b="1" dirty="0"/>
              <a:t>傳統 </a:t>
            </a:r>
            <a:r>
              <a:rPr lang="en-US" altLang="zh-TW" b="1" dirty="0"/>
              <a:t>AP </a:t>
            </a:r>
            <a:r>
              <a:rPr lang="zh-TW" altLang="en-US" b="1" dirty="0"/>
              <a:t>的 </a:t>
            </a:r>
            <a:r>
              <a:rPr lang="en-US" altLang="zh-TW" b="1" dirty="0"/>
              <a:t>RSSI </a:t>
            </a:r>
            <a:r>
              <a:rPr lang="zh-TW" altLang="en-US" b="1" dirty="0"/>
              <a:t>預測對應的 </a:t>
            </a:r>
            <a:r>
              <a:rPr lang="en-US" altLang="zh-TW" b="1" dirty="0"/>
              <a:t>FTM </a:t>
            </a:r>
            <a:r>
              <a:rPr lang="zh-TW" altLang="en-US" b="1" dirty="0"/>
              <a:t>值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相較於傳統需要手動調整 </a:t>
            </a:r>
            <a:r>
              <a:rPr lang="en-US" altLang="zh-TW" dirty="0"/>
              <a:t>RSSI </a:t>
            </a:r>
            <a:r>
              <a:rPr lang="zh-TW" altLang="en-US" dirty="0"/>
              <a:t>與距離之間的公式，我們的方法不需依賴固定模型轉換，並且能產生類似 </a:t>
            </a:r>
            <a:r>
              <a:rPr lang="en-US" altLang="zh-TW" dirty="0"/>
              <a:t>FTM </a:t>
            </a:r>
            <a:r>
              <a:rPr lang="zh-TW" altLang="en-US" dirty="0"/>
              <a:t>的距離資訊，作為 </a:t>
            </a:r>
            <a:r>
              <a:rPr lang="en-US" altLang="zh-TW" dirty="0"/>
              <a:t>DNN </a:t>
            </a:r>
            <a:r>
              <a:rPr lang="zh-TW" altLang="en-US" dirty="0"/>
              <a:t>的訓練輸入。</a:t>
            </a:r>
            <a:br>
              <a:rPr lang="zh-TW" altLang="en-US" dirty="0"/>
            </a:br>
            <a:r>
              <a:rPr lang="zh-TW" altLang="en-US" dirty="0"/>
              <a:t>因此，可以減少更新</a:t>
            </a:r>
            <a:r>
              <a:rPr lang="zh-TW" altLang="en-US" b="1" dirty="0"/>
              <a:t> </a:t>
            </a:r>
            <a:r>
              <a:rPr lang="en-US" altLang="zh-TW" b="1" dirty="0" err="1"/>
              <a:t>mcAP</a:t>
            </a:r>
            <a:r>
              <a:rPr lang="en-US" altLang="zh-TW" b="1" dirty="0"/>
              <a:t> </a:t>
            </a:r>
            <a:r>
              <a:rPr lang="zh-TW" altLang="en-US" b="1" dirty="0"/>
              <a:t>數量</a:t>
            </a:r>
            <a:r>
              <a:rPr lang="zh-TW" altLang="en-US" dirty="0"/>
              <a:t>，也能進一步提升定位準確度與模型泛化能力。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3688901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7DDF895-218A-D453-3621-77BFDAADA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1A92F9C-567F-7D2B-7770-BE13A3E872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FD4F7124-6DED-94B2-1963-123F4762E3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最後提出的是改進的模型。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在既有的 </a:t>
            </a:r>
            <a:r>
              <a:rPr lang="en-US" altLang="zh-TW" dirty="0"/>
              <a:t>fingerprint-based DNN </a:t>
            </a:r>
            <a:r>
              <a:rPr lang="zh-TW" altLang="en-US" dirty="0"/>
              <a:t>架構上提出改良方法，融合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所提供的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資料，訓練出一個 </a:t>
            </a:r>
            <a:r>
              <a:rPr lang="en-US" altLang="zh-TW" b="1" dirty="0"/>
              <a:t>regressor </a:t>
            </a:r>
            <a:r>
              <a:rPr lang="zh-TW" altLang="en-US" b="1" dirty="0"/>
              <a:t>模型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zh-TW" altLang="en-US" dirty="0"/>
              <a:t>這個模型能學習空間中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之間的關係，進而使用 </a:t>
            </a:r>
            <a:r>
              <a:rPr lang="zh-TW" altLang="en-US" b="1" dirty="0"/>
              <a:t>傳統 </a:t>
            </a:r>
            <a:r>
              <a:rPr lang="en-US" altLang="zh-TW" b="1" dirty="0"/>
              <a:t>AP </a:t>
            </a:r>
            <a:r>
              <a:rPr lang="zh-TW" altLang="en-US" b="1" dirty="0"/>
              <a:t>的 </a:t>
            </a:r>
            <a:r>
              <a:rPr lang="en-US" altLang="zh-TW" b="1" dirty="0"/>
              <a:t>RSSI </a:t>
            </a:r>
            <a:r>
              <a:rPr lang="zh-TW" altLang="en-US" b="1" dirty="0"/>
              <a:t>預測對應的 </a:t>
            </a:r>
            <a:r>
              <a:rPr lang="en-US" altLang="zh-TW" b="1" dirty="0"/>
              <a:t>FTM </a:t>
            </a:r>
            <a:r>
              <a:rPr lang="zh-TW" altLang="en-US" b="1" dirty="0"/>
              <a:t>值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相較於傳統需要手動調整 </a:t>
            </a:r>
            <a:r>
              <a:rPr lang="en-US" altLang="zh-TW" dirty="0"/>
              <a:t>RSSI </a:t>
            </a:r>
            <a:r>
              <a:rPr lang="zh-TW" altLang="en-US" dirty="0"/>
              <a:t>與距離之間的公式，我們的方法不需依賴固定模型轉換，並且能產生類似 </a:t>
            </a:r>
            <a:r>
              <a:rPr lang="en-US" altLang="zh-TW" dirty="0"/>
              <a:t>FTM </a:t>
            </a:r>
            <a:r>
              <a:rPr lang="zh-TW" altLang="en-US" dirty="0"/>
              <a:t>的距離資訊，作為 </a:t>
            </a:r>
            <a:r>
              <a:rPr lang="en-US" altLang="zh-TW" dirty="0"/>
              <a:t>DNN </a:t>
            </a:r>
            <a:r>
              <a:rPr lang="zh-TW" altLang="en-US" dirty="0"/>
              <a:t>的訓練輸入。</a:t>
            </a:r>
            <a:br>
              <a:rPr lang="zh-TW" altLang="en-US" dirty="0"/>
            </a:br>
            <a:r>
              <a:rPr lang="zh-TW" altLang="en-US" dirty="0"/>
              <a:t>因此，可以減少更新</a:t>
            </a:r>
            <a:r>
              <a:rPr lang="zh-TW" altLang="en-US" b="1" dirty="0"/>
              <a:t> </a:t>
            </a:r>
            <a:r>
              <a:rPr lang="en-US" altLang="zh-TW" b="1" dirty="0" err="1"/>
              <a:t>mcAP</a:t>
            </a:r>
            <a:r>
              <a:rPr lang="en-US" altLang="zh-TW" b="1" dirty="0"/>
              <a:t> </a:t>
            </a:r>
            <a:r>
              <a:rPr lang="zh-TW" altLang="en-US" b="1" dirty="0"/>
              <a:t>數量</a:t>
            </a:r>
            <a:r>
              <a:rPr lang="zh-TW" altLang="en-US" dirty="0"/>
              <a:t>，也能進一步提升定位準確度與模型泛化能力。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2292921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4E5F959-52B5-1D58-E37D-F2FE06399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9449347E-B3A1-7F03-4590-524CEC1B3E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8D808D5-3E98-E13E-75B6-6002A3470E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最後提出的是改進的模型。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在既有的 </a:t>
            </a:r>
            <a:r>
              <a:rPr lang="en-US" altLang="zh-TW" dirty="0"/>
              <a:t>fingerprint-based DNN </a:t>
            </a:r>
            <a:r>
              <a:rPr lang="zh-TW" altLang="en-US" dirty="0"/>
              <a:t>架構上提出改良方法，融合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所提供的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資料，訓練出一個 </a:t>
            </a:r>
            <a:r>
              <a:rPr lang="en-US" altLang="zh-TW" b="1" dirty="0"/>
              <a:t>regressor </a:t>
            </a:r>
            <a:r>
              <a:rPr lang="zh-TW" altLang="en-US" b="1" dirty="0"/>
              <a:t>模型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zh-TW" altLang="en-US" dirty="0"/>
              <a:t>這個模型能學習空間中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之間的關係，進而使用 </a:t>
            </a:r>
            <a:r>
              <a:rPr lang="zh-TW" altLang="en-US" b="1" dirty="0"/>
              <a:t>傳統 </a:t>
            </a:r>
            <a:r>
              <a:rPr lang="en-US" altLang="zh-TW" b="1" dirty="0"/>
              <a:t>AP </a:t>
            </a:r>
            <a:r>
              <a:rPr lang="zh-TW" altLang="en-US" b="1" dirty="0"/>
              <a:t>的 </a:t>
            </a:r>
            <a:r>
              <a:rPr lang="en-US" altLang="zh-TW" b="1" dirty="0"/>
              <a:t>RSSI </a:t>
            </a:r>
            <a:r>
              <a:rPr lang="zh-TW" altLang="en-US" b="1" dirty="0"/>
              <a:t>預測對應的 </a:t>
            </a:r>
            <a:r>
              <a:rPr lang="en-US" altLang="zh-TW" b="1" dirty="0"/>
              <a:t>FTM </a:t>
            </a:r>
            <a:r>
              <a:rPr lang="zh-TW" altLang="en-US" b="1" dirty="0"/>
              <a:t>值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相較於傳統需要手動調整 </a:t>
            </a:r>
            <a:r>
              <a:rPr lang="en-US" altLang="zh-TW" dirty="0"/>
              <a:t>RSSI </a:t>
            </a:r>
            <a:r>
              <a:rPr lang="zh-TW" altLang="en-US" dirty="0"/>
              <a:t>與距離之間的公式，我們的方法不需依賴固定模型轉換，並且能產生類似 </a:t>
            </a:r>
            <a:r>
              <a:rPr lang="en-US" altLang="zh-TW" dirty="0"/>
              <a:t>FTM </a:t>
            </a:r>
            <a:r>
              <a:rPr lang="zh-TW" altLang="en-US" dirty="0"/>
              <a:t>的距離資訊，作為 </a:t>
            </a:r>
            <a:r>
              <a:rPr lang="en-US" altLang="zh-TW" dirty="0"/>
              <a:t>DNN </a:t>
            </a:r>
            <a:r>
              <a:rPr lang="zh-TW" altLang="en-US" dirty="0"/>
              <a:t>的訓練輸入。</a:t>
            </a:r>
            <a:br>
              <a:rPr lang="zh-TW" altLang="en-US" dirty="0"/>
            </a:br>
            <a:r>
              <a:rPr lang="zh-TW" altLang="en-US" dirty="0"/>
              <a:t>因此，可以減少更新</a:t>
            </a:r>
            <a:r>
              <a:rPr lang="zh-TW" altLang="en-US" b="1" dirty="0"/>
              <a:t> </a:t>
            </a:r>
            <a:r>
              <a:rPr lang="en-US" altLang="zh-TW" b="1" dirty="0" err="1"/>
              <a:t>mcAP</a:t>
            </a:r>
            <a:r>
              <a:rPr lang="en-US" altLang="zh-TW" b="1" dirty="0"/>
              <a:t> </a:t>
            </a:r>
            <a:r>
              <a:rPr lang="zh-TW" altLang="en-US" b="1" dirty="0"/>
              <a:t>數量</a:t>
            </a:r>
            <a:r>
              <a:rPr lang="zh-TW" altLang="en-US" dirty="0"/>
              <a:t>，也能進一步提升定位準確度與模型泛化能力。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229709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B58AB75-F76E-4A24-928F-4A8E3BBF1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2F36B68D-B815-88DB-7F41-5D134FACE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F0C17D6-6F27-8BB8-6A2D-2097307636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最後提出的是改進的模型。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在既有的 </a:t>
            </a:r>
            <a:r>
              <a:rPr lang="en-US" altLang="zh-TW" dirty="0"/>
              <a:t>fingerprint-based DNN </a:t>
            </a:r>
            <a:r>
              <a:rPr lang="zh-TW" altLang="en-US" dirty="0"/>
              <a:t>架構上提出改良方法，融合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所提供的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資料，訓練出一個 </a:t>
            </a:r>
            <a:r>
              <a:rPr lang="en-US" altLang="zh-TW" b="1" dirty="0"/>
              <a:t>regressor </a:t>
            </a:r>
            <a:r>
              <a:rPr lang="zh-TW" altLang="en-US" b="1" dirty="0"/>
              <a:t>模型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zh-TW" altLang="en-US" dirty="0"/>
              <a:t>這個模型能學習空間中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之間的關係，進而使用 </a:t>
            </a:r>
            <a:r>
              <a:rPr lang="zh-TW" altLang="en-US" b="1" dirty="0"/>
              <a:t>傳統 </a:t>
            </a:r>
            <a:r>
              <a:rPr lang="en-US" altLang="zh-TW" b="1" dirty="0"/>
              <a:t>AP </a:t>
            </a:r>
            <a:r>
              <a:rPr lang="zh-TW" altLang="en-US" b="1" dirty="0"/>
              <a:t>的 </a:t>
            </a:r>
            <a:r>
              <a:rPr lang="en-US" altLang="zh-TW" b="1" dirty="0"/>
              <a:t>RSSI </a:t>
            </a:r>
            <a:r>
              <a:rPr lang="zh-TW" altLang="en-US" b="1" dirty="0"/>
              <a:t>預測對應的 </a:t>
            </a:r>
            <a:r>
              <a:rPr lang="en-US" altLang="zh-TW" b="1" dirty="0"/>
              <a:t>FTM </a:t>
            </a:r>
            <a:r>
              <a:rPr lang="zh-TW" altLang="en-US" b="1" dirty="0"/>
              <a:t>值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相較於傳統需要手動調整 </a:t>
            </a:r>
            <a:r>
              <a:rPr lang="en-US" altLang="zh-TW" dirty="0"/>
              <a:t>RSSI </a:t>
            </a:r>
            <a:r>
              <a:rPr lang="zh-TW" altLang="en-US" dirty="0"/>
              <a:t>與距離之間的公式，我們的方法不需依賴固定模型轉換，並且能產生類似 </a:t>
            </a:r>
            <a:r>
              <a:rPr lang="en-US" altLang="zh-TW" dirty="0"/>
              <a:t>FTM </a:t>
            </a:r>
            <a:r>
              <a:rPr lang="zh-TW" altLang="en-US" dirty="0"/>
              <a:t>的距離資訊，作為 </a:t>
            </a:r>
            <a:r>
              <a:rPr lang="en-US" altLang="zh-TW" dirty="0"/>
              <a:t>DNN </a:t>
            </a:r>
            <a:r>
              <a:rPr lang="zh-TW" altLang="en-US" dirty="0"/>
              <a:t>的訓練輸入。</a:t>
            </a:r>
            <a:br>
              <a:rPr lang="zh-TW" altLang="en-US" dirty="0"/>
            </a:br>
            <a:r>
              <a:rPr lang="zh-TW" altLang="en-US" dirty="0"/>
              <a:t>因此，可以減少更新</a:t>
            </a:r>
            <a:r>
              <a:rPr lang="zh-TW" altLang="en-US" b="1" dirty="0"/>
              <a:t> </a:t>
            </a:r>
            <a:r>
              <a:rPr lang="en-US" altLang="zh-TW" b="1" dirty="0" err="1"/>
              <a:t>mcAP</a:t>
            </a:r>
            <a:r>
              <a:rPr lang="en-US" altLang="zh-TW" b="1" dirty="0"/>
              <a:t> </a:t>
            </a:r>
            <a:r>
              <a:rPr lang="zh-TW" altLang="en-US" b="1" dirty="0"/>
              <a:t>數量</a:t>
            </a:r>
            <a:r>
              <a:rPr lang="zh-TW" altLang="en-US" dirty="0"/>
              <a:t>，也能進一步提升定位準確度與模型泛化能力。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21585218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A9E7605-7528-7B3B-DC6E-DFF7CAEAC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8D2C90E-142C-1CC4-8D7B-EEBA0449F0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708530AA-42C7-9C41-993F-D3227DBDCE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最後提出的是改進的模型。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在既有的 </a:t>
            </a:r>
            <a:r>
              <a:rPr lang="en-US" altLang="zh-TW" dirty="0"/>
              <a:t>fingerprint-based DNN </a:t>
            </a:r>
            <a:r>
              <a:rPr lang="zh-TW" altLang="en-US" dirty="0"/>
              <a:t>架構上提出改良方法，融合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所提供的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資料，訓練出一個 </a:t>
            </a:r>
            <a:r>
              <a:rPr lang="en-US" altLang="zh-TW" b="1" dirty="0"/>
              <a:t>regressor </a:t>
            </a:r>
            <a:r>
              <a:rPr lang="zh-TW" altLang="en-US" b="1" dirty="0"/>
              <a:t>模型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zh-TW" altLang="en-US" dirty="0"/>
              <a:t>這個模型能學習空間中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之間的關係，進而使用 </a:t>
            </a:r>
            <a:r>
              <a:rPr lang="zh-TW" altLang="en-US" b="1" dirty="0"/>
              <a:t>傳統 </a:t>
            </a:r>
            <a:r>
              <a:rPr lang="en-US" altLang="zh-TW" b="1" dirty="0"/>
              <a:t>AP </a:t>
            </a:r>
            <a:r>
              <a:rPr lang="zh-TW" altLang="en-US" b="1" dirty="0"/>
              <a:t>的 </a:t>
            </a:r>
            <a:r>
              <a:rPr lang="en-US" altLang="zh-TW" b="1" dirty="0"/>
              <a:t>RSSI </a:t>
            </a:r>
            <a:r>
              <a:rPr lang="zh-TW" altLang="en-US" b="1" dirty="0"/>
              <a:t>預測對應的 </a:t>
            </a:r>
            <a:r>
              <a:rPr lang="en-US" altLang="zh-TW" b="1" dirty="0"/>
              <a:t>FTM </a:t>
            </a:r>
            <a:r>
              <a:rPr lang="zh-TW" altLang="en-US" b="1" dirty="0"/>
              <a:t>值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相較於傳統需要手動調整 </a:t>
            </a:r>
            <a:r>
              <a:rPr lang="en-US" altLang="zh-TW" dirty="0"/>
              <a:t>RSSI </a:t>
            </a:r>
            <a:r>
              <a:rPr lang="zh-TW" altLang="en-US" dirty="0"/>
              <a:t>與距離之間的公式，我們的方法不需依賴固定模型轉換，並且能產生類似 </a:t>
            </a:r>
            <a:r>
              <a:rPr lang="en-US" altLang="zh-TW" dirty="0"/>
              <a:t>FTM </a:t>
            </a:r>
            <a:r>
              <a:rPr lang="zh-TW" altLang="en-US" dirty="0"/>
              <a:t>的距離資訊，作為 </a:t>
            </a:r>
            <a:r>
              <a:rPr lang="en-US" altLang="zh-TW" dirty="0"/>
              <a:t>DNN </a:t>
            </a:r>
            <a:r>
              <a:rPr lang="zh-TW" altLang="en-US" dirty="0"/>
              <a:t>的訓練輸入。</a:t>
            </a:r>
            <a:br>
              <a:rPr lang="zh-TW" altLang="en-US" dirty="0"/>
            </a:br>
            <a:r>
              <a:rPr lang="zh-TW" altLang="en-US" dirty="0"/>
              <a:t>因此，可以減少更新</a:t>
            </a:r>
            <a:r>
              <a:rPr lang="zh-TW" altLang="en-US" b="1" dirty="0"/>
              <a:t> </a:t>
            </a:r>
            <a:r>
              <a:rPr lang="en-US" altLang="zh-TW" b="1" dirty="0" err="1"/>
              <a:t>mcAP</a:t>
            </a:r>
            <a:r>
              <a:rPr lang="en-US" altLang="zh-TW" b="1" dirty="0"/>
              <a:t> </a:t>
            </a:r>
            <a:r>
              <a:rPr lang="zh-TW" altLang="en-US" b="1" dirty="0"/>
              <a:t>數量</a:t>
            </a:r>
            <a:r>
              <a:rPr lang="zh-TW" altLang="en-US" dirty="0"/>
              <a:t>，也能進一步提升定位準確度與模型泛化能力。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40103517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56352CD-D3EF-FDB1-710F-AA70E0631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9F45262-BEB6-77A4-9917-2A996C3E8C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4D8431BD-7325-EC10-FCC0-434EC847A9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zh-TW" altLang="en-US" dirty="0"/>
              <a:t>最後提出的是改進的模型。</a:t>
            </a:r>
            <a:endParaRPr lang="en-US" altLang="zh-TW" dirty="0"/>
          </a:p>
          <a:p>
            <a:pPr>
              <a:buNone/>
            </a:pPr>
            <a:r>
              <a:rPr lang="zh-TW" altLang="en-US" dirty="0"/>
              <a:t>在既有的 </a:t>
            </a:r>
            <a:r>
              <a:rPr lang="en-US" altLang="zh-TW" dirty="0"/>
              <a:t>fingerprint-based DNN </a:t>
            </a:r>
            <a:r>
              <a:rPr lang="zh-TW" altLang="en-US" dirty="0"/>
              <a:t>架構上提出改良方法，融合 </a:t>
            </a:r>
            <a:r>
              <a:rPr lang="en-US" altLang="zh-TW" dirty="0" err="1"/>
              <a:t>mcAP</a:t>
            </a:r>
            <a:r>
              <a:rPr lang="en-US" altLang="zh-TW" dirty="0"/>
              <a:t> </a:t>
            </a:r>
            <a:r>
              <a:rPr lang="zh-TW" altLang="en-US" dirty="0"/>
              <a:t>所提供的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資料，訓練出一個 </a:t>
            </a:r>
            <a:r>
              <a:rPr lang="en-US" altLang="zh-TW" b="1" dirty="0"/>
              <a:t>regressor </a:t>
            </a:r>
            <a:r>
              <a:rPr lang="zh-TW" altLang="en-US" b="1" dirty="0"/>
              <a:t>模型</a:t>
            </a:r>
            <a:r>
              <a:rPr lang="zh-TW" altLang="en-US" dirty="0"/>
              <a:t>。</a:t>
            </a:r>
            <a:br>
              <a:rPr lang="zh-TW" altLang="en-US" dirty="0"/>
            </a:br>
            <a:r>
              <a:rPr lang="zh-TW" altLang="en-US" dirty="0"/>
              <a:t>這個模型能學習空間中 </a:t>
            </a:r>
            <a:r>
              <a:rPr lang="en-US" altLang="zh-TW" dirty="0"/>
              <a:t>RSSI </a:t>
            </a:r>
            <a:r>
              <a:rPr lang="zh-TW" altLang="en-US" dirty="0"/>
              <a:t>與 </a:t>
            </a:r>
            <a:r>
              <a:rPr lang="en-US" altLang="zh-TW" dirty="0"/>
              <a:t>FTM </a:t>
            </a:r>
            <a:r>
              <a:rPr lang="zh-TW" altLang="en-US" dirty="0"/>
              <a:t>之間的關係，進而使用 </a:t>
            </a:r>
            <a:r>
              <a:rPr lang="zh-TW" altLang="en-US" b="1" dirty="0"/>
              <a:t>傳統 </a:t>
            </a:r>
            <a:r>
              <a:rPr lang="en-US" altLang="zh-TW" b="1" dirty="0"/>
              <a:t>AP </a:t>
            </a:r>
            <a:r>
              <a:rPr lang="zh-TW" altLang="en-US" b="1" dirty="0"/>
              <a:t>的 </a:t>
            </a:r>
            <a:r>
              <a:rPr lang="en-US" altLang="zh-TW" b="1" dirty="0"/>
              <a:t>RSSI </a:t>
            </a:r>
            <a:r>
              <a:rPr lang="zh-TW" altLang="en-US" b="1" dirty="0"/>
              <a:t>預測對應的 </a:t>
            </a:r>
            <a:r>
              <a:rPr lang="en-US" altLang="zh-TW" b="1" dirty="0"/>
              <a:t>FTM </a:t>
            </a:r>
            <a:r>
              <a:rPr lang="zh-TW" altLang="en-US" b="1" dirty="0"/>
              <a:t>值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相較於傳統需要手動調整 </a:t>
            </a:r>
            <a:r>
              <a:rPr lang="en-US" altLang="zh-TW" dirty="0"/>
              <a:t>RSSI </a:t>
            </a:r>
            <a:r>
              <a:rPr lang="zh-TW" altLang="en-US" dirty="0"/>
              <a:t>與距離之間的公式，我們的方法不需依賴固定模型轉換，並且能產生類似 </a:t>
            </a:r>
            <a:r>
              <a:rPr lang="en-US" altLang="zh-TW" dirty="0"/>
              <a:t>FTM </a:t>
            </a:r>
            <a:r>
              <a:rPr lang="zh-TW" altLang="en-US" dirty="0"/>
              <a:t>的距離資訊，作為 </a:t>
            </a:r>
            <a:r>
              <a:rPr lang="en-US" altLang="zh-TW" dirty="0"/>
              <a:t>DNN </a:t>
            </a:r>
            <a:r>
              <a:rPr lang="zh-TW" altLang="en-US" dirty="0"/>
              <a:t>的訓練輸入。</a:t>
            </a:r>
            <a:br>
              <a:rPr lang="zh-TW" altLang="en-US" dirty="0"/>
            </a:br>
            <a:r>
              <a:rPr lang="zh-TW" altLang="en-US" dirty="0"/>
              <a:t>因此，可以減少更新</a:t>
            </a:r>
            <a:r>
              <a:rPr lang="zh-TW" altLang="en-US" b="1" dirty="0"/>
              <a:t> </a:t>
            </a:r>
            <a:r>
              <a:rPr lang="en-US" altLang="zh-TW" b="1" dirty="0" err="1"/>
              <a:t>mcAP</a:t>
            </a:r>
            <a:r>
              <a:rPr lang="en-US" altLang="zh-TW" b="1" dirty="0"/>
              <a:t> </a:t>
            </a:r>
            <a:r>
              <a:rPr lang="zh-TW" altLang="en-US" b="1" dirty="0"/>
              <a:t>數量</a:t>
            </a:r>
            <a:r>
              <a:rPr lang="zh-TW" altLang="en-US" dirty="0"/>
              <a:t>，也能進一步提升定位準確度與模型泛化能力。</a:t>
            </a:r>
          </a:p>
        </p:txBody>
      </p:sp>
    </p:spTree>
    <p:extLst>
      <p:ext uri="{BB962C8B-B14F-4D97-AF65-F5344CB8AC3E}">
        <p14:creationId xmlns:p14="http://schemas.microsoft.com/office/powerpoint/2010/main" val="2303574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706625" y="2881778"/>
            <a:ext cx="18260888" cy="109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1706625" y="1054876"/>
            <a:ext cx="18260888" cy="135751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16950876" y="-1538489"/>
            <a:ext cx="5916300" cy="24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14570550" y="1263823"/>
            <a:ext cx="6380644" cy="9649067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223652" y="6975881"/>
            <a:ext cx="11786379" cy="17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2223652" y="3471525"/>
            <a:ext cx="11786379" cy="350435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3708354" y="-1538489"/>
            <a:ext cx="5916300" cy="24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14830633" y="1846636"/>
            <a:ext cx="5153297" cy="23345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14830693" y="4269036"/>
            <a:ext cx="5153297" cy="18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171729" y="-85867"/>
            <a:ext cx="4207542" cy="13646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1706625" y="1235497"/>
            <a:ext cx="18260888" cy="135751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11532342" y="10180978"/>
            <a:ext cx="5916300" cy="24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1715869" y="-1357867"/>
            <a:ext cx="5916300" cy="24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1677530" y="3355022"/>
            <a:ext cx="18260888" cy="66865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706625" y="1235497"/>
            <a:ext cx="18260888" cy="135751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6046076" y="10180978"/>
            <a:ext cx="5916300" cy="24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4605754" y="-1357867"/>
            <a:ext cx="5916300" cy="24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1706625" y="3791171"/>
            <a:ext cx="18260888" cy="6079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10655323" y="3426668"/>
            <a:ext cx="6662949" cy="8938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10655329" y="4302637"/>
            <a:ext cx="6662949" cy="22634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2067355" y="4302637"/>
            <a:ext cx="6662949" cy="22634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2067355" y="7877661"/>
            <a:ext cx="6662949" cy="22634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10634764" y="7877661"/>
            <a:ext cx="6662949" cy="22634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2067355" y="3426668"/>
            <a:ext cx="6662949" cy="8938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2067355" y="7001869"/>
            <a:ext cx="6662949" cy="8938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10634701" y="7001869"/>
            <a:ext cx="6662949" cy="8938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706625" y="1054876"/>
            <a:ext cx="18260888" cy="135751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1706625" y="1054876"/>
            <a:ext cx="18260888" cy="135751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8832312" y="-4436386"/>
            <a:ext cx="5434890" cy="62151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6421768" y="11173925"/>
            <a:ext cx="5916300" cy="24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1706625" y="1054876"/>
            <a:ext cx="18260888" cy="135751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2277869" y="10913186"/>
            <a:ext cx="4649842" cy="1278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8094380" y="7399587"/>
            <a:ext cx="4688952" cy="8938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706625" y="1054876"/>
            <a:ext cx="18260888" cy="135751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2094794" y="4168711"/>
            <a:ext cx="4707441" cy="261973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8094380" y="4145687"/>
            <a:ext cx="4707441" cy="261973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2094794" y="8293454"/>
            <a:ext cx="4707441" cy="261973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8094380" y="8293454"/>
            <a:ext cx="4707441" cy="261973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14180742" y="4168711"/>
            <a:ext cx="4707441" cy="261973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14180742" y="8293454"/>
            <a:ext cx="4707441" cy="261973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2094794" y="3282430"/>
            <a:ext cx="4688952" cy="8938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8094380" y="3259409"/>
            <a:ext cx="4688952" cy="8938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14180743" y="3282430"/>
            <a:ext cx="4688952" cy="8938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2094794" y="7399587"/>
            <a:ext cx="4688952" cy="8938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14180743" y="7399587"/>
            <a:ext cx="4688952" cy="8938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3708354" y="-1538489"/>
            <a:ext cx="5916300" cy="24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8651869" y="-1114311"/>
            <a:ext cx="4289318" cy="3369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8814891" y="1278578"/>
            <a:ext cx="3160812" cy="34780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8512151" y="0"/>
            <a:ext cx="4649842" cy="127857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2029401" y="6525232"/>
            <a:ext cx="6876277" cy="182257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2029401" y="8370291"/>
            <a:ext cx="6876277" cy="1419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2029427" y="2469575"/>
            <a:ext cx="6876277" cy="182257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2029427" y="4328953"/>
            <a:ext cx="6876277" cy="1419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10969952" y="6525232"/>
            <a:ext cx="6876277" cy="182257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10969952" y="8370291"/>
            <a:ext cx="6876277" cy="1419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91412" y="9007477"/>
            <a:ext cx="1789156" cy="5600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10969977" y="2469575"/>
            <a:ext cx="6876277" cy="182257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10969977" y="4328953"/>
            <a:ext cx="6876277" cy="1419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3478373" y="-1982697"/>
            <a:ext cx="5576397" cy="6523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8121515" y="7171674"/>
            <a:ext cx="5434890" cy="8381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13480205" y="-1172386"/>
            <a:ext cx="5916300" cy="24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10049948" y="5936773"/>
            <a:ext cx="5939055" cy="37994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2192953" y="5936773"/>
            <a:ext cx="5939055" cy="37994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2192953" y="4576987"/>
            <a:ext cx="5939055" cy="13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10049948" y="4576987"/>
            <a:ext cx="5939055" cy="132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1706625" y="1054876"/>
            <a:ext cx="18260888" cy="1357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3708354" y="-1538489"/>
            <a:ext cx="5916300" cy="24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868043" y="8702222"/>
            <a:ext cx="5576397" cy="652302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9015240" y="-218134"/>
            <a:ext cx="5434890" cy="83811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3708354" y="-1538489"/>
            <a:ext cx="5916300" cy="24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924635" y="3114164"/>
            <a:ext cx="9665898" cy="1476267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924635" y="5067882"/>
            <a:ext cx="9665898" cy="4009956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13377510" y="1278815"/>
            <a:ext cx="6606061" cy="9634133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1715869" y="1286934"/>
            <a:ext cx="18267999" cy="9626311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706625" y="1054876"/>
            <a:ext cx="18260888" cy="13575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6421768" y="11173925"/>
            <a:ext cx="5916300" cy="2451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494269" y="3098311"/>
            <a:ext cx="10685606" cy="59953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5061924" y="2818608"/>
            <a:ext cx="11550296" cy="46563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5061924" y="7474963"/>
            <a:ext cx="11550296" cy="159075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1706625" y="9515734"/>
            <a:ext cx="18260888" cy="135751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13616557" y="1263823"/>
            <a:ext cx="6367134" cy="9649067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2726986" y="2480059"/>
            <a:ext cx="7114493" cy="3678578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2726986" y="6851911"/>
            <a:ext cx="7114493" cy="163271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2822805" y="10913186"/>
            <a:ext cx="4967701" cy="14492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2727343" y="5592120"/>
            <a:ext cx="7114493" cy="12600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955135" y="-1955132"/>
            <a:ext cx="1690311" cy="56005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1706625" y="1054876"/>
            <a:ext cx="18260888" cy="135751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706625" y="3955614"/>
            <a:ext cx="5011789" cy="93511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706628" y="2807168"/>
            <a:ext cx="5011789" cy="106097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1706676" y="10002789"/>
            <a:ext cx="5011789" cy="93511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1706625" y="8854343"/>
            <a:ext cx="5011789" cy="106097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706625" y="7109363"/>
            <a:ext cx="5011789" cy="93511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706628" y="5960917"/>
            <a:ext cx="5011789" cy="1060978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690569" y="1054876"/>
            <a:ext cx="18292887" cy="135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690569" y="2731793"/>
            <a:ext cx="18292887" cy="8098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89" r:id="rId9"/>
    <p:sldLayoutId id="2147483674" r:id="rId10"/>
    <p:sldLayoutId id="2147483675" r:id="rId11"/>
    <p:sldLayoutId id="2147483676" r:id="rId12"/>
    <p:sldLayoutId id="2147483677" r:id="rId13"/>
    <p:sldLayoutId id="2147483679" r:id="rId14"/>
    <p:sldLayoutId id="2147483680" r:id="rId15"/>
    <p:sldLayoutId id="2147483681" r:id="rId16"/>
    <p:sldLayoutId id="2147483682" r:id="rId17"/>
    <p:sldLayoutId id="2147483683" r:id="rId18"/>
    <p:sldLayoutId id="2147483685" r:id="rId19"/>
    <p:sldLayoutId id="2147483686" r:id="rId20"/>
    <p:sldLayoutId id="2147483688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EACBE9A-C5E8-909E-9349-AD0967DAA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3E2076A4-1CE0-98B0-1E62-945B06AA5AE5}"/>
              </a:ext>
            </a:extLst>
          </p:cNvPr>
          <p:cNvSpPr/>
          <p:nvPr/>
        </p:nvSpPr>
        <p:spPr>
          <a:xfrm>
            <a:off x="5284597" y="8835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94EB14C4-E785-4A6E-B7D1-C997EE6BAA37}"/>
              </a:ext>
            </a:extLst>
          </p:cNvPr>
          <p:cNvSpPr/>
          <p:nvPr/>
        </p:nvSpPr>
        <p:spPr>
          <a:xfrm>
            <a:off x="6038779" y="2973648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Fine Time Measurement (FTM) in IPS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5982061-4082-546A-73B3-3B933A42D0AA}"/>
              </a:ext>
            </a:extLst>
          </p:cNvPr>
          <p:cNvSpPr txBox="1"/>
          <p:nvPr/>
        </p:nvSpPr>
        <p:spPr>
          <a:xfrm>
            <a:off x="23716298" y="8930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6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831914-1B0D-8821-F237-F5CEBA7FFA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180" y="6309453"/>
            <a:ext cx="1300175" cy="13001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FA914F8-7478-FF20-1E73-CCECD0BDE30B}"/>
              </a:ext>
            </a:extLst>
          </p:cNvPr>
          <p:cNvSpPr txBox="1"/>
          <p:nvPr/>
        </p:nvSpPr>
        <p:spPr>
          <a:xfrm>
            <a:off x="11794265" y="771630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形 7" descr="智慧型手機 外框">
            <a:extLst>
              <a:ext uri="{FF2B5EF4-FFF2-40B4-BE49-F238E27FC236}">
                <a16:creationId xmlns:a16="http://schemas.microsoft.com/office/drawing/2014/main" id="{C4AC4FB8-0624-7F7F-71D1-5F674333F6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46858" y="6143738"/>
            <a:ext cx="1869440" cy="1869440"/>
          </a:xfrm>
          <a:prstGeom prst="rect">
            <a:avLst/>
          </a:prstGeom>
        </p:spPr>
      </p:pic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0C589D9-A436-B4D5-F74C-C55F47115019}"/>
              </a:ext>
            </a:extLst>
          </p:cNvPr>
          <p:cNvCxnSpPr/>
          <p:nvPr/>
        </p:nvCxnSpPr>
        <p:spPr>
          <a:xfrm>
            <a:off x="10958989" y="4278957"/>
            <a:ext cx="0" cy="4378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78CD605-B7F3-07B6-8BE2-49EA6CEDBCD4}"/>
              </a:ext>
            </a:extLst>
          </p:cNvPr>
          <p:cNvCxnSpPr>
            <a:cxnSpLocks/>
          </p:cNvCxnSpPr>
          <p:nvPr/>
        </p:nvCxnSpPr>
        <p:spPr>
          <a:xfrm>
            <a:off x="13041789" y="6587376"/>
            <a:ext cx="154432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BC71D55F-549A-5EED-FD98-16FEE1A02B82}"/>
              </a:ext>
            </a:extLst>
          </p:cNvPr>
          <p:cNvCxnSpPr/>
          <p:nvPr/>
        </p:nvCxnSpPr>
        <p:spPr>
          <a:xfrm>
            <a:off x="13062109" y="7565076"/>
            <a:ext cx="15240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E58F571-B4ED-76A8-394A-0D64DF72B47D}"/>
              </a:ext>
            </a:extLst>
          </p:cNvPr>
          <p:cNvSpPr txBox="1"/>
          <p:nvPr/>
        </p:nvSpPr>
        <p:spPr>
          <a:xfrm>
            <a:off x="13391541" y="6078620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219BBFB-EF74-B04F-7115-36DD17A50D09}"/>
              </a:ext>
            </a:extLst>
          </p:cNvPr>
          <p:cNvSpPr txBox="1"/>
          <p:nvPr/>
        </p:nvSpPr>
        <p:spPr>
          <a:xfrm>
            <a:off x="13009923" y="7609628"/>
            <a:ext cx="1628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E1BCDA55-DA18-BB68-13D8-1F169F62D92E}"/>
              </a:ext>
            </a:extLst>
          </p:cNvPr>
          <p:cNvGrpSpPr/>
          <p:nvPr/>
        </p:nvGrpSpPr>
        <p:grpSpPr>
          <a:xfrm>
            <a:off x="-1985919" y="5468433"/>
            <a:ext cx="590305" cy="3011829"/>
            <a:chOff x="667214" y="2324100"/>
            <a:chExt cx="590305" cy="3011829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112CC3-6055-ECA4-9C5F-6EE2F7D03EEE}"/>
                </a:ext>
              </a:extLst>
            </p:cNvPr>
            <p:cNvSpPr/>
            <p:nvPr/>
          </p:nvSpPr>
          <p:spPr>
            <a:xfrm>
              <a:off x="667214" y="2324100"/>
              <a:ext cx="590305" cy="301182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6009CCED-36DD-BDC8-6891-1902805CD49C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2351788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C04CB8EC-C573-C814-20E7-ED50F593FA86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259169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6E3699AB-43F6-B0B2-3174-57C16E82FBC7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283172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FA3A09B-E723-6D0F-E242-84807BB84C9D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04508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906062A0-3497-DC4B-BB30-45811E3893ED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28130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EEA4635D-802C-C418-D814-CD734C8EDE45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50609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29115108-9615-D0BE-9BAE-F632C883A80E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727198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E3B49C65-6843-5740-9357-C135EACF6E6A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396710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D37F3B8B-6450-8F7E-7B15-AD2C53728F4E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420713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B105EC69-E443-9899-995F-109848460A99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442049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5E1D2E00-093F-E265-33A0-36CA642B9DD8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465671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8E2B1901-8042-4E5B-DB12-41D4C1E4A23D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488150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36BAD2B-4189-058C-6899-AAB33487F8F6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508343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02EC9E78-7C10-82AF-DAE3-F6A0BAF197C4}"/>
                </a:ext>
              </a:extLst>
            </p:cNvPr>
            <p:cNvCxnSpPr>
              <a:cxnSpLocks/>
            </p:cNvCxnSpPr>
            <p:nvPr/>
          </p:nvCxnSpPr>
          <p:spPr>
            <a:xfrm>
              <a:off x="667214" y="5308225"/>
              <a:ext cx="590305" cy="0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B82FA43C-08D3-55CC-7F3D-DBEB47ADC8CB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9" y="2345063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B2EACE4-F350-0423-2436-7A0448B0BBCB}"/>
                </a:ext>
              </a:extLst>
            </p:cNvPr>
            <p:cNvCxnSpPr>
              <a:cxnSpLocks/>
            </p:cNvCxnSpPr>
            <p:nvPr/>
          </p:nvCxnSpPr>
          <p:spPr>
            <a:xfrm>
              <a:off x="1122509" y="2585093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40930224-8DBF-857A-9718-A665AD719F0B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9" y="2820441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2C4A52F5-39F8-DC1E-CEE4-244F5609D471}"/>
                </a:ext>
              </a:extLst>
            </p:cNvPr>
            <p:cNvCxnSpPr>
              <a:cxnSpLocks/>
            </p:cNvCxnSpPr>
            <p:nvPr/>
          </p:nvCxnSpPr>
          <p:spPr>
            <a:xfrm>
              <a:off x="1122509" y="3060471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DD7F4752-8127-775C-C15F-B844B1839262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9" y="326606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AED36373-4B9B-C1D3-43F6-1A3E1FB92A50}"/>
                </a:ext>
              </a:extLst>
            </p:cNvPr>
            <p:cNvCxnSpPr>
              <a:cxnSpLocks/>
            </p:cNvCxnSpPr>
            <p:nvPr/>
          </p:nvCxnSpPr>
          <p:spPr>
            <a:xfrm>
              <a:off x="1122509" y="350609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接點 46">
              <a:extLst>
                <a:ext uri="{FF2B5EF4-FFF2-40B4-BE49-F238E27FC236}">
                  <a16:creationId xmlns:a16="http://schemas.microsoft.com/office/drawing/2014/main" id="{6BFD7F4A-AADC-FD5C-9CF6-C998F12E6BC3}"/>
                </a:ext>
              </a:extLst>
            </p:cNvPr>
            <p:cNvCxnSpPr>
              <a:cxnSpLocks/>
            </p:cNvCxnSpPr>
            <p:nvPr/>
          </p:nvCxnSpPr>
          <p:spPr>
            <a:xfrm>
              <a:off x="780454" y="3720473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F346296-0DDF-77E9-4BC9-525E7FBF5F15}"/>
                </a:ext>
              </a:extLst>
            </p:cNvPr>
            <p:cNvCxnSpPr>
              <a:cxnSpLocks/>
            </p:cNvCxnSpPr>
            <p:nvPr/>
          </p:nvCxnSpPr>
          <p:spPr>
            <a:xfrm>
              <a:off x="1123354" y="3960503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2CA1946-3B5B-0931-298B-4E392863B9BD}"/>
                </a:ext>
              </a:extLst>
            </p:cNvPr>
            <p:cNvCxnSpPr>
              <a:cxnSpLocks/>
            </p:cNvCxnSpPr>
            <p:nvPr/>
          </p:nvCxnSpPr>
          <p:spPr>
            <a:xfrm>
              <a:off x="778764" y="4187067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672902CD-4060-2186-2825-F527A0F2E751}"/>
                </a:ext>
              </a:extLst>
            </p:cNvPr>
            <p:cNvCxnSpPr>
              <a:cxnSpLocks/>
            </p:cNvCxnSpPr>
            <p:nvPr/>
          </p:nvCxnSpPr>
          <p:spPr>
            <a:xfrm>
              <a:off x="1121664" y="4427097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1AAF92B6-F06F-2ABA-FC91-E6B921DED932}"/>
                </a:ext>
              </a:extLst>
            </p:cNvPr>
            <p:cNvCxnSpPr>
              <a:cxnSpLocks/>
            </p:cNvCxnSpPr>
            <p:nvPr/>
          </p:nvCxnSpPr>
          <p:spPr>
            <a:xfrm>
              <a:off x="779609" y="464147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2BA5A398-550C-3719-9D99-C4613AD4C281}"/>
                </a:ext>
              </a:extLst>
            </p:cNvPr>
            <p:cNvCxnSpPr>
              <a:cxnSpLocks/>
            </p:cNvCxnSpPr>
            <p:nvPr/>
          </p:nvCxnSpPr>
          <p:spPr>
            <a:xfrm>
              <a:off x="1121664" y="485483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BFC4DB93-77CA-DB84-C8C5-813971DC4A03}"/>
                </a:ext>
              </a:extLst>
            </p:cNvPr>
            <p:cNvCxnSpPr>
              <a:cxnSpLocks/>
            </p:cNvCxnSpPr>
            <p:nvPr/>
          </p:nvCxnSpPr>
          <p:spPr>
            <a:xfrm>
              <a:off x="778764" y="5083435"/>
              <a:ext cx="0" cy="246632"/>
            </a:xfrm>
            <a:prstGeom prst="line">
              <a:avLst/>
            </a:prstGeom>
            <a:ln w="57150">
              <a:solidFill>
                <a:schemeClr val="accent2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6" name="圖形 55" descr="男人 外框">
            <a:extLst>
              <a:ext uri="{FF2B5EF4-FFF2-40B4-BE49-F238E27FC236}">
                <a16:creationId xmlns:a16="http://schemas.microsoft.com/office/drawing/2014/main" id="{6994A5A9-EAA5-4341-F50D-D3EEBA8B4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1347" y="6949491"/>
            <a:ext cx="1530771" cy="1530771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D6D2AC40-C729-FC0B-8287-4B5B00E24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427" y="6309453"/>
            <a:ext cx="1300175" cy="1300175"/>
          </a:xfrm>
          <a:prstGeom prst="rect">
            <a:avLst/>
          </a:prstGeom>
        </p:spPr>
      </p:pic>
      <p:sp>
        <p:nvSpPr>
          <p:cNvPr id="58" name="文字方塊 57">
            <a:extLst>
              <a:ext uri="{FF2B5EF4-FFF2-40B4-BE49-F238E27FC236}">
                <a16:creationId xmlns:a16="http://schemas.microsoft.com/office/drawing/2014/main" id="{65D09AB5-27B9-7DA0-DBE5-1A9D3D0850B3}"/>
              </a:ext>
            </a:extLst>
          </p:cNvPr>
          <p:cNvSpPr txBox="1"/>
          <p:nvPr/>
        </p:nvSpPr>
        <p:spPr>
          <a:xfrm>
            <a:off x="9182512" y="7716308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9" name="手繪多邊形: 圖案 198">
            <a:extLst>
              <a:ext uri="{FF2B5EF4-FFF2-40B4-BE49-F238E27FC236}">
                <a16:creationId xmlns:a16="http://schemas.microsoft.com/office/drawing/2014/main" id="{37541455-EA9B-41AF-D614-7AB1D638A0E8}"/>
              </a:ext>
            </a:extLst>
          </p:cNvPr>
          <p:cNvSpPr/>
          <p:nvPr/>
        </p:nvSpPr>
        <p:spPr>
          <a:xfrm>
            <a:off x="6110499" y="5611829"/>
            <a:ext cx="3133991" cy="1691829"/>
          </a:xfrm>
          <a:custGeom>
            <a:avLst/>
            <a:gdLst>
              <a:gd name="connsiteX0" fmla="*/ 3133991 w 3133991"/>
              <a:gd name="connsiteY0" fmla="*/ 678369 h 1691829"/>
              <a:gd name="connsiteX1" fmla="*/ 2211971 w 3133991"/>
              <a:gd name="connsiteY1" fmla="*/ 189 h 1691829"/>
              <a:gd name="connsiteX2" fmla="*/ 17411 w 3133991"/>
              <a:gd name="connsiteY2" fmla="*/ 617409 h 1691829"/>
              <a:gd name="connsiteX3" fmla="*/ 1274711 w 3133991"/>
              <a:gd name="connsiteY3" fmla="*/ 1364169 h 1691829"/>
              <a:gd name="connsiteX4" fmla="*/ 2897771 w 3133991"/>
              <a:gd name="connsiteY4" fmla="*/ 1691829 h 169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33991" h="1691829">
                <a:moveTo>
                  <a:pt x="3133991" y="678369"/>
                </a:moveTo>
                <a:cubicBezTo>
                  <a:pt x="2932696" y="344359"/>
                  <a:pt x="2731401" y="10349"/>
                  <a:pt x="2211971" y="189"/>
                </a:cubicBezTo>
                <a:cubicBezTo>
                  <a:pt x="1692541" y="-9971"/>
                  <a:pt x="173621" y="390079"/>
                  <a:pt x="17411" y="617409"/>
                </a:cubicBezTo>
                <a:cubicBezTo>
                  <a:pt x="-138799" y="844739"/>
                  <a:pt x="794651" y="1185099"/>
                  <a:pt x="1274711" y="1364169"/>
                </a:cubicBezTo>
                <a:cubicBezTo>
                  <a:pt x="1754771" y="1543239"/>
                  <a:pt x="2326271" y="1617534"/>
                  <a:pt x="2897771" y="1691829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0" name="手繪多邊形: 圖案 199">
            <a:extLst>
              <a:ext uri="{FF2B5EF4-FFF2-40B4-BE49-F238E27FC236}">
                <a16:creationId xmlns:a16="http://schemas.microsoft.com/office/drawing/2014/main" id="{606DA181-B2A2-7216-C3F6-FE9843636B2A}"/>
              </a:ext>
            </a:extLst>
          </p:cNvPr>
          <p:cNvSpPr/>
          <p:nvPr/>
        </p:nvSpPr>
        <p:spPr>
          <a:xfrm>
            <a:off x="7252901" y="7097916"/>
            <a:ext cx="1831568" cy="632460"/>
          </a:xfrm>
          <a:custGeom>
            <a:avLst/>
            <a:gdLst>
              <a:gd name="connsiteX0" fmla="*/ 1831568 w 1831568"/>
              <a:gd name="connsiteY0" fmla="*/ 0 h 632460"/>
              <a:gd name="connsiteX1" fmla="*/ 216128 w 1831568"/>
              <a:gd name="connsiteY1" fmla="*/ 106680 h 632460"/>
              <a:gd name="connsiteX2" fmla="*/ 185648 w 1831568"/>
              <a:gd name="connsiteY2" fmla="*/ 533400 h 632460"/>
              <a:gd name="connsiteX3" fmla="*/ 1778228 w 1831568"/>
              <a:gd name="connsiteY3" fmla="*/ 632460 h 632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31568" h="632460">
                <a:moveTo>
                  <a:pt x="1831568" y="0"/>
                </a:moveTo>
                <a:cubicBezTo>
                  <a:pt x="1161008" y="8890"/>
                  <a:pt x="490448" y="17780"/>
                  <a:pt x="216128" y="106680"/>
                </a:cubicBezTo>
                <a:cubicBezTo>
                  <a:pt x="-58192" y="195580"/>
                  <a:pt x="-74702" y="445770"/>
                  <a:pt x="185648" y="533400"/>
                </a:cubicBezTo>
                <a:cubicBezTo>
                  <a:pt x="445998" y="621030"/>
                  <a:pt x="1112113" y="626745"/>
                  <a:pt x="1778228" y="632460"/>
                </a:cubicBezTo>
              </a:path>
            </a:pathLst>
          </a:custGeom>
          <a:noFill/>
          <a:ln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1" name="矩形: 圓角 200">
            <a:extLst>
              <a:ext uri="{FF2B5EF4-FFF2-40B4-BE49-F238E27FC236}">
                <a16:creationId xmlns:a16="http://schemas.microsoft.com/office/drawing/2014/main" id="{0F81E427-7E12-82AD-9D3A-10A2714CEE5F}"/>
              </a:ext>
            </a:extLst>
          </p:cNvPr>
          <p:cNvSpPr/>
          <p:nvPr/>
        </p:nvSpPr>
        <p:spPr>
          <a:xfrm>
            <a:off x="7495666" y="4178822"/>
            <a:ext cx="1236593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2" name="矩形: 圓角 201">
            <a:extLst>
              <a:ext uri="{FF2B5EF4-FFF2-40B4-BE49-F238E27FC236}">
                <a16:creationId xmlns:a16="http://schemas.microsoft.com/office/drawing/2014/main" id="{7A3242EF-F000-6545-69EF-6DCC2BD9AF55}"/>
              </a:ext>
            </a:extLst>
          </p:cNvPr>
          <p:cNvSpPr/>
          <p:nvPr/>
        </p:nvSpPr>
        <p:spPr>
          <a:xfrm>
            <a:off x="13154246" y="4178822"/>
            <a:ext cx="1236593" cy="4590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FTM</a:t>
            </a:r>
            <a:endParaRPr lang="zh-TW" altLang="en-US" sz="2400" b="1" dirty="0">
              <a:solidFill>
                <a:schemeClr val="bg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2160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 descr="一張含有 室內, 地板, 牆, 傢俱 的圖片&#10;&#10;AI 產生的內容可能不正確。">
            <a:extLst>
              <a:ext uri="{FF2B5EF4-FFF2-40B4-BE49-F238E27FC236}">
                <a16:creationId xmlns:a16="http://schemas.microsoft.com/office/drawing/2014/main" id="{79F9A0F2-DC40-1BC7-EEFA-3B9BB213A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3452" y="225835"/>
            <a:ext cx="8807234" cy="11740329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56A6D8C-CE35-286C-351C-7BE9D2053164}"/>
              </a:ext>
            </a:extLst>
          </p:cNvPr>
          <p:cNvCxnSpPr>
            <a:cxnSpLocks/>
          </p:cNvCxnSpPr>
          <p:nvPr/>
        </p:nvCxnSpPr>
        <p:spPr>
          <a:xfrm>
            <a:off x="10140043" y="3597728"/>
            <a:ext cx="0" cy="7538358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80A12B5-D5D4-E295-39E2-5C491BA2C727}"/>
              </a:ext>
            </a:extLst>
          </p:cNvPr>
          <p:cNvSpPr/>
          <p:nvPr/>
        </p:nvSpPr>
        <p:spPr>
          <a:xfrm>
            <a:off x="8556171" y="6346370"/>
            <a:ext cx="138793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140 cm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2" name="直線單箭頭接點 1">
            <a:extLst>
              <a:ext uri="{FF2B5EF4-FFF2-40B4-BE49-F238E27FC236}">
                <a16:creationId xmlns:a16="http://schemas.microsoft.com/office/drawing/2014/main" id="{DB560788-3AE7-3C09-24C8-758DAF4C56CF}"/>
              </a:ext>
            </a:extLst>
          </p:cNvPr>
          <p:cNvCxnSpPr>
            <a:cxnSpLocks/>
          </p:cNvCxnSpPr>
          <p:nvPr/>
        </p:nvCxnSpPr>
        <p:spPr>
          <a:xfrm>
            <a:off x="13492842" y="2917371"/>
            <a:ext cx="0" cy="8692243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>
            <a:extLst>
              <a:ext uri="{FF2B5EF4-FFF2-40B4-BE49-F238E27FC236}">
                <a16:creationId xmlns:a16="http://schemas.microsoft.com/office/drawing/2014/main" id="{5E5FA70D-2262-205D-A6D0-390591C354AC}"/>
              </a:ext>
            </a:extLst>
          </p:cNvPr>
          <p:cNvSpPr/>
          <p:nvPr/>
        </p:nvSpPr>
        <p:spPr>
          <a:xfrm>
            <a:off x="11908969" y="6691992"/>
            <a:ext cx="1387930" cy="571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150 cm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79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2B9D5B08-E7F2-55F5-D87A-8BC11449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F4A3526-233B-4B56-44E0-F0E762A9B1F4}"/>
              </a:ext>
            </a:extLst>
          </p:cNvPr>
          <p:cNvSpPr/>
          <p:nvPr/>
        </p:nvSpPr>
        <p:spPr>
          <a:xfrm>
            <a:off x="5284597" y="8835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4A07402D-90D2-826A-AF27-47AECAFC5351}"/>
              </a:ext>
            </a:extLst>
          </p:cNvPr>
          <p:cNvSpPr/>
          <p:nvPr/>
        </p:nvSpPr>
        <p:spPr>
          <a:xfrm>
            <a:off x="6038779" y="2973648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fusion of RSSI and FTM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E5E7A64-1030-F23A-A1AF-C63268808E8D}"/>
              </a:ext>
            </a:extLst>
          </p:cNvPr>
          <p:cNvSpPr txBox="1"/>
          <p:nvPr/>
        </p:nvSpPr>
        <p:spPr>
          <a:xfrm>
            <a:off x="23716298" y="8930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7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6488F4-371B-E723-2D10-07EA773FE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207" y="4943145"/>
            <a:ext cx="1300175" cy="130017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E233C96-563C-DFEC-2912-7E8FC926E966}"/>
              </a:ext>
            </a:extLst>
          </p:cNvPr>
          <p:cNvSpPr txBox="1"/>
          <p:nvPr/>
        </p:nvSpPr>
        <p:spPr>
          <a:xfrm>
            <a:off x="6312646" y="4410595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Traditional 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38DDBFC-C6FC-FB2F-2879-D9E139348B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5997"/>
          <a:stretch/>
        </p:blipFill>
        <p:spPr>
          <a:xfrm>
            <a:off x="12900738" y="4872258"/>
            <a:ext cx="1911881" cy="160602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318FC21-48EC-FB89-71B5-F20BA5B09A2A}"/>
              </a:ext>
            </a:extLst>
          </p:cNvPr>
          <p:cNvSpPr txBox="1"/>
          <p:nvPr/>
        </p:nvSpPr>
        <p:spPr>
          <a:xfrm>
            <a:off x="12476215" y="4410594"/>
            <a:ext cx="276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IEEE802.11mc 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A708749-44BA-7543-0298-257EBC754775}"/>
              </a:ext>
            </a:extLst>
          </p:cNvPr>
          <p:cNvSpPr txBox="1"/>
          <p:nvPr/>
        </p:nvSpPr>
        <p:spPr>
          <a:xfrm>
            <a:off x="6312646" y="6450839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AD75BBD-6FFB-4AF3-60C3-98A02C62C2BA}"/>
              </a:ext>
            </a:extLst>
          </p:cNvPr>
          <p:cNvSpPr txBox="1"/>
          <p:nvPr/>
        </p:nvSpPr>
        <p:spPr>
          <a:xfrm>
            <a:off x="12634978" y="6450839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 + FTM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3290FEB-1CF3-47EE-FE8C-DCCF1163E7D4}"/>
              </a:ext>
            </a:extLst>
          </p:cNvPr>
          <p:cNvSpPr/>
          <p:nvPr/>
        </p:nvSpPr>
        <p:spPr>
          <a:xfrm>
            <a:off x="9698185" y="5049849"/>
            <a:ext cx="1911881" cy="1026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Fusion </a:t>
            </a:r>
          </a:p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IPS Model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形 16" descr="靶心 外框">
            <a:extLst>
              <a:ext uri="{FF2B5EF4-FFF2-40B4-BE49-F238E27FC236}">
                <a16:creationId xmlns:a16="http://schemas.microsoft.com/office/drawing/2014/main" id="{F3D5A029-8F39-C086-F80E-6A86C49A90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99476" y="7120021"/>
            <a:ext cx="914400" cy="914400"/>
          </a:xfrm>
          <a:prstGeom prst="rect">
            <a:avLst/>
          </a:prstGeom>
        </p:spPr>
      </p:pic>
      <p:pic>
        <p:nvPicPr>
          <p:cNvPr id="19" name="圖形 18" descr="美元 外框">
            <a:extLst>
              <a:ext uri="{FF2B5EF4-FFF2-40B4-BE49-F238E27FC236}">
                <a16:creationId xmlns:a16="http://schemas.microsoft.com/office/drawing/2014/main" id="{2A85DE9D-EA15-8BFF-AAC1-5C9174694C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89093" y="7120021"/>
            <a:ext cx="914400" cy="914400"/>
          </a:xfrm>
          <a:prstGeom prst="rect">
            <a:avLst/>
          </a:prstGeom>
        </p:spPr>
      </p:pic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C6BA84B2-63F8-225D-C4B9-ED597C4CF369}"/>
              </a:ext>
            </a:extLst>
          </p:cNvPr>
          <p:cNvSpPr/>
          <p:nvPr/>
        </p:nvSpPr>
        <p:spPr>
          <a:xfrm>
            <a:off x="10548716" y="6220006"/>
            <a:ext cx="210814" cy="46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F6455A9-E7EB-150B-D184-1367B2A65083}"/>
              </a:ext>
            </a:extLst>
          </p:cNvPr>
          <p:cNvSpPr/>
          <p:nvPr/>
        </p:nvSpPr>
        <p:spPr>
          <a:xfrm>
            <a:off x="9239248" y="6912502"/>
            <a:ext cx="2829757" cy="125607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Cost-Effective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✔️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Accurate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✔️</a:t>
            </a: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396B42B-A461-3B6E-E654-643CFD4FE8CA}"/>
              </a:ext>
            </a:extLst>
          </p:cNvPr>
          <p:cNvSpPr txBox="1"/>
          <p:nvPr/>
        </p:nvSpPr>
        <p:spPr>
          <a:xfrm>
            <a:off x="9598494" y="4618236"/>
            <a:ext cx="2048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>
                <a:solidFill>
                  <a:srgbClr val="7892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</a:t>
            </a:r>
            <a:endParaRPr lang="zh-TW" altLang="en-US" sz="2000" b="1" dirty="0">
              <a:solidFill>
                <a:srgbClr val="7892A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6365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36B087D-5AB6-2A8B-B56E-C0768881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E3E739CD-0D2A-F930-798A-58FEAD9D485E}"/>
              </a:ext>
            </a:extLst>
          </p:cNvPr>
          <p:cNvSpPr/>
          <p:nvPr/>
        </p:nvSpPr>
        <p:spPr>
          <a:xfrm>
            <a:off x="5284597" y="8835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7E6571A2-6E99-546E-7C02-C3F80745450C}"/>
              </a:ext>
            </a:extLst>
          </p:cNvPr>
          <p:cNvSpPr/>
          <p:nvPr/>
        </p:nvSpPr>
        <p:spPr>
          <a:xfrm>
            <a:off x="6038779" y="2973648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Mitigating Time Decay via Model Fine-Tuning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9B9C73B-4B71-14FF-130F-E52ED2F95C33}"/>
              </a:ext>
            </a:extLst>
          </p:cNvPr>
          <p:cNvSpPr txBox="1"/>
          <p:nvPr/>
        </p:nvSpPr>
        <p:spPr>
          <a:xfrm>
            <a:off x="23716298" y="8930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6F08903-59F5-D0C4-45F6-5B32D79160D6}"/>
              </a:ext>
            </a:extLst>
          </p:cNvPr>
          <p:cNvSpPr txBox="1"/>
          <p:nvPr/>
        </p:nvSpPr>
        <p:spPr>
          <a:xfrm>
            <a:off x="6038779" y="3730108"/>
            <a:ext cx="95965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 strategy to fine-tune hybrid RSSI-FTM localization models</a:t>
            </a:r>
            <a:r>
              <a:rPr lang="zh-TW" altLang="en-US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mitigate performance degradation over time. </a:t>
            </a:r>
          </a:p>
        </p:txBody>
      </p:sp>
      <p:pic>
        <p:nvPicPr>
          <p:cNvPr id="6" name="圖形 5" descr="對數圖表 外框">
            <a:extLst>
              <a:ext uri="{FF2B5EF4-FFF2-40B4-BE49-F238E27FC236}">
                <a16:creationId xmlns:a16="http://schemas.microsoft.com/office/drawing/2014/main" id="{366BFA93-2FF1-21CB-A472-37C5B0E67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1035" y="4577852"/>
            <a:ext cx="3880414" cy="3880414"/>
          </a:xfrm>
          <a:prstGeom prst="rect">
            <a:avLst/>
          </a:prstGeom>
        </p:spPr>
      </p:pic>
      <p:pic>
        <p:nvPicPr>
          <p:cNvPr id="8" name="圖形 7" descr="一群男人 以實心填滿">
            <a:extLst>
              <a:ext uri="{FF2B5EF4-FFF2-40B4-BE49-F238E27FC236}">
                <a16:creationId xmlns:a16="http://schemas.microsoft.com/office/drawing/2014/main" id="{37753B56-47E3-2309-5A61-893F8EE0C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05034" y="5034746"/>
            <a:ext cx="1415005" cy="1415005"/>
          </a:xfrm>
          <a:prstGeom prst="rect">
            <a:avLst/>
          </a:prstGeom>
        </p:spPr>
      </p:pic>
      <p:pic>
        <p:nvPicPr>
          <p:cNvPr id="10" name="圖形 9" descr="時鐘 外框">
            <a:extLst>
              <a:ext uri="{FF2B5EF4-FFF2-40B4-BE49-F238E27FC236}">
                <a16:creationId xmlns:a16="http://schemas.microsoft.com/office/drawing/2014/main" id="{B83CBF12-45E4-FC4F-56C4-C13CEA4823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505033" y="6680623"/>
            <a:ext cx="1415005" cy="141500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F177069A-6134-E157-4586-3E855E7AD724}"/>
              </a:ext>
            </a:extLst>
          </p:cNvPr>
          <p:cNvSpPr txBox="1"/>
          <p:nvPr/>
        </p:nvSpPr>
        <p:spPr>
          <a:xfrm>
            <a:off x="6584245" y="8227435"/>
            <a:ext cx="201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Accuracy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BDFF410-A92B-A03D-56C7-4E7D1C5C3FB0}"/>
              </a:ext>
            </a:extLst>
          </p:cNvPr>
          <p:cNvSpPr txBox="1"/>
          <p:nvPr/>
        </p:nvSpPr>
        <p:spPr>
          <a:xfrm>
            <a:off x="13205537" y="8227436"/>
            <a:ext cx="2013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Cost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33D818-9241-6574-EE77-BBA29D13E9B3}"/>
              </a:ext>
            </a:extLst>
          </p:cNvPr>
          <p:cNvSpPr/>
          <p:nvPr/>
        </p:nvSpPr>
        <p:spPr>
          <a:xfrm>
            <a:off x="10117120" y="5469332"/>
            <a:ext cx="2141317" cy="743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Decrease</a:t>
            </a:r>
            <a:endParaRPr lang="zh-TW" altLang="en-US" sz="24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D2B0AF1-212B-CC03-26B9-61567D7DA117}"/>
              </a:ext>
            </a:extLst>
          </p:cNvPr>
          <p:cNvSpPr/>
          <p:nvPr/>
        </p:nvSpPr>
        <p:spPr>
          <a:xfrm>
            <a:off x="10117121" y="6887227"/>
            <a:ext cx="2141317" cy="7436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Maintain</a:t>
            </a:r>
            <a:endParaRPr lang="zh-TW" altLang="en-US" sz="2400" b="1" dirty="0">
              <a:solidFill>
                <a:schemeClr val="tx2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箭號: 向右 19">
            <a:extLst>
              <a:ext uri="{FF2B5EF4-FFF2-40B4-BE49-F238E27FC236}">
                <a16:creationId xmlns:a16="http://schemas.microsoft.com/office/drawing/2014/main" id="{EAC18B78-C5A1-05EA-D818-D1FFFABF00D8}"/>
              </a:ext>
            </a:extLst>
          </p:cNvPr>
          <p:cNvSpPr/>
          <p:nvPr/>
        </p:nvSpPr>
        <p:spPr>
          <a:xfrm>
            <a:off x="9226844" y="7169553"/>
            <a:ext cx="609210" cy="20699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C54CDAED-3EAD-6FA4-5993-A8DC54B428AD}"/>
              </a:ext>
            </a:extLst>
          </p:cNvPr>
          <p:cNvSpPr/>
          <p:nvPr/>
        </p:nvSpPr>
        <p:spPr>
          <a:xfrm flipH="1">
            <a:off x="12577128" y="5737668"/>
            <a:ext cx="609210" cy="20699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185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F91E7EE-5F8E-0CB5-5F75-D1731AE3E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9E05A983-25E2-E8CD-1512-6C47A8B7A546}"/>
              </a:ext>
            </a:extLst>
          </p:cNvPr>
          <p:cNvSpPr/>
          <p:nvPr/>
        </p:nvSpPr>
        <p:spPr>
          <a:xfrm>
            <a:off x="5284597" y="88356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0D2F2664-02B8-55F4-8C4B-A1DFA86BA011}"/>
              </a:ext>
            </a:extLst>
          </p:cNvPr>
          <p:cNvSpPr/>
          <p:nvPr/>
        </p:nvSpPr>
        <p:spPr>
          <a:xfrm>
            <a:off x="6038779" y="2973648"/>
            <a:ext cx="9596581" cy="7481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Proposed method : </a:t>
            </a:r>
            <a:r>
              <a:rPr lang="en-US" altLang="zh-TW" sz="3200" b="1" dirty="0" err="1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RegDNN</a:t>
            </a:r>
            <a:r>
              <a:rPr lang="en-US" altLang="zh-TW" sz="32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0E4B86E-076A-455A-D639-BE9EBF533A4B}"/>
              </a:ext>
            </a:extLst>
          </p:cNvPr>
          <p:cNvSpPr txBox="1"/>
          <p:nvPr/>
        </p:nvSpPr>
        <p:spPr>
          <a:xfrm>
            <a:off x="23716298" y="893064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9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4A247D9-E06B-2DDC-CBB1-DF30F7A9B787}"/>
              </a:ext>
            </a:extLst>
          </p:cNvPr>
          <p:cNvSpPr txBox="1"/>
          <p:nvPr/>
        </p:nvSpPr>
        <p:spPr>
          <a:xfrm>
            <a:off x="6038779" y="3730108"/>
            <a:ext cx="9596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An Advanced Fingerprint-Based IPS Model Using RSSI and FTM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BECE01B-9D5C-CAD5-0857-56FEF9862E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997"/>
          <a:stretch/>
        </p:blipFill>
        <p:spPr>
          <a:xfrm>
            <a:off x="5786318" y="5738223"/>
            <a:ext cx="1911881" cy="160602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A364066-EFEF-25AB-F77F-D8AEE4DEC679}"/>
              </a:ext>
            </a:extLst>
          </p:cNvPr>
          <p:cNvSpPr txBox="1"/>
          <p:nvPr/>
        </p:nvSpPr>
        <p:spPr>
          <a:xfrm>
            <a:off x="5361796" y="5276559"/>
            <a:ext cx="27609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IEEE802.11mc 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FBCA3EC-2DCE-1359-CC35-0469D7BFB5CB}"/>
              </a:ext>
            </a:extLst>
          </p:cNvPr>
          <p:cNvSpPr txBox="1"/>
          <p:nvPr/>
        </p:nvSpPr>
        <p:spPr>
          <a:xfrm>
            <a:off x="5520559" y="7316804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 + FTM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5DF44770-9079-70BE-D471-9AE13746E014}"/>
              </a:ext>
            </a:extLst>
          </p:cNvPr>
          <p:cNvSpPr/>
          <p:nvPr/>
        </p:nvSpPr>
        <p:spPr>
          <a:xfrm>
            <a:off x="8122720" y="6103409"/>
            <a:ext cx="1707469" cy="9031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Regression</a:t>
            </a:r>
            <a:endParaRPr lang="zh-TW" altLang="en-US" sz="20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85470022-E216-CED7-17B9-4B6C5F743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749" y="5800429"/>
            <a:ext cx="1300175" cy="1300175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D121A706-0BB1-4C45-988C-4A5D6AC7DD5B}"/>
              </a:ext>
            </a:extLst>
          </p:cNvPr>
          <p:cNvSpPr txBox="1"/>
          <p:nvPr/>
        </p:nvSpPr>
        <p:spPr>
          <a:xfrm>
            <a:off x="9830187" y="5267879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Traditional AP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684A4C5-8936-C209-7AC8-DA7F511F2090}"/>
              </a:ext>
            </a:extLst>
          </p:cNvPr>
          <p:cNvSpPr txBox="1"/>
          <p:nvPr/>
        </p:nvSpPr>
        <p:spPr>
          <a:xfrm>
            <a:off x="9830187" y="7308123"/>
            <a:ext cx="226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endParaRPr lang="zh-TW" altLang="en-US" sz="2400" b="1" dirty="0">
              <a:solidFill>
                <a:schemeClr val="accent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7" name="圖形 16" descr="網狀圖 外框">
            <a:extLst>
              <a:ext uri="{FF2B5EF4-FFF2-40B4-BE49-F238E27FC236}">
                <a16:creationId xmlns:a16="http://schemas.microsoft.com/office/drawing/2014/main" id="{5EC06100-A2DD-FF52-EDDF-AA9B92A016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1804418" y="5640998"/>
            <a:ext cx="2000427" cy="2000427"/>
          </a:xfrm>
          <a:prstGeom prst="rect">
            <a:avLst/>
          </a:prstGeom>
        </p:spPr>
      </p:pic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6A18301B-48F9-02E6-7B57-6E4547B3A9F8}"/>
              </a:ext>
            </a:extLst>
          </p:cNvPr>
          <p:cNvSpPr/>
          <p:nvPr/>
        </p:nvSpPr>
        <p:spPr>
          <a:xfrm>
            <a:off x="12119001" y="5951918"/>
            <a:ext cx="1772271" cy="12061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 Distance</a:t>
            </a:r>
            <a:endParaRPr lang="zh-TW" altLang="en-US" sz="20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BC64C74-03AD-D5F6-C2ED-0B708E7C0AF3}"/>
              </a:ext>
            </a:extLst>
          </p:cNvPr>
          <p:cNvSpPr txBox="1"/>
          <p:nvPr/>
        </p:nvSpPr>
        <p:spPr>
          <a:xfrm>
            <a:off x="10377940" y="598314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B9619DB-5646-FACF-6D29-78CEFDF036D4}"/>
              </a:ext>
            </a:extLst>
          </p:cNvPr>
          <p:cNvSpPr txBox="1"/>
          <p:nvPr/>
        </p:nvSpPr>
        <p:spPr>
          <a:xfrm>
            <a:off x="11830616" y="52765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A65A5D-1C07-BE4C-5A0E-4458E5261024}"/>
              </a:ext>
            </a:extLst>
          </p:cNvPr>
          <p:cNvSpPr txBox="1"/>
          <p:nvPr/>
        </p:nvSpPr>
        <p:spPr>
          <a:xfrm>
            <a:off x="13755590" y="5276559"/>
            <a:ext cx="2760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Train DNN model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194107C-985E-1ABF-AE65-84393CE809B8}"/>
              </a:ext>
            </a:extLst>
          </p:cNvPr>
          <p:cNvSpPr/>
          <p:nvPr/>
        </p:nvSpPr>
        <p:spPr>
          <a:xfrm>
            <a:off x="12454875" y="7769786"/>
            <a:ext cx="2829757" cy="125607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Accurate  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👆</a:t>
            </a: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Cost  </a:t>
            </a:r>
            <a:r>
              <a:rPr lang="zh-TW" altLang="en-US" sz="2400" b="1" dirty="0">
                <a:solidFill>
                  <a:schemeClr val="bg2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👇</a:t>
            </a:r>
            <a:endParaRPr lang="en-US" altLang="zh-TW" sz="2400" b="1" dirty="0">
              <a:solidFill>
                <a:schemeClr val="bg2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44480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BBBCF49C-148D-C693-0EEE-27DD854F0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 descr="一張含有 螢幕擷取畫面, Rectangle, 設計 的圖片&#10;&#10;AI 產生的內容可能不正確。">
            <a:extLst>
              <a:ext uri="{FF2B5EF4-FFF2-40B4-BE49-F238E27FC236}">
                <a16:creationId xmlns:a16="http://schemas.microsoft.com/office/drawing/2014/main" id="{F66C4985-3925-CB04-9E04-F5F61B080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195609" y="3288373"/>
            <a:ext cx="632557" cy="632557"/>
          </a:xfrm>
          <a:prstGeom prst="rect">
            <a:avLst/>
          </a:prstGeom>
        </p:spPr>
      </p:pic>
      <p:pic>
        <p:nvPicPr>
          <p:cNvPr id="25" name="圖片 24" descr="一張含有 黑色, 螢幕擷取畫面, 黑暗, 黑與白 的圖片&#10;&#10;AI 產生的內容可能不正確。">
            <a:extLst>
              <a:ext uri="{FF2B5EF4-FFF2-40B4-BE49-F238E27FC236}">
                <a16:creationId xmlns:a16="http://schemas.microsoft.com/office/drawing/2014/main" id="{380A6AF0-B0C8-56D0-4529-7AC241D48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509" y="3288372"/>
            <a:ext cx="630820" cy="630820"/>
          </a:xfrm>
          <a:prstGeom prst="rect">
            <a:avLst/>
          </a:prstGeom>
        </p:spPr>
      </p:pic>
      <p:pic>
        <p:nvPicPr>
          <p:cNvPr id="26" name="圖片 25" descr="一張含有 黑色, 螢幕擷取畫面, 黑暗, 黑與白 的圖片&#10;&#10;AI 產生的內容可能不正確。">
            <a:extLst>
              <a:ext uri="{FF2B5EF4-FFF2-40B4-BE49-F238E27FC236}">
                <a16:creationId xmlns:a16="http://schemas.microsoft.com/office/drawing/2014/main" id="{A7D5E460-1331-19EC-08B4-162ADD7710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43" y="3288372"/>
            <a:ext cx="630820" cy="63082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A8FF503-FDAE-AAF3-5F3B-85D4677014EB}"/>
              </a:ext>
            </a:extLst>
          </p:cNvPr>
          <p:cNvCxnSpPr>
            <a:stCxn id="25" idx="3"/>
            <a:endCxn id="23" idx="3"/>
          </p:cNvCxnSpPr>
          <p:nvPr/>
        </p:nvCxnSpPr>
        <p:spPr>
          <a:xfrm>
            <a:off x="2896330" y="3603783"/>
            <a:ext cx="299279" cy="86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8EE83AA9-3DB2-8A2B-6173-01AB84E2BB6A}"/>
              </a:ext>
            </a:extLst>
          </p:cNvPr>
          <p:cNvCxnSpPr>
            <a:cxnSpLocks/>
          </p:cNvCxnSpPr>
          <p:nvPr/>
        </p:nvCxnSpPr>
        <p:spPr>
          <a:xfrm rot="10800000">
            <a:off x="3828165" y="3602914"/>
            <a:ext cx="299279" cy="86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46673423-927A-E383-1649-B9C50CA717B5}"/>
              </a:ext>
            </a:extLst>
          </p:cNvPr>
          <p:cNvCxnSpPr>
            <a:cxnSpLocks/>
          </p:cNvCxnSpPr>
          <p:nvPr/>
        </p:nvCxnSpPr>
        <p:spPr>
          <a:xfrm rot="5400000">
            <a:off x="3362682" y="4118269"/>
            <a:ext cx="299279" cy="86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E719BD59-6979-122E-98E4-D2696500D3D7}"/>
              </a:ext>
            </a:extLst>
          </p:cNvPr>
          <p:cNvSpPr/>
          <p:nvPr/>
        </p:nvSpPr>
        <p:spPr>
          <a:xfrm>
            <a:off x="2188644" y="4352781"/>
            <a:ext cx="2646486" cy="6299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Collection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D189C36-F51C-C416-B556-906524675DD6}"/>
              </a:ext>
            </a:extLst>
          </p:cNvPr>
          <p:cNvGrpSpPr/>
          <p:nvPr/>
        </p:nvGrpSpPr>
        <p:grpSpPr>
          <a:xfrm>
            <a:off x="1847551" y="5182415"/>
            <a:ext cx="3328671" cy="464332"/>
            <a:chOff x="1233976" y="5114838"/>
            <a:chExt cx="3328671" cy="46433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9DDF7A7B-3230-5E09-1E4C-D4272AF7F303}"/>
                </a:ext>
              </a:extLst>
            </p:cNvPr>
            <p:cNvSpPr/>
            <p:nvPr/>
          </p:nvSpPr>
          <p:spPr>
            <a:xfrm>
              <a:off x="1233976" y="5114838"/>
              <a:ext cx="972126" cy="4606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RSSI</a:t>
              </a:r>
              <a:endParaRPr lang="zh-TW" altLang="en-US" sz="20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3E8608A-008C-BE93-DD14-921DE0921202}"/>
                </a:ext>
              </a:extLst>
            </p:cNvPr>
            <p:cNvSpPr/>
            <p:nvPr/>
          </p:nvSpPr>
          <p:spPr>
            <a:xfrm>
              <a:off x="2353301" y="5114838"/>
              <a:ext cx="972126" cy="4606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FTM</a:t>
              </a:r>
              <a:endParaRPr lang="zh-TW" altLang="en-US" sz="20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8619515-FAE5-33C6-6B6F-D9E64F440C83}"/>
                </a:ext>
              </a:extLst>
            </p:cNvPr>
            <p:cNvSpPr/>
            <p:nvPr/>
          </p:nvSpPr>
          <p:spPr>
            <a:xfrm>
              <a:off x="3472626" y="5118526"/>
              <a:ext cx="1090021" cy="4606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>
                  <a:solidFill>
                    <a:schemeClr val="tx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StdDev</a:t>
              </a:r>
              <a:endParaRPr lang="zh-TW" altLang="en-US" sz="20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EA4121C-1801-9E0C-E18D-E421F825E40E}"/>
              </a:ext>
            </a:extLst>
          </p:cNvPr>
          <p:cNvGrpSpPr/>
          <p:nvPr/>
        </p:nvGrpSpPr>
        <p:grpSpPr>
          <a:xfrm>
            <a:off x="4928697" y="3288372"/>
            <a:ext cx="5417223" cy="2584242"/>
            <a:chOff x="3987894" y="5002454"/>
            <a:chExt cx="5417223" cy="2584242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70705238-A943-F45D-EC5A-395172FE2421}"/>
                </a:ext>
              </a:extLst>
            </p:cNvPr>
            <p:cNvSpPr/>
            <p:nvPr/>
          </p:nvSpPr>
          <p:spPr>
            <a:xfrm>
              <a:off x="5040645" y="5002454"/>
              <a:ext cx="3311729" cy="2584242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8007006-300B-FF9A-E7D9-68B79DFBABB7}"/>
                </a:ext>
              </a:extLst>
            </p:cNvPr>
            <p:cNvSpPr/>
            <p:nvPr/>
          </p:nvSpPr>
          <p:spPr>
            <a:xfrm>
              <a:off x="5348056" y="6696116"/>
              <a:ext cx="2696901" cy="591582"/>
            </a:xfrm>
            <a:prstGeom prst="rect">
              <a:avLst/>
            </a:prstGeom>
            <a:solidFill>
              <a:schemeClr val="accent6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Standardization</a:t>
              </a:r>
              <a:endPara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E48E38CC-89F9-F54B-6FDE-D56A14BD85A6}"/>
                </a:ext>
              </a:extLst>
            </p:cNvPr>
            <p:cNvSpPr txBox="1"/>
            <p:nvPr/>
          </p:nvSpPr>
          <p:spPr>
            <a:xfrm>
              <a:off x="3987894" y="5159733"/>
              <a:ext cx="54172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Data Preprocessing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F34F59B-5992-F2BE-2C4C-35CE2A290AB8}"/>
                </a:ext>
              </a:extLst>
            </p:cNvPr>
            <p:cNvSpPr/>
            <p:nvPr/>
          </p:nvSpPr>
          <p:spPr>
            <a:xfrm>
              <a:off x="5348056" y="5862966"/>
              <a:ext cx="2696901" cy="591582"/>
            </a:xfrm>
            <a:prstGeom prst="rect">
              <a:avLst/>
            </a:prstGeom>
            <a:solidFill>
              <a:schemeClr val="accent6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fusion</a:t>
              </a:r>
              <a:endPara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49E1593-7DBA-670A-2A9E-AFA7A98137C7}"/>
              </a:ext>
            </a:extLst>
          </p:cNvPr>
          <p:cNvCxnSpPr>
            <a:cxnSpLocks/>
          </p:cNvCxnSpPr>
          <p:nvPr/>
        </p:nvCxnSpPr>
        <p:spPr>
          <a:xfrm>
            <a:off x="5026956" y="4667756"/>
            <a:ext cx="82034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A0273287-4666-B230-C645-06D2833CE481}"/>
              </a:ext>
            </a:extLst>
          </p:cNvPr>
          <p:cNvSpPr/>
          <p:nvPr/>
        </p:nvSpPr>
        <p:spPr>
          <a:xfrm>
            <a:off x="10029467" y="4343830"/>
            <a:ext cx="1992428" cy="629950"/>
          </a:xfrm>
          <a:prstGeom prst="roundRect">
            <a:avLst/>
          </a:prstGeom>
          <a:solidFill>
            <a:srgbClr val="FFE593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Regressor</a:t>
            </a:r>
            <a:endParaRPr lang="zh-TW" altLang="en-US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C4F00A5F-B87B-3869-5406-AB4418A7ACE3}"/>
              </a:ext>
            </a:extLst>
          </p:cNvPr>
          <p:cNvCxnSpPr>
            <a:cxnSpLocks/>
          </p:cNvCxnSpPr>
          <p:nvPr/>
        </p:nvCxnSpPr>
        <p:spPr>
          <a:xfrm>
            <a:off x="9427322" y="4667756"/>
            <a:ext cx="46800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1119BD75-3E1B-C55C-617A-A83D87C9AA0C}"/>
              </a:ext>
            </a:extLst>
          </p:cNvPr>
          <p:cNvSpPr/>
          <p:nvPr/>
        </p:nvSpPr>
        <p:spPr>
          <a:xfrm>
            <a:off x="14375246" y="4059627"/>
            <a:ext cx="1992428" cy="1075415"/>
          </a:xfrm>
          <a:prstGeom prst="roundRect">
            <a:avLst/>
          </a:prstGeom>
          <a:solidFill>
            <a:srgbClr val="FFE593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</a:t>
            </a:r>
            <a:endParaRPr lang="zh-TW" altLang="en-US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9B12940F-FDAC-C7B6-BD33-236285276155}"/>
              </a:ext>
            </a:extLst>
          </p:cNvPr>
          <p:cNvSpPr/>
          <p:nvPr/>
        </p:nvSpPr>
        <p:spPr>
          <a:xfrm>
            <a:off x="10510878" y="3183842"/>
            <a:ext cx="1029606" cy="591582"/>
          </a:xfrm>
          <a:prstGeom prst="rect">
            <a:avLst/>
          </a:prstGeom>
          <a:solidFill>
            <a:srgbClr val="C7E6A4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7BCC1725-B3DF-AED4-4620-F2A27A5DAE36}"/>
              </a:ext>
            </a:extLst>
          </p:cNvPr>
          <p:cNvCxnSpPr>
            <a:cxnSpLocks/>
          </p:cNvCxnSpPr>
          <p:nvPr/>
        </p:nvCxnSpPr>
        <p:spPr>
          <a:xfrm rot="16200000">
            <a:off x="10791681" y="4059627"/>
            <a:ext cx="468000" cy="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34AA73CB-4411-9090-0CDC-1C9F6C39E1A7}"/>
              </a:ext>
            </a:extLst>
          </p:cNvPr>
          <p:cNvSpPr/>
          <p:nvPr/>
        </p:nvSpPr>
        <p:spPr>
          <a:xfrm>
            <a:off x="12435328" y="4371965"/>
            <a:ext cx="1106660" cy="591582"/>
          </a:xfrm>
          <a:prstGeom prst="rect">
            <a:avLst/>
          </a:prstGeom>
          <a:solidFill>
            <a:srgbClr val="C7E6A4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</a:t>
            </a:r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CE89F7CE-A8A9-4B77-CD28-75DF894EB03E}"/>
              </a:ext>
            </a:extLst>
          </p:cNvPr>
          <p:cNvSpPr/>
          <p:nvPr/>
        </p:nvSpPr>
        <p:spPr>
          <a:xfrm>
            <a:off x="11025681" y="3406361"/>
            <a:ext cx="1992426" cy="1723963"/>
          </a:xfrm>
          <a:prstGeom prst="arc">
            <a:avLst>
              <a:gd name="adj1" fmla="val 14970809"/>
              <a:gd name="adj2" fmla="val 21444100"/>
            </a:avLst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AAF53FEB-2958-E818-C803-3C6357FB82A3}"/>
              </a:ext>
            </a:extLst>
          </p:cNvPr>
          <p:cNvCxnSpPr>
            <a:cxnSpLocks/>
          </p:cNvCxnSpPr>
          <p:nvPr/>
        </p:nvCxnSpPr>
        <p:spPr>
          <a:xfrm>
            <a:off x="13724617" y="4625470"/>
            <a:ext cx="46800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69916B34-09AE-03F1-83E8-BF28280DD4B3}"/>
              </a:ext>
            </a:extLst>
          </p:cNvPr>
          <p:cNvSpPr/>
          <p:nvPr/>
        </p:nvSpPr>
        <p:spPr>
          <a:xfrm>
            <a:off x="2188644" y="6593664"/>
            <a:ext cx="2646486" cy="6299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Collection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26177180-3627-604A-337D-269A2E0013CC}"/>
              </a:ext>
            </a:extLst>
          </p:cNvPr>
          <p:cNvSpPr/>
          <p:nvPr/>
        </p:nvSpPr>
        <p:spPr>
          <a:xfrm>
            <a:off x="5981448" y="6573715"/>
            <a:ext cx="3311729" cy="6299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Data Preprocessing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EA4E963E-6A8C-E11E-5D11-8BC1A81DD8AF}"/>
              </a:ext>
            </a:extLst>
          </p:cNvPr>
          <p:cNvCxnSpPr>
            <a:cxnSpLocks/>
          </p:cNvCxnSpPr>
          <p:nvPr/>
        </p:nvCxnSpPr>
        <p:spPr>
          <a:xfrm>
            <a:off x="5026956" y="6908639"/>
            <a:ext cx="82034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圓角 88">
            <a:extLst>
              <a:ext uri="{FF2B5EF4-FFF2-40B4-BE49-F238E27FC236}">
                <a16:creationId xmlns:a16="http://schemas.microsoft.com/office/drawing/2014/main" id="{4F9C3617-4310-F779-B473-B28B37BD5CBB}"/>
              </a:ext>
            </a:extLst>
          </p:cNvPr>
          <p:cNvSpPr/>
          <p:nvPr/>
        </p:nvSpPr>
        <p:spPr>
          <a:xfrm>
            <a:off x="10029467" y="6584713"/>
            <a:ext cx="1992428" cy="629950"/>
          </a:xfrm>
          <a:prstGeom prst="roundRect">
            <a:avLst/>
          </a:prstGeom>
          <a:solidFill>
            <a:srgbClr val="FFE593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Regressor</a:t>
            </a:r>
            <a:endParaRPr lang="zh-TW" altLang="en-US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8CBA92D8-66C0-F9AB-8181-7209E46E0E0C}"/>
              </a:ext>
            </a:extLst>
          </p:cNvPr>
          <p:cNvCxnSpPr>
            <a:cxnSpLocks/>
          </p:cNvCxnSpPr>
          <p:nvPr/>
        </p:nvCxnSpPr>
        <p:spPr>
          <a:xfrm>
            <a:off x="9427322" y="6908639"/>
            <a:ext cx="46800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圓角 90">
            <a:extLst>
              <a:ext uri="{FF2B5EF4-FFF2-40B4-BE49-F238E27FC236}">
                <a16:creationId xmlns:a16="http://schemas.microsoft.com/office/drawing/2014/main" id="{280B49E6-2F64-82B4-FD88-27A4FE403B5A}"/>
              </a:ext>
            </a:extLst>
          </p:cNvPr>
          <p:cNvSpPr/>
          <p:nvPr/>
        </p:nvSpPr>
        <p:spPr>
          <a:xfrm>
            <a:off x="14375246" y="6300510"/>
            <a:ext cx="1992428" cy="1075415"/>
          </a:xfrm>
          <a:prstGeom prst="roundRect">
            <a:avLst/>
          </a:prstGeom>
          <a:solidFill>
            <a:srgbClr val="FFE593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</a:t>
            </a:r>
            <a:endParaRPr lang="zh-TW" altLang="en-US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C5BDC322-E996-985C-0BFB-C638A828A160}"/>
              </a:ext>
            </a:extLst>
          </p:cNvPr>
          <p:cNvSpPr/>
          <p:nvPr/>
        </p:nvSpPr>
        <p:spPr>
          <a:xfrm>
            <a:off x="12435328" y="6603897"/>
            <a:ext cx="1106660" cy="591582"/>
          </a:xfrm>
          <a:prstGeom prst="rect">
            <a:avLst/>
          </a:prstGeom>
          <a:solidFill>
            <a:srgbClr val="C7E6A4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</a:t>
            </a:r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6763D509-A33C-C532-E810-66629FF0F4AE}"/>
              </a:ext>
            </a:extLst>
          </p:cNvPr>
          <p:cNvCxnSpPr>
            <a:cxnSpLocks/>
          </p:cNvCxnSpPr>
          <p:nvPr/>
        </p:nvCxnSpPr>
        <p:spPr>
          <a:xfrm>
            <a:off x="13724617" y="6866353"/>
            <a:ext cx="46800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: 圓角 101">
            <a:extLst>
              <a:ext uri="{FF2B5EF4-FFF2-40B4-BE49-F238E27FC236}">
                <a16:creationId xmlns:a16="http://schemas.microsoft.com/office/drawing/2014/main" id="{6C7C0348-D7EF-4547-BF40-1B0F0D5CA78B}"/>
              </a:ext>
            </a:extLst>
          </p:cNvPr>
          <p:cNvSpPr/>
          <p:nvPr/>
        </p:nvSpPr>
        <p:spPr>
          <a:xfrm>
            <a:off x="17122742" y="6459755"/>
            <a:ext cx="2170722" cy="772028"/>
          </a:xfrm>
          <a:prstGeom prst="roundRect">
            <a:avLst/>
          </a:prstGeom>
          <a:solidFill>
            <a:schemeClr val="bg1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008A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Localization</a:t>
            </a:r>
            <a:endParaRPr lang="zh-TW" altLang="en-US" sz="2400" b="1" dirty="0">
              <a:solidFill>
                <a:srgbClr val="008A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DB8BBA1F-CFE2-79F5-1522-7E1E5D9D7C8E}"/>
              </a:ext>
            </a:extLst>
          </p:cNvPr>
          <p:cNvCxnSpPr>
            <a:cxnSpLocks/>
          </p:cNvCxnSpPr>
          <p:nvPr/>
        </p:nvCxnSpPr>
        <p:spPr>
          <a:xfrm>
            <a:off x="16511208" y="6845769"/>
            <a:ext cx="46800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弧形 110">
            <a:extLst>
              <a:ext uri="{FF2B5EF4-FFF2-40B4-BE49-F238E27FC236}">
                <a16:creationId xmlns:a16="http://schemas.microsoft.com/office/drawing/2014/main" id="{E5753B55-ABC4-339F-59AA-013B7778194B}"/>
              </a:ext>
            </a:extLst>
          </p:cNvPr>
          <p:cNvSpPr/>
          <p:nvPr/>
        </p:nvSpPr>
        <p:spPr>
          <a:xfrm>
            <a:off x="10921494" y="5698730"/>
            <a:ext cx="1992426" cy="1723963"/>
          </a:xfrm>
          <a:prstGeom prst="arc">
            <a:avLst>
              <a:gd name="adj1" fmla="val 11203641"/>
              <a:gd name="adj2" fmla="val 21444100"/>
            </a:avLst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633B253D-46A7-7289-815C-FE967C8FC9C2}"/>
              </a:ext>
            </a:extLst>
          </p:cNvPr>
          <p:cNvSpPr txBox="1"/>
          <p:nvPr/>
        </p:nvSpPr>
        <p:spPr>
          <a:xfrm>
            <a:off x="2693429" y="2604392"/>
            <a:ext cx="163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3" name="文字方塊 122">
            <a:extLst>
              <a:ext uri="{FF2B5EF4-FFF2-40B4-BE49-F238E27FC236}">
                <a16:creationId xmlns:a16="http://schemas.microsoft.com/office/drawing/2014/main" id="{B94D0C87-FEF5-F07E-7A51-5C324E82BAB9}"/>
              </a:ext>
            </a:extLst>
          </p:cNvPr>
          <p:cNvSpPr txBox="1"/>
          <p:nvPr/>
        </p:nvSpPr>
        <p:spPr>
          <a:xfrm>
            <a:off x="2623032" y="6031428"/>
            <a:ext cx="163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5" name="直線接點 124">
            <a:extLst>
              <a:ext uri="{FF2B5EF4-FFF2-40B4-BE49-F238E27FC236}">
                <a16:creationId xmlns:a16="http://schemas.microsoft.com/office/drawing/2014/main" id="{50F45FE8-09E4-07CA-4DF3-6D624A875EC1}"/>
              </a:ext>
            </a:extLst>
          </p:cNvPr>
          <p:cNvCxnSpPr>
            <a:cxnSpLocks/>
          </p:cNvCxnSpPr>
          <p:nvPr/>
        </p:nvCxnSpPr>
        <p:spPr>
          <a:xfrm>
            <a:off x="1657069" y="5970468"/>
            <a:ext cx="17640000" cy="0"/>
          </a:xfrm>
          <a:prstGeom prst="line">
            <a:avLst/>
          </a:prstGeom>
          <a:ln w="28575">
            <a:solidFill>
              <a:schemeClr val="accent5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>
            <a:extLst>
              <a:ext uri="{FF2B5EF4-FFF2-40B4-BE49-F238E27FC236}">
                <a16:creationId xmlns:a16="http://schemas.microsoft.com/office/drawing/2014/main" id="{3CD2CC3F-AA3D-640A-674B-B1314A240578}"/>
              </a:ext>
            </a:extLst>
          </p:cNvPr>
          <p:cNvCxnSpPr>
            <a:cxnSpLocks/>
          </p:cNvCxnSpPr>
          <p:nvPr/>
        </p:nvCxnSpPr>
        <p:spPr>
          <a:xfrm flipV="1">
            <a:off x="9661322" y="3512012"/>
            <a:ext cx="0" cy="2186718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接點 135">
            <a:extLst>
              <a:ext uri="{FF2B5EF4-FFF2-40B4-BE49-F238E27FC236}">
                <a16:creationId xmlns:a16="http://schemas.microsoft.com/office/drawing/2014/main" id="{FC5DFBC5-0F16-8734-C297-0A0655DDA715}"/>
              </a:ext>
            </a:extLst>
          </p:cNvPr>
          <p:cNvCxnSpPr>
            <a:cxnSpLocks/>
          </p:cNvCxnSpPr>
          <p:nvPr/>
        </p:nvCxnSpPr>
        <p:spPr>
          <a:xfrm flipH="1" flipV="1">
            <a:off x="9722551" y="3480758"/>
            <a:ext cx="720000" cy="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>
            <a:extLst>
              <a:ext uri="{FF2B5EF4-FFF2-40B4-BE49-F238E27FC236}">
                <a16:creationId xmlns:a16="http://schemas.microsoft.com/office/drawing/2014/main" id="{2B495D8D-CEF1-159C-05DF-B6CBB16DEC38}"/>
              </a:ext>
            </a:extLst>
          </p:cNvPr>
          <p:cNvCxnSpPr>
            <a:cxnSpLocks/>
          </p:cNvCxnSpPr>
          <p:nvPr/>
        </p:nvCxnSpPr>
        <p:spPr>
          <a:xfrm flipH="1" flipV="1">
            <a:off x="9643303" y="5808458"/>
            <a:ext cx="720000" cy="0"/>
          </a:xfrm>
          <a:prstGeom prst="line">
            <a:avLst/>
          </a:prstGeom>
          <a:ln w="381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接點 144">
            <a:extLst>
              <a:ext uri="{FF2B5EF4-FFF2-40B4-BE49-F238E27FC236}">
                <a16:creationId xmlns:a16="http://schemas.microsoft.com/office/drawing/2014/main" id="{735F4975-51BD-EAEF-2B0E-818974DDB522}"/>
              </a:ext>
            </a:extLst>
          </p:cNvPr>
          <p:cNvCxnSpPr>
            <a:cxnSpLocks/>
          </p:cNvCxnSpPr>
          <p:nvPr/>
        </p:nvCxnSpPr>
        <p:spPr>
          <a:xfrm>
            <a:off x="10473031" y="5779090"/>
            <a:ext cx="0" cy="720000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直線接點 145">
            <a:extLst>
              <a:ext uri="{FF2B5EF4-FFF2-40B4-BE49-F238E27FC236}">
                <a16:creationId xmlns:a16="http://schemas.microsoft.com/office/drawing/2014/main" id="{9222C4DB-0D2F-229F-563F-6837C4AD6ADD}"/>
              </a:ext>
            </a:extLst>
          </p:cNvPr>
          <p:cNvCxnSpPr>
            <a:cxnSpLocks/>
          </p:cNvCxnSpPr>
          <p:nvPr/>
        </p:nvCxnSpPr>
        <p:spPr>
          <a:xfrm>
            <a:off x="15374611" y="5234709"/>
            <a:ext cx="0" cy="1008000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473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E3CB3A50-4D6A-24C6-6189-3576FCAA4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圖片 22" descr="一張含有 螢幕擷取畫面, Rectangle, 設計 的圖片&#10;&#10;AI 產生的內容可能不正確。">
            <a:extLst>
              <a:ext uri="{FF2B5EF4-FFF2-40B4-BE49-F238E27FC236}">
                <a16:creationId xmlns:a16="http://schemas.microsoft.com/office/drawing/2014/main" id="{7D72BC57-2702-5858-13B0-959D35C7D8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3195609" y="3288373"/>
            <a:ext cx="632557" cy="632557"/>
          </a:xfrm>
          <a:prstGeom prst="rect">
            <a:avLst/>
          </a:prstGeom>
        </p:spPr>
      </p:pic>
      <p:pic>
        <p:nvPicPr>
          <p:cNvPr id="25" name="圖片 24" descr="一張含有 黑色, 螢幕擷取畫面, 黑暗, 黑與白 的圖片&#10;&#10;AI 產生的內容可能不正確。">
            <a:extLst>
              <a:ext uri="{FF2B5EF4-FFF2-40B4-BE49-F238E27FC236}">
                <a16:creationId xmlns:a16="http://schemas.microsoft.com/office/drawing/2014/main" id="{14F54234-AF22-3AFF-144F-C6D0F70BC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509" y="3288372"/>
            <a:ext cx="630820" cy="630820"/>
          </a:xfrm>
          <a:prstGeom prst="rect">
            <a:avLst/>
          </a:prstGeom>
        </p:spPr>
      </p:pic>
      <p:pic>
        <p:nvPicPr>
          <p:cNvPr id="26" name="圖片 25" descr="一張含有 黑色, 螢幕擷取畫面, 黑暗, 黑與白 的圖片&#10;&#10;AI 產生的內容可能不正確。">
            <a:extLst>
              <a:ext uri="{FF2B5EF4-FFF2-40B4-BE49-F238E27FC236}">
                <a16:creationId xmlns:a16="http://schemas.microsoft.com/office/drawing/2014/main" id="{2BDE128B-3F17-1A88-E75D-5686FFA6A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7443" y="3288372"/>
            <a:ext cx="630820" cy="630820"/>
          </a:xfrm>
          <a:prstGeom prst="rect">
            <a:avLst/>
          </a:prstGeom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8FAEC97-B3E8-CF85-D0AC-466731CE8CD3}"/>
              </a:ext>
            </a:extLst>
          </p:cNvPr>
          <p:cNvCxnSpPr>
            <a:stCxn id="25" idx="3"/>
            <a:endCxn id="23" idx="3"/>
          </p:cNvCxnSpPr>
          <p:nvPr/>
        </p:nvCxnSpPr>
        <p:spPr>
          <a:xfrm>
            <a:off x="2896330" y="3603783"/>
            <a:ext cx="299279" cy="86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B1291631-B568-5720-4DD0-9AAECAC45CC9}"/>
              </a:ext>
            </a:extLst>
          </p:cNvPr>
          <p:cNvCxnSpPr>
            <a:cxnSpLocks/>
          </p:cNvCxnSpPr>
          <p:nvPr/>
        </p:nvCxnSpPr>
        <p:spPr>
          <a:xfrm rot="10800000">
            <a:off x="3828165" y="3602914"/>
            <a:ext cx="299279" cy="869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7421A7CE-BD9B-CF3C-11DE-2CC75093A151}"/>
              </a:ext>
            </a:extLst>
          </p:cNvPr>
          <p:cNvCxnSpPr>
            <a:cxnSpLocks/>
          </p:cNvCxnSpPr>
          <p:nvPr/>
        </p:nvCxnSpPr>
        <p:spPr>
          <a:xfrm rot="5400000">
            <a:off x="3362682" y="4118269"/>
            <a:ext cx="299279" cy="869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1405F99D-EB2E-FAAB-F5DC-F6EDDDFCC4F8}"/>
              </a:ext>
            </a:extLst>
          </p:cNvPr>
          <p:cNvSpPr/>
          <p:nvPr/>
        </p:nvSpPr>
        <p:spPr>
          <a:xfrm>
            <a:off x="2188644" y="4352781"/>
            <a:ext cx="2646486" cy="6299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Data Collection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4727A66-C2C0-4859-AC39-6B24550C5DB1}"/>
              </a:ext>
            </a:extLst>
          </p:cNvPr>
          <p:cNvGrpSpPr/>
          <p:nvPr/>
        </p:nvGrpSpPr>
        <p:grpSpPr>
          <a:xfrm>
            <a:off x="1847551" y="5182415"/>
            <a:ext cx="3328671" cy="464332"/>
            <a:chOff x="1233976" y="5114838"/>
            <a:chExt cx="3328671" cy="46433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606FA2C-4A39-8501-A4EA-53A41452E506}"/>
                </a:ext>
              </a:extLst>
            </p:cNvPr>
            <p:cNvSpPr/>
            <p:nvPr/>
          </p:nvSpPr>
          <p:spPr>
            <a:xfrm>
              <a:off x="1233976" y="5114838"/>
              <a:ext cx="972126" cy="4606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RSSI</a:t>
              </a:r>
              <a:endParaRPr lang="zh-TW" altLang="en-US" sz="20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7D96B69-50E0-E31F-42DF-878B331C9352}"/>
                </a:ext>
              </a:extLst>
            </p:cNvPr>
            <p:cNvSpPr/>
            <p:nvPr/>
          </p:nvSpPr>
          <p:spPr>
            <a:xfrm>
              <a:off x="2353301" y="5114838"/>
              <a:ext cx="972126" cy="4606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FTM</a:t>
              </a:r>
              <a:endParaRPr lang="zh-TW" altLang="en-US" sz="20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E1BE068-70BB-470E-49DC-2D68BEFE724D}"/>
                </a:ext>
              </a:extLst>
            </p:cNvPr>
            <p:cNvSpPr/>
            <p:nvPr/>
          </p:nvSpPr>
          <p:spPr>
            <a:xfrm>
              <a:off x="3472626" y="5118526"/>
              <a:ext cx="1090021" cy="4606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>
                  <a:solidFill>
                    <a:schemeClr val="tx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StdDev</a:t>
              </a:r>
              <a:endParaRPr lang="zh-TW" altLang="en-US" sz="20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3D8148A-2AE5-BEAD-8370-3875733FC1C5}"/>
              </a:ext>
            </a:extLst>
          </p:cNvPr>
          <p:cNvCxnSpPr>
            <a:cxnSpLocks/>
          </p:cNvCxnSpPr>
          <p:nvPr/>
        </p:nvCxnSpPr>
        <p:spPr>
          <a:xfrm>
            <a:off x="5026956" y="4667756"/>
            <a:ext cx="82034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EE405E46-A89D-0F3D-6CB8-707130F63949}"/>
              </a:ext>
            </a:extLst>
          </p:cNvPr>
          <p:cNvCxnSpPr>
            <a:cxnSpLocks/>
          </p:cNvCxnSpPr>
          <p:nvPr/>
        </p:nvCxnSpPr>
        <p:spPr>
          <a:xfrm flipV="1">
            <a:off x="9427322" y="2937374"/>
            <a:ext cx="732678" cy="173038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B702E09-B357-60AC-832B-4D5A66CCD298}"/>
              </a:ext>
            </a:extLst>
          </p:cNvPr>
          <p:cNvSpPr txBox="1"/>
          <p:nvPr/>
        </p:nvSpPr>
        <p:spPr>
          <a:xfrm>
            <a:off x="2778901" y="2044872"/>
            <a:ext cx="163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Offline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E47570A3-1015-1D77-DE60-D066CCF9185B}"/>
              </a:ext>
            </a:extLst>
          </p:cNvPr>
          <p:cNvSpPr txBox="1"/>
          <p:nvPr/>
        </p:nvSpPr>
        <p:spPr>
          <a:xfrm>
            <a:off x="2634481" y="6217322"/>
            <a:ext cx="1636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Online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394B36B-778D-51D3-7448-66F821F2286E}"/>
              </a:ext>
            </a:extLst>
          </p:cNvPr>
          <p:cNvSpPr/>
          <p:nvPr/>
        </p:nvSpPr>
        <p:spPr>
          <a:xfrm>
            <a:off x="10345920" y="1461968"/>
            <a:ext cx="5672101" cy="3021169"/>
          </a:xfrm>
          <a:prstGeom prst="roundRect">
            <a:avLst/>
          </a:prstGeom>
          <a:solidFill>
            <a:schemeClr val="accent4">
              <a:lumMod val="95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5C23160-46F2-1DBE-147A-11BC4A0382B1}"/>
              </a:ext>
            </a:extLst>
          </p:cNvPr>
          <p:cNvSpPr/>
          <p:nvPr/>
        </p:nvSpPr>
        <p:spPr>
          <a:xfrm>
            <a:off x="10679484" y="2306329"/>
            <a:ext cx="1989652" cy="631045"/>
          </a:xfrm>
          <a:prstGeom prst="roundRect">
            <a:avLst/>
          </a:prstGeom>
          <a:solidFill>
            <a:srgbClr val="FFE593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Regressor</a:t>
            </a:r>
            <a:endParaRPr lang="zh-TW" altLang="en-US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5" name="矩形: 圓角 44">
            <a:extLst>
              <a:ext uri="{FF2B5EF4-FFF2-40B4-BE49-F238E27FC236}">
                <a16:creationId xmlns:a16="http://schemas.microsoft.com/office/drawing/2014/main" id="{24E5CFA6-3695-55A0-BB5F-2E49C48806B5}"/>
              </a:ext>
            </a:extLst>
          </p:cNvPr>
          <p:cNvSpPr/>
          <p:nvPr/>
        </p:nvSpPr>
        <p:spPr>
          <a:xfrm>
            <a:off x="13818503" y="2292300"/>
            <a:ext cx="1992428" cy="1075415"/>
          </a:xfrm>
          <a:prstGeom prst="roundRect">
            <a:avLst/>
          </a:prstGeom>
          <a:solidFill>
            <a:srgbClr val="FFE593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DNN</a:t>
            </a:r>
            <a:r>
              <a: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</a:t>
            </a:r>
            <a:endParaRPr lang="zh-TW" altLang="en-US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33E9987-F60F-DFCC-85C8-80074405E24B}"/>
              </a:ext>
            </a:extLst>
          </p:cNvPr>
          <p:cNvSpPr/>
          <p:nvPr/>
        </p:nvSpPr>
        <p:spPr>
          <a:xfrm>
            <a:off x="12375689" y="3599083"/>
            <a:ext cx="1106660" cy="591582"/>
          </a:xfrm>
          <a:prstGeom prst="rect">
            <a:avLst/>
          </a:prstGeom>
          <a:solidFill>
            <a:srgbClr val="C7E6A4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</a:t>
            </a:r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8" name="弧形 67">
            <a:extLst>
              <a:ext uri="{FF2B5EF4-FFF2-40B4-BE49-F238E27FC236}">
                <a16:creationId xmlns:a16="http://schemas.microsoft.com/office/drawing/2014/main" id="{37897DAF-97AF-3CCC-EA7E-8323BC17CF22}"/>
              </a:ext>
            </a:extLst>
          </p:cNvPr>
          <p:cNvSpPr/>
          <p:nvPr/>
        </p:nvSpPr>
        <p:spPr>
          <a:xfrm flipV="1">
            <a:off x="13474362" y="2878557"/>
            <a:ext cx="1406472" cy="1212223"/>
          </a:xfrm>
          <a:prstGeom prst="arc">
            <a:avLst>
              <a:gd name="adj1" fmla="val 13600546"/>
              <a:gd name="adj2" fmla="val 21444100"/>
            </a:avLst>
          </a:prstGeom>
          <a:ln w="3810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89ECC3-27CF-58F8-8916-F2EB148B6825}"/>
              </a:ext>
            </a:extLst>
          </p:cNvPr>
          <p:cNvSpPr txBox="1"/>
          <p:nvPr/>
        </p:nvSpPr>
        <p:spPr>
          <a:xfrm>
            <a:off x="10473358" y="1621842"/>
            <a:ext cx="5417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456677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Model Training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456677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1474252-8A56-7451-EF82-FEA300D48DC4}"/>
              </a:ext>
            </a:extLst>
          </p:cNvPr>
          <p:cNvCxnSpPr>
            <a:cxnSpLocks/>
          </p:cNvCxnSpPr>
          <p:nvPr/>
        </p:nvCxnSpPr>
        <p:spPr>
          <a:xfrm rot="5400000" flipV="1">
            <a:off x="10962670" y="3291374"/>
            <a:ext cx="468000" cy="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39258EA-3846-8557-1CE1-912ABA314880}"/>
              </a:ext>
            </a:extLst>
          </p:cNvPr>
          <p:cNvCxnSpPr>
            <a:cxnSpLocks/>
          </p:cNvCxnSpPr>
          <p:nvPr/>
        </p:nvCxnSpPr>
        <p:spPr>
          <a:xfrm flipV="1">
            <a:off x="11831998" y="3894874"/>
            <a:ext cx="468000" cy="0"/>
          </a:xfrm>
          <a:prstGeom prst="straightConnector1">
            <a:avLst/>
          </a:pr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8" name="群組 97">
            <a:extLst>
              <a:ext uri="{FF2B5EF4-FFF2-40B4-BE49-F238E27FC236}">
                <a16:creationId xmlns:a16="http://schemas.microsoft.com/office/drawing/2014/main" id="{8F6605B3-8E04-4586-AC2B-371500F99D2D}"/>
              </a:ext>
            </a:extLst>
          </p:cNvPr>
          <p:cNvGrpSpPr/>
          <p:nvPr/>
        </p:nvGrpSpPr>
        <p:grpSpPr>
          <a:xfrm>
            <a:off x="10220408" y="4852374"/>
            <a:ext cx="5417221" cy="3021169"/>
            <a:chOff x="9948397" y="6496154"/>
            <a:chExt cx="5417223" cy="3021169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EBC7E6AF-1BE6-2363-F87D-8F163E84A86E}"/>
                </a:ext>
              </a:extLst>
            </p:cNvPr>
            <p:cNvSpPr/>
            <p:nvPr/>
          </p:nvSpPr>
          <p:spPr>
            <a:xfrm>
              <a:off x="10098404" y="6496154"/>
              <a:ext cx="4883224" cy="3021169"/>
            </a:xfrm>
            <a:prstGeom prst="roundRect">
              <a:avLst/>
            </a:prstGeom>
            <a:solidFill>
              <a:schemeClr val="accent4">
                <a:lumMod val="95000"/>
              </a:schemeClr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1EE3E0B-36D1-8FA3-0083-7CB092C75783}"/>
                </a:ext>
              </a:extLst>
            </p:cNvPr>
            <p:cNvSpPr txBox="1"/>
            <p:nvPr/>
          </p:nvSpPr>
          <p:spPr>
            <a:xfrm>
              <a:off x="9948397" y="6640570"/>
              <a:ext cx="54172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56677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Localization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56677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62A2764B-24B2-C2B2-E2C3-7B63C990A0E7}"/>
                </a:ext>
              </a:extLst>
            </p:cNvPr>
            <p:cNvSpPr/>
            <p:nvPr/>
          </p:nvSpPr>
          <p:spPr>
            <a:xfrm>
              <a:off x="10345920" y="7296053"/>
              <a:ext cx="1989652" cy="631045"/>
            </a:xfrm>
            <a:prstGeom prst="roundRect">
              <a:avLst/>
            </a:prstGeom>
            <a:solidFill>
              <a:srgbClr val="FFE593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Regressor</a:t>
              </a:r>
              <a:endPara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3" name="矩形: 圓角 82">
              <a:extLst>
                <a:ext uri="{FF2B5EF4-FFF2-40B4-BE49-F238E27FC236}">
                  <a16:creationId xmlns:a16="http://schemas.microsoft.com/office/drawing/2014/main" id="{1874AC01-D56D-66F8-77BA-0CD1BBAC1A79}"/>
                </a:ext>
              </a:extLst>
            </p:cNvPr>
            <p:cNvSpPr/>
            <p:nvPr/>
          </p:nvSpPr>
          <p:spPr>
            <a:xfrm>
              <a:off x="12702509" y="8270335"/>
              <a:ext cx="1992428" cy="1075415"/>
            </a:xfrm>
            <a:prstGeom prst="roundRect">
              <a:avLst/>
            </a:prstGeom>
            <a:solidFill>
              <a:srgbClr val="FFE593"/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DNN</a:t>
              </a:r>
              <a:r>
                <a:rPr lang="zh-TW" altLang="en-US" sz="24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4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Classifier</a:t>
              </a:r>
              <a:endParaRPr lang="zh-TW" altLang="en-US" sz="24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85" name="矩形: 圓角 84">
              <a:extLst>
                <a:ext uri="{FF2B5EF4-FFF2-40B4-BE49-F238E27FC236}">
                  <a16:creationId xmlns:a16="http://schemas.microsoft.com/office/drawing/2014/main" id="{EBDDAFE5-1E6D-D03C-B510-ED40CA1A7F84}"/>
                </a:ext>
              </a:extLst>
            </p:cNvPr>
            <p:cNvSpPr/>
            <p:nvPr/>
          </p:nvSpPr>
          <p:spPr>
            <a:xfrm>
              <a:off x="12894803" y="7225562"/>
              <a:ext cx="1607839" cy="772028"/>
            </a:xfrm>
            <a:prstGeom prst="roundRect">
              <a:avLst/>
            </a:prstGeom>
            <a:solidFill>
              <a:schemeClr val="bg1">
                <a:lumMod val="90000"/>
              </a:scheme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>
                  <a:solidFill>
                    <a:srgbClr val="008A3E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Position</a:t>
              </a:r>
              <a:endParaRPr lang="zh-TW" altLang="en-US" sz="2400" b="1" dirty="0">
                <a:solidFill>
                  <a:srgbClr val="008A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86" name="直線單箭頭接點 85">
              <a:extLst>
                <a:ext uri="{FF2B5EF4-FFF2-40B4-BE49-F238E27FC236}">
                  <a16:creationId xmlns:a16="http://schemas.microsoft.com/office/drawing/2014/main" id="{61190706-C575-B787-6ECF-54B07B4E90A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1085230" y="8270335"/>
              <a:ext cx="468000" cy="0"/>
            </a:xfrm>
            <a:prstGeom prst="straightConnector1">
              <a:avLst/>
            </a:prstGeom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4373D098-C5DB-72A0-2BD3-27B14A45C2A0}"/>
                </a:ext>
              </a:extLst>
            </p:cNvPr>
            <p:cNvSpPr/>
            <p:nvPr/>
          </p:nvSpPr>
          <p:spPr>
            <a:xfrm>
              <a:off x="10765900" y="8613572"/>
              <a:ext cx="1106660" cy="591582"/>
            </a:xfrm>
            <a:prstGeom prst="rect">
              <a:avLst/>
            </a:prstGeom>
            <a:solidFill>
              <a:srgbClr val="C7E6A4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Predict</a:t>
              </a:r>
              <a:endPara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cxnSp>
          <p:nvCxnSpPr>
            <p:cNvPr id="95" name="直線單箭頭接點 94">
              <a:extLst>
                <a:ext uri="{FF2B5EF4-FFF2-40B4-BE49-F238E27FC236}">
                  <a16:creationId xmlns:a16="http://schemas.microsoft.com/office/drawing/2014/main" id="{ACD09111-EB95-4E58-A122-81D19E0B4487}"/>
                </a:ext>
              </a:extLst>
            </p:cNvPr>
            <p:cNvCxnSpPr>
              <a:cxnSpLocks/>
            </p:cNvCxnSpPr>
            <p:nvPr/>
          </p:nvCxnSpPr>
          <p:spPr>
            <a:xfrm>
              <a:off x="12011445" y="8909363"/>
              <a:ext cx="588987" cy="0"/>
            </a:xfrm>
            <a:prstGeom prst="straightConnector1">
              <a:avLst/>
            </a:prstGeom>
            <a:ln w="5715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8E6FE6A2-095F-075D-460C-56F1B18171F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3464722" y="8111349"/>
              <a:ext cx="468000" cy="0"/>
            </a:xfrm>
            <a:prstGeom prst="straightConnector1">
              <a:avLst/>
            </a:prstGeom>
            <a:ln w="571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104" name="直線單箭頭接點 103">
            <a:extLst>
              <a:ext uri="{FF2B5EF4-FFF2-40B4-BE49-F238E27FC236}">
                <a16:creationId xmlns:a16="http://schemas.microsoft.com/office/drawing/2014/main" id="{0B3DD00B-DB3E-6B54-684E-4FE3AA4FCD37}"/>
              </a:ext>
            </a:extLst>
          </p:cNvPr>
          <p:cNvCxnSpPr>
            <a:cxnSpLocks/>
          </p:cNvCxnSpPr>
          <p:nvPr/>
        </p:nvCxnSpPr>
        <p:spPr>
          <a:xfrm>
            <a:off x="9441926" y="4921057"/>
            <a:ext cx="732678" cy="1730382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接點 104">
            <a:extLst>
              <a:ext uri="{FF2B5EF4-FFF2-40B4-BE49-F238E27FC236}">
                <a16:creationId xmlns:a16="http://schemas.microsoft.com/office/drawing/2014/main" id="{DC6C4DCA-C08E-9FFB-7192-264BA808B961}"/>
              </a:ext>
            </a:extLst>
          </p:cNvPr>
          <p:cNvCxnSpPr>
            <a:cxnSpLocks/>
          </p:cNvCxnSpPr>
          <p:nvPr/>
        </p:nvCxnSpPr>
        <p:spPr>
          <a:xfrm>
            <a:off x="11569105" y="3057374"/>
            <a:ext cx="0" cy="2485662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70C96862-EBA5-71BA-D522-1ABE3A16A2F0}"/>
              </a:ext>
            </a:extLst>
          </p:cNvPr>
          <p:cNvSpPr/>
          <p:nvPr/>
        </p:nvSpPr>
        <p:spPr>
          <a:xfrm>
            <a:off x="10699863" y="3599083"/>
            <a:ext cx="1029606" cy="591582"/>
          </a:xfrm>
          <a:prstGeom prst="rect">
            <a:avLst/>
          </a:prstGeom>
          <a:solidFill>
            <a:srgbClr val="C7E6A4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endParaRPr lang="zh-TW" altLang="en-US" sz="20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09" name="直線接點 108">
            <a:extLst>
              <a:ext uri="{FF2B5EF4-FFF2-40B4-BE49-F238E27FC236}">
                <a16:creationId xmlns:a16="http://schemas.microsoft.com/office/drawing/2014/main" id="{DCCACBD6-0834-2E80-1631-549D59327EBB}"/>
              </a:ext>
            </a:extLst>
          </p:cNvPr>
          <p:cNvCxnSpPr>
            <a:cxnSpLocks/>
          </p:cNvCxnSpPr>
          <p:nvPr/>
        </p:nvCxnSpPr>
        <p:spPr>
          <a:xfrm>
            <a:off x="15501025" y="3500160"/>
            <a:ext cx="0" cy="3672000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直線接點 111">
            <a:extLst>
              <a:ext uri="{FF2B5EF4-FFF2-40B4-BE49-F238E27FC236}">
                <a16:creationId xmlns:a16="http://schemas.microsoft.com/office/drawing/2014/main" id="{1723B117-93B9-34DB-3116-71D284FCD471}"/>
              </a:ext>
            </a:extLst>
          </p:cNvPr>
          <p:cNvCxnSpPr>
            <a:cxnSpLocks/>
          </p:cNvCxnSpPr>
          <p:nvPr/>
        </p:nvCxnSpPr>
        <p:spPr>
          <a:xfrm rot="5400000">
            <a:off x="15228813" y="6948262"/>
            <a:ext cx="0" cy="432000"/>
          </a:xfrm>
          <a:prstGeom prst="line">
            <a:avLst/>
          </a:prstGeom>
          <a:ln w="38100" cap="flat" cmpd="sng" algn="ctr">
            <a:solidFill>
              <a:srgbClr val="00B0F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直線接點 112">
            <a:extLst>
              <a:ext uri="{FF2B5EF4-FFF2-40B4-BE49-F238E27FC236}">
                <a16:creationId xmlns:a16="http://schemas.microsoft.com/office/drawing/2014/main" id="{2ABAEA3C-53D5-6107-12C5-E19C281ADADC}"/>
              </a:ext>
            </a:extLst>
          </p:cNvPr>
          <p:cNvCxnSpPr>
            <a:cxnSpLocks/>
          </p:cNvCxnSpPr>
          <p:nvPr/>
        </p:nvCxnSpPr>
        <p:spPr>
          <a:xfrm rot="16200000">
            <a:off x="6590383" y="-889431"/>
            <a:ext cx="0" cy="7200000"/>
          </a:xfrm>
          <a:prstGeom prst="line">
            <a:avLst/>
          </a:prstGeom>
          <a:ln w="38100" cap="flat" cmpd="sng" algn="ctr">
            <a:solidFill>
              <a:srgbClr val="FFC000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直線接點 114">
            <a:extLst>
              <a:ext uri="{FF2B5EF4-FFF2-40B4-BE49-F238E27FC236}">
                <a16:creationId xmlns:a16="http://schemas.microsoft.com/office/drawing/2014/main" id="{2BC87034-1460-0E0C-FBD4-1BBB7A1A5FB6}"/>
              </a:ext>
            </a:extLst>
          </p:cNvPr>
          <p:cNvCxnSpPr>
            <a:cxnSpLocks/>
          </p:cNvCxnSpPr>
          <p:nvPr/>
        </p:nvCxnSpPr>
        <p:spPr>
          <a:xfrm rot="16200000">
            <a:off x="6496329" y="3243570"/>
            <a:ext cx="0" cy="7200000"/>
          </a:xfrm>
          <a:prstGeom prst="line">
            <a:avLst/>
          </a:prstGeom>
          <a:ln w="38100" cap="flat" cmpd="sng" algn="ctr">
            <a:solidFill>
              <a:srgbClr val="FFC000"/>
            </a:solidFill>
            <a:prstDash val="lgDashDot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81F467DC-CC3A-C177-120D-05E5B6D0182B}"/>
              </a:ext>
            </a:extLst>
          </p:cNvPr>
          <p:cNvSpPr txBox="1"/>
          <p:nvPr/>
        </p:nvSpPr>
        <p:spPr>
          <a:xfrm>
            <a:off x="1640460" y="5656565"/>
            <a:ext cx="138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-75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dBm</a:t>
            </a:r>
            <a:endParaRPr lang="zh-TW" altLang="en-US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FEF247-9328-F250-5E03-2F69700042EE}"/>
              </a:ext>
            </a:extLst>
          </p:cNvPr>
          <p:cNvSpPr txBox="1"/>
          <p:nvPr/>
        </p:nvSpPr>
        <p:spPr>
          <a:xfrm>
            <a:off x="2772429" y="5643059"/>
            <a:ext cx="138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4540 mm</a:t>
            </a:r>
            <a:endParaRPr lang="zh-TW" altLang="en-US" sz="2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CA515EE9-544C-F85F-EE27-3B66A94C87DD}"/>
              </a:ext>
            </a:extLst>
          </p:cNvPr>
          <p:cNvSpPr txBox="1"/>
          <p:nvPr/>
        </p:nvSpPr>
        <p:spPr>
          <a:xfrm>
            <a:off x="3974326" y="5649812"/>
            <a:ext cx="138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856 mm</a:t>
            </a:r>
            <a:endParaRPr lang="zh-TW" altLang="en-US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B7E1B2BD-3CBE-28D4-0728-5A0B6FE6880E}"/>
              </a:ext>
            </a:extLst>
          </p:cNvPr>
          <p:cNvGrpSpPr/>
          <p:nvPr/>
        </p:nvGrpSpPr>
        <p:grpSpPr>
          <a:xfrm>
            <a:off x="4910821" y="3063703"/>
            <a:ext cx="5417223" cy="3338183"/>
            <a:chOff x="4928697" y="3288371"/>
            <a:chExt cx="5417223" cy="3338183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BBE968D-8AD1-ECF5-28DE-8D42A8F8DB0E}"/>
                </a:ext>
              </a:extLst>
            </p:cNvPr>
            <p:cNvSpPr/>
            <p:nvPr/>
          </p:nvSpPr>
          <p:spPr>
            <a:xfrm>
              <a:off x="5981448" y="3288371"/>
              <a:ext cx="3311729" cy="3338183"/>
            </a:xfrm>
            <a:prstGeom prst="roundRect">
              <a:avLst/>
            </a:prstGeom>
            <a:solidFill>
              <a:schemeClr val="bg2">
                <a:lumMod val="20000"/>
                <a:lumOff val="80000"/>
              </a:schemeClr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74F54F7-BB1E-B8E2-1190-BC40C8DCCD8C}"/>
                </a:ext>
              </a:extLst>
            </p:cNvPr>
            <p:cNvSpPr/>
            <p:nvPr/>
          </p:nvSpPr>
          <p:spPr>
            <a:xfrm>
              <a:off x="6288859" y="4982034"/>
              <a:ext cx="2696901" cy="591582"/>
            </a:xfrm>
            <a:prstGeom prst="rect">
              <a:avLst/>
            </a:prstGeom>
            <a:solidFill>
              <a:schemeClr val="accent6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Data fusion</a:t>
              </a:r>
              <a:endPara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3A559B3-028D-E161-2E37-43A9ADF0DEDA}"/>
                </a:ext>
              </a:extLst>
            </p:cNvPr>
            <p:cNvSpPr txBox="1"/>
            <p:nvPr/>
          </p:nvSpPr>
          <p:spPr>
            <a:xfrm>
              <a:off x="4928697" y="3445651"/>
              <a:ext cx="54172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Data Preprocessing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2F37224-6623-4822-C581-328CF38EB5FB}"/>
                </a:ext>
              </a:extLst>
            </p:cNvPr>
            <p:cNvSpPr/>
            <p:nvPr/>
          </p:nvSpPr>
          <p:spPr>
            <a:xfrm>
              <a:off x="6288859" y="4148884"/>
              <a:ext cx="2696901" cy="591582"/>
            </a:xfrm>
            <a:prstGeom prst="rect">
              <a:avLst/>
            </a:prstGeom>
            <a:solidFill>
              <a:schemeClr val="accent6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Time alignment</a:t>
              </a:r>
              <a:endPara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97C3322-B789-55F2-90EF-ABE79AA4B61D}"/>
                </a:ext>
              </a:extLst>
            </p:cNvPr>
            <p:cNvSpPr/>
            <p:nvPr/>
          </p:nvSpPr>
          <p:spPr>
            <a:xfrm>
              <a:off x="6275315" y="5787337"/>
              <a:ext cx="2696901" cy="591582"/>
            </a:xfrm>
            <a:prstGeom prst="rect">
              <a:avLst/>
            </a:prstGeom>
            <a:solidFill>
              <a:schemeClr val="accent6">
                <a:lumMod val="9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Standardization</a:t>
              </a:r>
              <a:endParaRPr lang="zh-TW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494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4EAB1131-2DC0-ED4E-F1CC-5DC68D852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>
            <a:extLst>
              <a:ext uri="{FF2B5EF4-FFF2-40B4-BE49-F238E27FC236}">
                <a16:creationId xmlns:a16="http://schemas.microsoft.com/office/drawing/2014/main" id="{A52A99BC-1869-5ACE-4F0C-BDCAEE4BC1F9}"/>
              </a:ext>
            </a:extLst>
          </p:cNvPr>
          <p:cNvSpPr txBox="1"/>
          <p:nvPr/>
        </p:nvSpPr>
        <p:spPr>
          <a:xfrm>
            <a:off x="4928697" y="3445651"/>
            <a:ext cx="54172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EA471E9-FD57-8DBB-04ED-DECC7699A686}"/>
              </a:ext>
            </a:extLst>
          </p:cNvPr>
          <p:cNvSpPr/>
          <p:nvPr/>
        </p:nvSpPr>
        <p:spPr>
          <a:xfrm>
            <a:off x="1458434" y="4798589"/>
            <a:ext cx="2464265" cy="987659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Preprocessing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7" name="左大括弧 16">
            <a:extLst>
              <a:ext uri="{FF2B5EF4-FFF2-40B4-BE49-F238E27FC236}">
                <a16:creationId xmlns:a16="http://schemas.microsoft.com/office/drawing/2014/main" id="{63AAA20A-21A6-6E15-9C01-764B4EE182E0}"/>
              </a:ext>
            </a:extLst>
          </p:cNvPr>
          <p:cNvSpPr/>
          <p:nvPr/>
        </p:nvSpPr>
        <p:spPr>
          <a:xfrm>
            <a:off x="4050137" y="3445651"/>
            <a:ext cx="598136" cy="3748034"/>
          </a:xfrm>
          <a:prstGeom prst="leftBrac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2C90F10-6BE9-BF14-A3E1-94A6D116C405}"/>
              </a:ext>
            </a:extLst>
          </p:cNvPr>
          <p:cNvGrpSpPr/>
          <p:nvPr/>
        </p:nvGrpSpPr>
        <p:grpSpPr>
          <a:xfrm>
            <a:off x="4764310" y="5439263"/>
            <a:ext cx="3760283" cy="2269672"/>
            <a:chOff x="4699806" y="2663260"/>
            <a:chExt cx="3760283" cy="2269672"/>
          </a:xfrm>
        </p:grpSpPr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75A4B5A4-E74B-B336-EC11-1A3FDA215224}"/>
                </a:ext>
              </a:extLst>
            </p:cNvPr>
            <p:cNvSpPr/>
            <p:nvPr/>
          </p:nvSpPr>
          <p:spPr>
            <a:xfrm>
              <a:off x="4699806" y="2663260"/>
              <a:ext cx="3684379" cy="2269672"/>
            </a:xfrm>
            <a:prstGeom prst="roundRect">
              <a:avLst/>
            </a:prstGeom>
            <a:solidFill>
              <a:schemeClr val="accent4">
                <a:lumMod val="95000"/>
              </a:schemeClr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60785697-B4D0-1CD0-20FE-88634F15D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462" t="26171" r="50000" b="27561"/>
            <a:stretch/>
          </p:blipFill>
          <p:spPr>
            <a:xfrm>
              <a:off x="4775710" y="2689411"/>
              <a:ext cx="1077846" cy="1049046"/>
            </a:xfrm>
            <a:prstGeom prst="rect">
              <a:avLst/>
            </a:prstGeom>
          </p:spPr>
        </p:pic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6B35CD9B-D26C-21E3-42E1-534A3020FD6C}"/>
                </a:ext>
              </a:extLst>
            </p:cNvPr>
            <p:cNvSpPr txBox="1"/>
            <p:nvPr/>
          </p:nvSpPr>
          <p:spPr>
            <a:xfrm>
              <a:off x="5552818" y="3151960"/>
              <a:ext cx="2907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Traditional AP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63E156A-23C1-CDC5-8484-DAF7E357948C}"/>
                </a:ext>
              </a:extLst>
            </p:cNvPr>
            <p:cNvSpPr/>
            <p:nvPr/>
          </p:nvSpPr>
          <p:spPr>
            <a:xfrm>
              <a:off x="6003072" y="4144600"/>
              <a:ext cx="1077846" cy="5510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RSSI</a:t>
              </a:r>
              <a:endParaRPr lang="zh-TW" altLang="en-US" sz="24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AFB8597C-1574-724E-C336-220D2A84C83B}"/>
              </a:ext>
            </a:extLst>
          </p:cNvPr>
          <p:cNvGrpSpPr/>
          <p:nvPr/>
        </p:nvGrpSpPr>
        <p:grpSpPr>
          <a:xfrm>
            <a:off x="4840214" y="2875900"/>
            <a:ext cx="3684379" cy="2269672"/>
            <a:chOff x="4723964" y="5401292"/>
            <a:chExt cx="3684379" cy="2269672"/>
          </a:xfrm>
        </p:grpSpPr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EFBDA62D-AE37-B4ED-00C7-79553B0B4629}"/>
                </a:ext>
              </a:extLst>
            </p:cNvPr>
            <p:cNvSpPr/>
            <p:nvPr/>
          </p:nvSpPr>
          <p:spPr>
            <a:xfrm>
              <a:off x="4723964" y="5401292"/>
              <a:ext cx="3684379" cy="2269672"/>
            </a:xfrm>
            <a:prstGeom prst="roundRect">
              <a:avLst/>
            </a:prstGeom>
            <a:solidFill>
              <a:schemeClr val="accent4">
                <a:lumMod val="95000"/>
              </a:schemeClr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FACE3AD4-DCE9-0F44-B416-E62AE89F1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49894" t="25842" r="2568" b="27890"/>
            <a:stretch/>
          </p:blipFill>
          <p:spPr>
            <a:xfrm>
              <a:off x="4793284" y="5433025"/>
              <a:ext cx="1077847" cy="1049046"/>
            </a:xfrm>
            <a:prstGeom prst="rect">
              <a:avLst/>
            </a:prstGeom>
          </p:spPr>
        </p:pic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0EEAECE3-67A9-B65E-8F1C-BB5151F8B2A1}"/>
                </a:ext>
              </a:extLst>
            </p:cNvPr>
            <p:cNvSpPr txBox="1"/>
            <p:nvPr/>
          </p:nvSpPr>
          <p:spPr>
            <a:xfrm>
              <a:off x="5453499" y="5865167"/>
              <a:ext cx="29072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802.11mc AP</a:t>
              </a:r>
              <a:endPara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A6513B3-03CD-432D-DF97-74F2F7F5EA45}"/>
                </a:ext>
              </a:extLst>
            </p:cNvPr>
            <p:cNvSpPr/>
            <p:nvPr/>
          </p:nvSpPr>
          <p:spPr>
            <a:xfrm>
              <a:off x="5314634" y="6808872"/>
              <a:ext cx="1077846" cy="55104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RSSI</a:t>
              </a:r>
              <a:endParaRPr lang="zh-TW" altLang="en-US" sz="24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42C68BE6-AB51-7D81-0968-9A5E0B398B3D}"/>
                </a:ext>
              </a:extLst>
            </p:cNvPr>
            <p:cNvSpPr/>
            <p:nvPr/>
          </p:nvSpPr>
          <p:spPr>
            <a:xfrm>
              <a:off x="6907134" y="6821169"/>
              <a:ext cx="972126" cy="52645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>
                  <a:solidFill>
                    <a:schemeClr val="tx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FTM</a:t>
              </a:r>
              <a:endParaRPr lang="zh-TW" altLang="en-US" sz="2400" dirty="0">
                <a:solidFill>
                  <a:schemeClr val="tx2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5AC888AF-4117-B4B1-1A5E-86DD6182C7E1}"/>
              </a:ext>
            </a:extLst>
          </p:cNvPr>
          <p:cNvSpPr/>
          <p:nvPr/>
        </p:nvSpPr>
        <p:spPr>
          <a:xfrm>
            <a:off x="9061417" y="2663260"/>
            <a:ext cx="3250795" cy="5007704"/>
          </a:xfrm>
          <a:prstGeom prst="roundRect">
            <a:avLst/>
          </a:prstGeom>
          <a:solidFill>
            <a:srgbClr val="FFEEB7"/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6CB3C476-AE5A-DBEA-462F-942919329C66}"/>
              </a:ext>
            </a:extLst>
          </p:cNvPr>
          <p:cNvSpPr txBox="1"/>
          <p:nvPr/>
        </p:nvSpPr>
        <p:spPr>
          <a:xfrm>
            <a:off x="5269811" y="2910656"/>
            <a:ext cx="108340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0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SGDRegressor</a:t>
            </a:r>
            <a:endParaRPr kumimoji="0" lang="zh-TW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326AEE50-B5D6-4F70-98C1-55E6F48ADE43}"/>
              </a:ext>
            </a:extLst>
          </p:cNvPr>
          <p:cNvSpPr/>
          <p:nvPr/>
        </p:nvSpPr>
        <p:spPr>
          <a:xfrm>
            <a:off x="9885234" y="3950209"/>
            <a:ext cx="1603160" cy="591582"/>
          </a:xfrm>
          <a:prstGeom prst="rect">
            <a:avLst/>
          </a:prstGeom>
          <a:solidFill>
            <a:srgbClr val="C7E6A4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Train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952B233-0234-1C92-683B-30439DC4CCEC}"/>
              </a:ext>
            </a:extLst>
          </p:cNvPr>
          <p:cNvSpPr/>
          <p:nvPr/>
        </p:nvSpPr>
        <p:spPr>
          <a:xfrm>
            <a:off x="9885234" y="6389628"/>
            <a:ext cx="1603160" cy="591582"/>
          </a:xfrm>
          <a:prstGeom prst="rect">
            <a:avLst/>
          </a:prstGeom>
          <a:solidFill>
            <a:srgbClr val="C7E6A4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Predict</a:t>
            </a:r>
            <a:endParaRPr lang="zh-TW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B92F8F6C-6A3D-2AFB-5B5C-C6CAC3BC404C}"/>
              </a:ext>
            </a:extLst>
          </p:cNvPr>
          <p:cNvCxnSpPr>
            <a:cxnSpLocks/>
          </p:cNvCxnSpPr>
          <p:nvPr/>
        </p:nvCxnSpPr>
        <p:spPr>
          <a:xfrm flipV="1">
            <a:off x="8321370" y="4283480"/>
            <a:ext cx="1440000" cy="0"/>
          </a:xfrm>
          <a:prstGeom prst="straightConnector1">
            <a:avLst/>
          </a:prstGeom>
          <a:ln w="57150" cap="flat" cmpd="sng" algn="ctr">
            <a:solidFill>
              <a:srgbClr val="00206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A7912BFF-F77B-4A2F-DFBC-C5DC32AA0393}"/>
              </a:ext>
            </a:extLst>
          </p:cNvPr>
          <p:cNvCxnSpPr>
            <a:cxnSpLocks/>
          </p:cNvCxnSpPr>
          <p:nvPr/>
        </p:nvCxnSpPr>
        <p:spPr>
          <a:xfrm flipV="1">
            <a:off x="8264460" y="6683319"/>
            <a:ext cx="1440000" cy="0"/>
          </a:xfrm>
          <a:prstGeom prst="straightConnector1">
            <a:avLst/>
          </a:prstGeom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單箭頭接點 74">
            <a:extLst>
              <a:ext uri="{FF2B5EF4-FFF2-40B4-BE49-F238E27FC236}">
                <a16:creationId xmlns:a16="http://schemas.microsoft.com/office/drawing/2014/main" id="{0230B11A-2B65-48AC-D316-89EACE40FB36}"/>
              </a:ext>
            </a:extLst>
          </p:cNvPr>
          <p:cNvCxnSpPr>
            <a:cxnSpLocks/>
          </p:cNvCxnSpPr>
          <p:nvPr/>
        </p:nvCxnSpPr>
        <p:spPr>
          <a:xfrm rot="5400000" flipV="1">
            <a:off x="9930814" y="5475263"/>
            <a:ext cx="1512000" cy="0"/>
          </a:xfrm>
          <a:prstGeom prst="straightConnector1">
            <a:avLst/>
          </a:prstGeom>
          <a:ln w="57150" cap="flat" cmpd="sng" algn="ctr">
            <a:solidFill>
              <a:srgbClr val="C0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335EE638-A2CB-63F7-7459-7CE813D9A742}"/>
              </a:ext>
            </a:extLst>
          </p:cNvPr>
          <p:cNvSpPr/>
          <p:nvPr/>
        </p:nvSpPr>
        <p:spPr>
          <a:xfrm>
            <a:off x="12861833" y="4888589"/>
            <a:ext cx="2240827" cy="1101348"/>
          </a:xfrm>
          <a:prstGeom prst="roundRect">
            <a:avLst/>
          </a:prstGeom>
          <a:solidFill>
            <a:schemeClr val="bg1">
              <a:lumMod val="9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solidFill>
                  <a:srgbClr val="008A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Pseudo</a:t>
            </a:r>
          </a:p>
          <a:p>
            <a:pPr algn="ctr"/>
            <a:r>
              <a:rPr lang="en-US" altLang="zh-TW" sz="3200" b="1" dirty="0">
                <a:solidFill>
                  <a:srgbClr val="008A3E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Distance</a:t>
            </a:r>
            <a:endParaRPr lang="zh-TW" altLang="en-US" sz="3200" b="1" dirty="0">
              <a:solidFill>
                <a:srgbClr val="008A3E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8" name="弧形 77">
            <a:extLst>
              <a:ext uri="{FF2B5EF4-FFF2-40B4-BE49-F238E27FC236}">
                <a16:creationId xmlns:a16="http://schemas.microsoft.com/office/drawing/2014/main" id="{5A3189F5-E59D-B135-2DA4-017D76F1730C}"/>
              </a:ext>
            </a:extLst>
          </p:cNvPr>
          <p:cNvSpPr/>
          <p:nvPr/>
        </p:nvSpPr>
        <p:spPr>
          <a:xfrm rot="237914" flipV="1">
            <a:off x="9867001" y="4618949"/>
            <a:ext cx="4163677" cy="2711985"/>
          </a:xfrm>
          <a:prstGeom prst="arc">
            <a:avLst>
              <a:gd name="adj1" fmla="val 14036104"/>
              <a:gd name="adj2" fmla="val 21577408"/>
            </a:avLst>
          </a:prstGeom>
          <a:ln w="5715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17441F1-175B-7DD2-72A2-5A7B6896D20C}"/>
              </a:ext>
            </a:extLst>
          </p:cNvPr>
          <p:cNvSpPr txBox="1"/>
          <p:nvPr/>
        </p:nvSpPr>
        <p:spPr>
          <a:xfrm>
            <a:off x="6811199" y="3936325"/>
            <a:ext cx="138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4540 mm</a:t>
            </a:r>
            <a:endParaRPr lang="zh-TW" altLang="en-US" sz="2000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1908C89-2C69-B34F-3850-291A68D39DD4}"/>
              </a:ext>
            </a:extLst>
          </p:cNvPr>
          <p:cNvSpPr txBox="1"/>
          <p:nvPr/>
        </p:nvSpPr>
        <p:spPr>
          <a:xfrm>
            <a:off x="5313849" y="3936325"/>
            <a:ext cx="138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-75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dBm</a:t>
            </a:r>
            <a:endParaRPr lang="zh-TW" altLang="en-US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F561C28-F9CA-92CC-BC01-FF3AF7E9A0E4}"/>
              </a:ext>
            </a:extLst>
          </p:cNvPr>
          <p:cNvSpPr txBox="1"/>
          <p:nvPr/>
        </p:nvSpPr>
        <p:spPr>
          <a:xfrm>
            <a:off x="5969807" y="6540611"/>
            <a:ext cx="1386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-65</a:t>
            </a:r>
            <a:r>
              <a:rPr lang="zh-TW" altLang="en-US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dBm</a:t>
            </a:r>
            <a:endParaRPr lang="zh-TW" altLang="en-US" sz="2000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C6D307-C2C9-D798-B1F0-C46070B5F8A7}"/>
              </a:ext>
            </a:extLst>
          </p:cNvPr>
          <p:cNvSpPr txBox="1"/>
          <p:nvPr/>
        </p:nvSpPr>
        <p:spPr>
          <a:xfrm>
            <a:off x="11811622" y="4426924"/>
            <a:ext cx="43412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2840 mm</a:t>
            </a:r>
            <a:endParaRPr lang="zh-TW" altLang="en-US" sz="2400" b="1" dirty="0">
              <a:solidFill>
                <a:srgbClr val="00B05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4444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6BB78B6-B57E-DBCE-9AD2-5EFF94BD6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F6515783-1EB5-6104-E330-2AAF6547BE4F}"/>
              </a:ext>
            </a:extLst>
          </p:cNvPr>
          <p:cNvSpPr/>
          <p:nvPr/>
        </p:nvSpPr>
        <p:spPr>
          <a:xfrm>
            <a:off x="9667568" y="1173481"/>
            <a:ext cx="8666152" cy="7737916"/>
          </a:xfrm>
          <a:prstGeom prst="roundRect">
            <a:avLst/>
          </a:prstGeom>
          <a:solidFill>
            <a:srgbClr val="FFEEB7"/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 b="1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DBEAF13-AD7F-290C-5815-A25B666344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834" t="27156" r="33349" b="29488"/>
          <a:stretch/>
        </p:blipFill>
        <p:spPr>
          <a:xfrm>
            <a:off x="9203928" y="1943122"/>
            <a:ext cx="8296039" cy="5710934"/>
          </a:xfrm>
          <a:prstGeom prst="rect">
            <a:avLst/>
          </a:prstGeom>
        </p:spPr>
      </p:pic>
      <p:sp>
        <p:nvSpPr>
          <p:cNvPr id="7" name="右大括弧 6">
            <a:extLst>
              <a:ext uri="{FF2B5EF4-FFF2-40B4-BE49-F238E27FC236}">
                <a16:creationId xmlns:a16="http://schemas.microsoft.com/office/drawing/2014/main" id="{A44BB284-49FF-6A9E-4C27-C03A20D75444}"/>
              </a:ext>
            </a:extLst>
          </p:cNvPr>
          <p:cNvSpPr/>
          <p:nvPr/>
        </p:nvSpPr>
        <p:spPr>
          <a:xfrm rot="5400000">
            <a:off x="12338290" y="5260161"/>
            <a:ext cx="629705" cy="4584432"/>
          </a:xfrm>
          <a:prstGeom prst="rightBrac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D2F86E9-7DE9-ECD4-9046-57C5C3446843}"/>
              </a:ext>
            </a:extLst>
          </p:cNvPr>
          <p:cNvSpPr txBox="1"/>
          <p:nvPr/>
        </p:nvSpPr>
        <p:spPr>
          <a:xfrm>
            <a:off x="11122676" y="7867230"/>
            <a:ext cx="3060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Features extraction</a:t>
            </a:r>
          </a:p>
          <a:p>
            <a:pPr algn="ctr"/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Regulation</a:t>
            </a:r>
            <a:endParaRPr lang="zh-TW" altLang="en-US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69E0DE6-2E34-D5CB-7DDC-6AEA10CB1230}"/>
              </a:ext>
            </a:extLst>
          </p:cNvPr>
          <p:cNvSpPr txBox="1"/>
          <p:nvPr/>
        </p:nvSpPr>
        <p:spPr>
          <a:xfrm>
            <a:off x="15134974" y="5586193"/>
            <a:ext cx="3060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Classification</a:t>
            </a:r>
            <a:endParaRPr lang="zh-TW" altLang="en-US" sz="24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2CB1A7BC-DD3D-68AE-80BB-DDFFFD00E2F7}"/>
              </a:ext>
            </a:extLst>
          </p:cNvPr>
          <p:cNvCxnSpPr>
            <a:cxnSpLocks/>
          </p:cNvCxnSpPr>
          <p:nvPr/>
        </p:nvCxnSpPr>
        <p:spPr>
          <a:xfrm>
            <a:off x="16604479" y="5276581"/>
            <a:ext cx="0" cy="257665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E332041-94CE-D974-4C7F-C7543C073836}"/>
              </a:ext>
            </a:extLst>
          </p:cNvPr>
          <p:cNvSpPr txBox="1"/>
          <p:nvPr/>
        </p:nvSpPr>
        <p:spPr>
          <a:xfrm>
            <a:off x="11199505" y="1943122"/>
            <a:ext cx="290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BA63459-5280-E274-6885-DFCB64F1B63D}"/>
              </a:ext>
            </a:extLst>
          </p:cNvPr>
          <p:cNvSpPr txBox="1"/>
          <p:nvPr/>
        </p:nvSpPr>
        <p:spPr>
          <a:xfrm>
            <a:off x="15211803" y="1943122"/>
            <a:ext cx="2907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Layer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9DBEDE47-08CD-6A7A-D182-FB7566D6303D}"/>
              </a:ext>
            </a:extLst>
          </p:cNvPr>
          <p:cNvCxnSpPr>
            <a:cxnSpLocks/>
          </p:cNvCxnSpPr>
          <p:nvPr/>
        </p:nvCxnSpPr>
        <p:spPr>
          <a:xfrm rot="16200000">
            <a:off x="11971803" y="5183122"/>
            <a:ext cx="6480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0BA51E0-C7D1-09EF-92B6-3B5AD28D81A6}"/>
              </a:ext>
            </a:extLst>
          </p:cNvPr>
          <p:cNvSpPr txBox="1"/>
          <p:nvPr/>
        </p:nvSpPr>
        <p:spPr>
          <a:xfrm>
            <a:off x="8766604" y="1266907"/>
            <a:ext cx="108340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DNN </a:t>
            </a:r>
            <a:r>
              <a:rPr lang="en-US" altLang="zh-TW" sz="32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Classifier</a:t>
            </a:r>
            <a:endParaRPr kumimoji="0" lang="zh-TW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AC9D68DF-3F86-BE53-6F36-9A1C2BB28616}"/>
              </a:ext>
            </a:extLst>
          </p:cNvPr>
          <p:cNvGrpSpPr/>
          <p:nvPr/>
        </p:nvGrpSpPr>
        <p:grpSpPr>
          <a:xfrm>
            <a:off x="3935989" y="2439522"/>
            <a:ext cx="6352934" cy="5487200"/>
            <a:chOff x="3899236" y="2166856"/>
            <a:chExt cx="6352934" cy="5487200"/>
          </a:xfrm>
        </p:grpSpPr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266918B1-8EF6-F9C1-0D09-029C83CBC29B}"/>
                </a:ext>
              </a:extLst>
            </p:cNvPr>
            <p:cNvSpPr/>
            <p:nvPr/>
          </p:nvSpPr>
          <p:spPr>
            <a:xfrm>
              <a:off x="7751307" y="4697698"/>
              <a:ext cx="1513366" cy="987659"/>
            </a:xfrm>
            <a:prstGeom prst="roundRect">
              <a:avLst/>
            </a:prstGeom>
            <a:solidFill>
              <a:srgbClr val="C7E6A4"/>
            </a:solidFill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2">
                      <a:lumMod val="75000"/>
                    </a:scheme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Feature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TW" sz="2400" b="1" dirty="0">
                  <a:solidFill>
                    <a:schemeClr val="tx2">
                      <a:lumMod val="75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Vector</a:t>
              </a:r>
              <a:endParaRPr kumimoji="0" lang="zh-TW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FE795D7-7635-7C72-43B3-33EABF813A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8170" y="5179339"/>
              <a:ext cx="864000" cy="0"/>
            </a:xfrm>
            <a:prstGeom prst="straightConnector1">
              <a:avLst/>
            </a:prstGeom>
            <a:ln w="571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3DBC3091-1D4F-28A2-ADFC-0C4F19388CFE}"/>
                </a:ext>
              </a:extLst>
            </p:cNvPr>
            <p:cNvGrpSpPr/>
            <p:nvPr/>
          </p:nvGrpSpPr>
          <p:grpSpPr>
            <a:xfrm>
              <a:off x="3899236" y="5924857"/>
              <a:ext cx="3705601" cy="1729199"/>
              <a:chOff x="3883207" y="6767916"/>
              <a:chExt cx="3705601" cy="1729199"/>
            </a:xfrm>
          </p:grpSpPr>
          <p:sp>
            <p:nvSpPr>
              <p:cNvPr id="29" name="矩形: 圓角 28">
                <a:extLst>
                  <a:ext uri="{FF2B5EF4-FFF2-40B4-BE49-F238E27FC236}">
                    <a16:creationId xmlns:a16="http://schemas.microsoft.com/office/drawing/2014/main" id="{D91C412C-79DD-E045-2ED6-6C0866E6B92B}"/>
                  </a:ext>
                </a:extLst>
              </p:cNvPr>
              <p:cNvSpPr/>
              <p:nvPr/>
            </p:nvSpPr>
            <p:spPr>
              <a:xfrm>
                <a:off x="4174172" y="6767916"/>
                <a:ext cx="3171934" cy="1729199"/>
              </a:xfrm>
              <a:prstGeom prst="roundRect">
                <a:avLst/>
              </a:prstGeom>
              <a:solidFill>
                <a:schemeClr val="accent2">
                  <a:lumMod val="95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400" b="1" dirty="0">
                  <a:solidFill>
                    <a:srgbClr val="0070C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9C6BD118-3B59-37D2-1E24-77BC53B33A19}"/>
                  </a:ext>
                </a:extLst>
              </p:cNvPr>
              <p:cNvSpPr/>
              <p:nvPr/>
            </p:nvSpPr>
            <p:spPr>
              <a:xfrm>
                <a:off x="4935816" y="7579394"/>
                <a:ext cx="1600385" cy="71628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Pseudo</a:t>
                </a:r>
              </a:p>
              <a:p>
                <a:pPr algn="ctr"/>
                <a:r>
                  <a:rPr lang="en-US" altLang="zh-TW" sz="2000" dirty="0">
                    <a:solidFill>
                      <a:schemeClr val="tx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Distance</a:t>
                </a:r>
                <a:endParaRPr lang="zh-TW" altLang="en-US" sz="2000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1CB6733-C24A-8590-780E-93DF0C6CE41B}"/>
                  </a:ext>
                </a:extLst>
              </p:cNvPr>
              <p:cNvSpPr txBox="1"/>
              <p:nvPr/>
            </p:nvSpPr>
            <p:spPr>
              <a:xfrm>
                <a:off x="3883207" y="6916288"/>
                <a:ext cx="370560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400" b="1" dirty="0" err="1">
                    <a:solidFill>
                      <a:schemeClr val="accent1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SGDRegressor</a:t>
                </a:r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</p:grpSp>
        <p:grpSp>
          <p:nvGrpSpPr>
            <p:cNvPr id="55" name="群組 54">
              <a:extLst>
                <a:ext uri="{FF2B5EF4-FFF2-40B4-BE49-F238E27FC236}">
                  <a16:creationId xmlns:a16="http://schemas.microsoft.com/office/drawing/2014/main" id="{DEE2D1E1-D28B-74B9-3AF5-79B01B5E789A}"/>
                </a:ext>
              </a:extLst>
            </p:cNvPr>
            <p:cNvGrpSpPr/>
            <p:nvPr/>
          </p:nvGrpSpPr>
          <p:grpSpPr>
            <a:xfrm>
              <a:off x="4135245" y="2166856"/>
              <a:ext cx="3236060" cy="2256659"/>
              <a:chOff x="4143345" y="2707227"/>
              <a:chExt cx="3236060" cy="2256659"/>
            </a:xfrm>
          </p:grpSpPr>
          <p:sp>
            <p:nvSpPr>
              <p:cNvPr id="43" name="矩形: 圓角 42">
                <a:extLst>
                  <a:ext uri="{FF2B5EF4-FFF2-40B4-BE49-F238E27FC236}">
                    <a16:creationId xmlns:a16="http://schemas.microsoft.com/office/drawing/2014/main" id="{52313A96-73CD-7E09-F4B5-2C8FB5898921}"/>
                  </a:ext>
                </a:extLst>
              </p:cNvPr>
              <p:cNvSpPr/>
              <p:nvPr/>
            </p:nvSpPr>
            <p:spPr>
              <a:xfrm>
                <a:off x="4174171" y="2707227"/>
                <a:ext cx="3171934" cy="2256659"/>
              </a:xfrm>
              <a:prstGeom prst="roundRect">
                <a:avLst/>
              </a:prstGeom>
              <a:solidFill>
                <a:srgbClr val="E0E7EC"/>
              </a:solidFill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>
                      <a:lumMod val="50000"/>
                    </a:scheme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A2AC6C66-1BCA-EA96-D6E1-7B683B385561}"/>
                  </a:ext>
                </a:extLst>
              </p:cNvPr>
              <p:cNvSpPr txBox="1"/>
              <p:nvPr/>
            </p:nvSpPr>
            <p:spPr>
              <a:xfrm>
                <a:off x="4143345" y="2855830"/>
                <a:ext cx="32360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B8DBD9">
                        <a:lumMod val="50000"/>
                      </a:srgbClr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Data Preprocessing</a:t>
                </a:r>
                <a:endParaRPr kumimoji="0" lang="zh-TW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B8DBD9">
                      <a:lumMod val="50000"/>
                    </a:srgbClr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151A062-6BDA-35C9-3F00-63F972384F2A}"/>
                  </a:ext>
                </a:extLst>
              </p:cNvPr>
              <p:cNvSpPr/>
              <p:nvPr/>
            </p:nvSpPr>
            <p:spPr>
              <a:xfrm>
                <a:off x="4553535" y="3518936"/>
                <a:ext cx="972126" cy="4606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2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RSSI</a:t>
                </a:r>
                <a:endParaRPr lang="zh-TW" altLang="en-US" sz="2000" dirty="0">
                  <a:solidFill>
                    <a:schemeClr val="tx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E5B4EBF9-0685-23B6-28BF-6E6ACBC229A3}"/>
                  </a:ext>
                </a:extLst>
              </p:cNvPr>
              <p:cNvSpPr/>
              <p:nvPr/>
            </p:nvSpPr>
            <p:spPr>
              <a:xfrm>
                <a:off x="5923325" y="3552353"/>
                <a:ext cx="972126" cy="4606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>
                    <a:solidFill>
                      <a:schemeClr val="tx2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FTM</a:t>
                </a:r>
                <a:endParaRPr lang="zh-TW" altLang="en-US" sz="2000" dirty="0">
                  <a:solidFill>
                    <a:schemeClr val="tx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F95F21C4-298D-ED77-B801-C17D193BAB1F}"/>
                  </a:ext>
                </a:extLst>
              </p:cNvPr>
              <p:cNvSpPr/>
              <p:nvPr/>
            </p:nvSpPr>
            <p:spPr>
              <a:xfrm>
                <a:off x="5215127" y="4271341"/>
                <a:ext cx="1090021" cy="46064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 dirty="0" err="1">
                    <a:solidFill>
                      <a:schemeClr val="tx2">
                        <a:lumMod val="50000"/>
                      </a:schemeClr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StdDev</a:t>
                </a:r>
                <a:endParaRPr lang="zh-TW" altLang="en-US" sz="2000" dirty="0">
                  <a:solidFill>
                    <a:schemeClr val="tx2">
                      <a:lumMod val="50000"/>
                    </a:scheme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</p:txBody>
          </p:sp>
        </p:grp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9CC0F613-C081-1792-6241-0D0992BBFB49}"/>
                </a:ext>
              </a:extLst>
            </p:cNvPr>
            <p:cNvCxnSpPr>
              <a:cxnSpLocks/>
            </p:cNvCxnSpPr>
            <p:nvPr/>
          </p:nvCxnSpPr>
          <p:spPr>
            <a:xfrm>
              <a:off x="5753275" y="5179339"/>
              <a:ext cx="1828669" cy="0"/>
            </a:xfrm>
            <a:prstGeom prst="straightConnector1">
              <a:avLst/>
            </a:prstGeom>
            <a:ln w="57150" cap="flat" cmpd="sng" algn="ctr">
              <a:solidFill>
                <a:srgbClr val="00206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4696F8CA-7973-1417-0D24-BDF22BE1EB6B}"/>
                </a:ext>
              </a:extLst>
            </p:cNvPr>
            <p:cNvCxnSpPr>
              <a:cxnSpLocks/>
            </p:cNvCxnSpPr>
            <p:nvPr/>
          </p:nvCxnSpPr>
          <p:spPr>
            <a:xfrm>
              <a:off x="5753275" y="4588023"/>
              <a:ext cx="0" cy="1207008"/>
            </a:xfrm>
            <a:prstGeom prst="line">
              <a:avLst/>
            </a:prstGeom>
            <a:ln w="5715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8509426B-B73C-99F6-1449-A93633D701CA}"/>
              </a:ext>
            </a:extLst>
          </p:cNvPr>
          <p:cNvSpPr txBox="1"/>
          <p:nvPr/>
        </p:nvSpPr>
        <p:spPr>
          <a:xfrm>
            <a:off x="7697270" y="2694457"/>
            <a:ext cx="16431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-0.856</a:t>
            </a:r>
          </a:p>
          <a:p>
            <a:pPr algn="ctr"/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0.243</a:t>
            </a:r>
          </a:p>
          <a:p>
            <a:pPr algn="ctr"/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0.563</a:t>
            </a:r>
          </a:p>
          <a:p>
            <a:pPr algn="ctr"/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-0.986</a:t>
            </a:r>
          </a:p>
          <a:p>
            <a:pPr algn="ctr"/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algn="ctr"/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  <a:p>
            <a:pPr algn="ctr"/>
            <a:r>
              <a:rPr lang="en-US" altLang="zh-TW" sz="20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</a:p>
        </p:txBody>
      </p:sp>
      <p:sp>
        <p:nvSpPr>
          <p:cNvPr id="3" name="左右中括弧 2">
            <a:extLst>
              <a:ext uri="{FF2B5EF4-FFF2-40B4-BE49-F238E27FC236}">
                <a16:creationId xmlns:a16="http://schemas.microsoft.com/office/drawing/2014/main" id="{F490704F-5B54-4DD5-BAA6-F41E64953E5F}"/>
              </a:ext>
            </a:extLst>
          </p:cNvPr>
          <p:cNvSpPr/>
          <p:nvPr/>
        </p:nvSpPr>
        <p:spPr>
          <a:xfrm>
            <a:off x="7952300" y="2568742"/>
            <a:ext cx="1115500" cy="2291948"/>
          </a:xfrm>
          <a:prstGeom prst="bracketPair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63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65CD5CD-CB53-DA5C-A265-964477A7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66456A44-A648-63CF-BA37-741A9E25CAFE}"/>
              </a:ext>
            </a:extLst>
          </p:cNvPr>
          <p:cNvSpPr/>
          <p:nvPr/>
        </p:nvSpPr>
        <p:spPr>
          <a:xfrm>
            <a:off x="9093674" y="2085869"/>
            <a:ext cx="2839246" cy="71829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Data Collection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" name="矩形: 圓角 1">
            <a:extLst>
              <a:ext uri="{FF2B5EF4-FFF2-40B4-BE49-F238E27FC236}">
                <a16:creationId xmlns:a16="http://schemas.microsoft.com/office/drawing/2014/main" id="{05D28876-4563-D9A0-4356-E6E0EF0B64CB}"/>
              </a:ext>
            </a:extLst>
          </p:cNvPr>
          <p:cNvSpPr/>
          <p:nvPr/>
        </p:nvSpPr>
        <p:spPr>
          <a:xfrm>
            <a:off x="8849834" y="3043185"/>
            <a:ext cx="3326926" cy="71829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Data Preprocessing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15384205-A559-BA1C-369C-CC1E81C72B43}"/>
              </a:ext>
            </a:extLst>
          </p:cNvPr>
          <p:cNvSpPr/>
          <p:nvPr/>
        </p:nvSpPr>
        <p:spPr>
          <a:xfrm>
            <a:off x="8072594" y="4000500"/>
            <a:ext cx="4881406" cy="71829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Regression (Enrich Fingerprint)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1B28670-F794-BB3C-0FF1-CD710BF02FA5}"/>
              </a:ext>
            </a:extLst>
          </p:cNvPr>
          <p:cNvSpPr/>
          <p:nvPr/>
        </p:nvSpPr>
        <p:spPr>
          <a:xfrm>
            <a:off x="8849834" y="4960409"/>
            <a:ext cx="3326926" cy="71829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Hybrid Fingerprint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5204F428-6A78-5C44-1CDB-9CC2FCF05626}"/>
              </a:ext>
            </a:extLst>
          </p:cNvPr>
          <p:cNvSpPr/>
          <p:nvPr/>
        </p:nvSpPr>
        <p:spPr>
          <a:xfrm>
            <a:off x="9947114" y="5915130"/>
            <a:ext cx="1132366" cy="71829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DNN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C150FA-953A-1A19-F557-765C48A377B4}"/>
              </a:ext>
            </a:extLst>
          </p:cNvPr>
          <p:cNvSpPr/>
          <p:nvPr/>
        </p:nvSpPr>
        <p:spPr>
          <a:xfrm>
            <a:off x="9093674" y="6872445"/>
            <a:ext cx="2839246" cy="718291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Localization</a:t>
            </a:r>
            <a:endParaRPr kumimoji="0" lang="zh-TW" altLang="en-US" sz="24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950D249-9EA5-8DC2-0585-AE405D56D49E}"/>
              </a:ext>
            </a:extLst>
          </p:cNvPr>
          <p:cNvCxnSpPr>
            <a:cxnSpLocks/>
          </p:cNvCxnSpPr>
          <p:nvPr/>
        </p:nvCxnSpPr>
        <p:spPr>
          <a:xfrm>
            <a:off x="10533728" y="2804160"/>
            <a:ext cx="0" cy="2546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1B3522F6-96F6-76B5-BA04-8EDA6499A44C}"/>
              </a:ext>
            </a:extLst>
          </p:cNvPr>
          <p:cNvCxnSpPr>
            <a:cxnSpLocks/>
          </p:cNvCxnSpPr>
          <p:nvPr/>
        </p:nvCxnSpPr>
        <p:spPr>
          <a:xfrm>
            <a:off x="10533728" y="3761476"/>
            <a:ext cx="0" cy="2546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30D393F-422C-6DEF-3921-F56579DF1C7B}"/>
              </a:ext>
            </a:extLst>
          </p:cNvPr>
          <p:cNvCxnSpPr>
            <a:cxnSpLocks/>
          </p:cNvCxnSpPr>
          <p:nvPr/>
        </p:nvCxnSpPr>
        <p:spPr>
          <a:xfrm>
            <a:off x="10533728" y="4718791"/>
            <a:ext cx="0" cy="2546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1C2C2E94-7917-D720-6449-E4C6A3CA6784}"/>
              </a:ext>
            </a:extLst>
          </p:cNvPr>
          <p:cNvCxnSpPr>
            <a:cxnSpLocks/>
          </p:cNvCxnSpPr>
          <p:nvPr/>
        </p:nvCxnSpPr>
        <p:spPr>
          <a:xfrm>
            <a:off x="10533728" y="5678700"/>
            <a:ext cx="0" cy="2546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D711935C-6D9F-BE20-6A7E-8C923E3442BE}"/>
              </a:ext>
            </a:extLst>
          </p:cNvPr>
          <p:cNvCxnSpPr>
            <a:cxnSpLocks/>
          </p:cNvCxnSpPr>
          <p:nvPr/>
        </p:nvCxnSpPr>
        <p:spPr>
          <a:xfrm>
            <a:off x="10533728" y="6633421"/>
            <a:ext cx="0" cy="2546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709862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25016</TotalTime>
  <Words>1551</Words>
  <Application>Microsoft Office PowerPoint</Application>
  <PresentationFormat>自訂</PresentationFormat>
  <Paragraphs>167</Paragraphs>
  <Slides>10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8" baseType="lpstr">
      <vt:lpstr>Gilda Display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807</cp:revision>
  <dcterms:created xsi:type="dcterms:W3CDTF">2024-09-23T11:19:04Z</dcterms:created>
  <dcterms:modified xsi:type="dcterms:W3CDTF">2025-06-07T08:59:37Z</dcterms:modified>
</cp:coreProperties>
</file>