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329" r:id="rId2"/>
    <p:sldId id="330" r:id="rId3"/>
    <p:sldId id="346" r:id="rId4"/>
    <p:sldId id="348" r:id="rId5"/>
    <p:sldId id="361" r:id="rId6"/>
    <p:sldId id="366" r:id="rId7"/>
    <p:sldId id="362" r:id="rId8"/>
    <p:sldId id="386" r:id="rId9"/>
    <p:sldId id="391" r:id="rId10"/>
    <p:sldId id="377" r:id="rId11"/>
    <p:sldId id="365" r:id="rId12"/>
    <p:sldId id="390" r:id="rId13"/>
    <p:sldId id="389" r:id="rId14"/>
    <p:sldId id="374" r:id="rId15"/>
    <p:sldId id="376" r:id="rId16"/>
    <p:sldId id="382" r:id="rId17"/>
    <p:sldId id="392" r:id="rId18"/>
    <p:sldId id="277" r:id="rId19"/>
    <p:sldId id="387" r:id="rId20"/>
    <p:sldId id="38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13DA89-3562-9F91-3FC0-D4EE6479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8F15C2-6B33-3E97-1C2E-BCA8143C5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50F14EA-ABFF-390E-FE87-A5FB896E6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7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0B3818-9A9C-C33D-C56F-FD5AA1A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130FC23-189F-0011-18C5-F3DE3544D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D4C089D-4983-A3A4-D9C7-FA45A10DB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2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7A3ACAA-2FF4-0A38-7C31-BBF78209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5971585-D519-5CDC-7CBF-363DDD2A7E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30EAD9D-541D-61DC-5CC7-2F0378BA1F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23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37DC0B-BBF5-A20E-6C72-59688408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49301DA-AC42-9EC4-934A-ED8EED76C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7F405E7-F2D0-849D-919F-49C71FC17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44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06A8DC9E-194A-4D52-9009-3FE31F61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43F6A4FC-2503-0EA0-3C22-87D4075B0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6F695C09-03B7-0BC7-9723-9F3CBD4E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9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206A6B0-2A99-5651-38E7-AC601E43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49D2A3E-3A0B-7F0E-8083-088FE5D51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68F54E7-3C6C-7571-2BF4-2C8491A8D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790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1C5E6CE-7931-6440-4E8F-1C4FCE5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B301EA-53C0-C5E9-BCBF-4B2CF1250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7AB47EC-2700-6438-5111-00E9BA545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319697-6D40-5B6B-6EF0-60D58125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D2413BA-AE32-4B7D-FB32-6D78FFA83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E6E2823-1783-D3AC-39C8-9F95B4897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8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FDA6187-D4D1-4B7E-9035-242E08F8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9CC9DD8-7E6B-0295-D012-774B22BFE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59F1EDB-A83D-8EC1-2E29-A8C6A4C57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49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396831C-C3AF-2BA0-2EDD-D12753C36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2254EFA-F598-7950-A7BC-6CF70C7C5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9F2F750-4D28-6B27-819C-228E00649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0D33A-84D8-32F6-4FB1-90B23803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BF1C3D5-0298-2FAD-AC56-D30E5285B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1E2F788-4B50-686D-D2B3-046F1CEEF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ciencedirect.com/science/article/pii/S1574119221000687?via%3Dihu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02.04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17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8FE6B07-8537-C56B-9ABA-F51A2993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BC30F11-0A45-63E8-1A1E-9BAC2357D5B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45ED77-75BA-BBEF-6DE1-3E4244D685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C549E2-6BE2-42BC-71AB-5ED8B2FE7E2E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測試資料設置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A71F27-CB19-8C94-A676-EF544F70EC2C}"/>
              </a:ext>
            </a:extLst>
          </p:cNvPr>
          <p:cNvSpPr txBox="1"/>
          <p:nvPr/>
        </p:nvSpPr>
        <p:spPr>
          <a:xfrm>
            <a:off x="1024712" y="1548135"/>
            <a:ext cx="10142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and 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：模型使用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的數據進行訓練，並採用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cross-validation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進行評估。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25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19CF290-B83C-4E55-C9AC-9D7C7FD7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0C72D9D-CE14-4EE0-A21C-C32B5997B0C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00C33-F7F9-3533-B88C-946856ED50DE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4C7A7645-0BAC-2EA5-0A1A-77D4DED16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56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14C17D-9DFF-43A4-893B-EED1068115AC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8EE2C0-12AD-6610-A677-3350738044DE}"/>
              </a:ext>
            </a:extLst>
          </p:cNvPr>
          <p:cNvSpPr txBox="1"/>
          <p:nvPr/>
        </p:nvSpPr>
        <p:spPr>
          <a:xfrm>
            <a:off x="1016000" y="1721957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fold cross validation </a:t>
            </a:r>
            <a:r>
              <a:rPr lang="zh-TW" altLang="en-US" dirty="0"/>
              <a:t>結果：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9D8287-503E-3796-8A6F-6C023755D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94845"/>
              </p:ext>
            </p:extLst>
          </p:nvPr>
        </p:nvGraphicFramePr>
        <p:xfrm>
          <a:off x="1151933" y="2171148"/>
          <a:ext cx="85241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7678305"/>
                    </a:ext>
                  </a:extLst>
                </a:gridCol>
                <a:gridCol w="3105468">
                  <a:extLst>
                    <a:ext uri="{9D8B030D-6E8A-4147-A177-3AD203B41FA5}">
                      <a16:colId xmlns:a16="http://schemas.microsoft.com/office/drawing/2014/main" val="746090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668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MDE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(mean distance error)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Training time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KNN-</a:t>
                      </a:r>
                      <a:r>
                        <a:rPr lang="en-US" altLang="zh-TW" sz="1800" dirty="0" err="1"/>
                        <a:t>FullFeature</a:t>
                      </a:r>
                      <a:r>
                        <a:rPr lang="en-US" altLang="zh-TW" sz="1800" dirty="0"/>
                        <a:t> Model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0.0134 m 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5 s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8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DNN-</a:t>
                      </a:r>
                      <a:r>
                        <a:rPr lang="en-US" altLang="zh-TW" sz="1800" dirty="0" err="1"/>
                        <a:t>FullFeature</a:t>
                      </a:r>
                      <a:r>
                        <a:rPr lang="en-US" altLang="zh-TW" sz="1800" dirty="0"/>
                        <a:t> Model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0.0056 m 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 min 19 s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6328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4B0498-D0A8-2977-6150-FE405567F4D7}"/>
              </a:ext>
            </a:extLst>
          </p:cNvPr>
          <p:cNvSpPr txBox="1"/>
          <p:nvPr/>
        </p:nvSpPr>
        <p:spPr>
          <a:xfrm>
            <a:off x="1151933" y="3732859"/>
            <a:ext cx="929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準確度提升：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模型的定位誤差降低了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58.2%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訓練時間是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27.8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consuming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09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39C43DF-BD4A-37D5-2155-642F80FAD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348A2A0-FC53-5F69-1EB6-39C9D3ACB8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FB334E-D9B1-0F0F-3BD4-DDEEE6642F5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C4FFF83-96DC-1C45-C81D-5AA214BB8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24E65B69-05E5-86E7-D1B7-76CDC64A7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047B35-BF1A-EECB-C7CB-DAB27D762ED3}"/>
              </a:ext>
            </a:extLst>
          </p:cNvPr>
          <p:cNvSpPr txBox="1"/>
          <p:nvPr/>
        </p:nvSpPr>
        <p:spPr>
          <a:xfrm>
            <a:off x="447963" y="524257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EDE49EB-92D5-EBE8-6373-37253868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7" y="2332943"/>
            <a:ext cx="4056727" cy="41483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DC9F35-31D0-9E09-F6BF-EE25A6E8F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36" y="2332944"/>
            <a:ext cx="4056726" cy="41483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949B70-4572-48F7-6921-30E394EE4997}"/>
              </a:ext>
            </a:extLst>
          </p:cNvPr>
          <p:cNvSpPr txBox="1"/>
          <p:nvPr/>
        </p:nvSpPr>
        <p:spPr>
          <a:xfrm>
            <a:off x="7539182" y="6488668"/>
            <a:ext cx="2888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KNN-</a:t>
            </a:r>
            <a:r>
              <a:rPr lang="en-US" altLang="zh-TW" dirty="0" err="1"/>
              <a:t>FullFeature</a:t>
            </a:r>
            <a:r>
              <a:rPr lang="en-US" altLang="zh-TW" dirty="0"/>
              <a:t> Model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FA84B48-F791-5F0E-3493-403D10849C25}"/>
              </a:ext>
            </a:extLst>
          </p:cNvPr>
          <p:cNvSpPr txBox="1"/>
          <p:nvPr/>
        </p:nvSpPr>
        <p:spPr>
          <a:xfrm>
            <a:off x="1836724" y="6481290"/>
            <a:ext cx="303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DNN-</a:t>
            </a:r>
            <a:r>
              <a:rPr lang="en-US" altLang="zh-TW" sz="1800" dirty="0" err="1"/>
              <a:t>FullFeature</a:t>
            </a:r>
            <a:r>
              <a:rPr lang="en-US" altLang="zh-TW" sz="1800" dirty="0"/>
              <a:t> Model</a:t>
            </a:r>
            <a:endParaRPr lang="zh-TW" altLang="en-US" sz="1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6E9A70C-228A-84F4-20F6-160ABFFEB7F0}"/>
              </a:ext>
            </a:extLst>
          </p:cNvPr>
          <p:cNvSpPr txBox="1"/>
          <p:nvPr/>
        </p:nvSpPr>
        <p:spPr>
          <a:xfrm>
            <a:off x="1208997" y="1242889"/>
            <a:ext cx="993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定位準確度不只平均勝過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的準確度也更高。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左圖顏色最深的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0.0235m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，而右圖顏色最深的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0.0515m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34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DF94BA9-117D-C00D-A1FC-171A7D7A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0DE0D9-EA9E-0A14-20D3-4D7E3839053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76646B-B4E5-7959-A4E2-10436F8B73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91D749-8E5D-4CAB-16A2-94D3D82FA61F}"/>
              </a:ext>
            </a:extLst>
          </p:cNvPr>
          <p:cNvSpPr txBox="1"/>
          <p:nvPr/>
        </p:nvSpPr>
        <p:spPr>
          <a:xfrm>
            <a:off x="1556328" y="1154545"/>
            <a:ext cx="9250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準確度提升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模型的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定位誤差 (MDE) 相較於 KNN 減少 37.0%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 DNN 在本次實驗中確實能提升定位準確度。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的優勢主要來自於它能夠學習更複雜的特徵關係，如 RSSI、FTM (distance)、StdDev 之間的交互影響。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計算成本增加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訓練時間是 KNN 的約 24.8 倍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 DNN 雖然準確度較高，但在訓練階段需要更高的計算資源。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如果資料量進一步增加，DNN 訓練成本可能會進一步提升，因此在實際應用中需要考量效能與準確度的取捨。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80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096B9B2-FCCA-39F8-FBF0-918C544A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354FD6E-4A4D-4B04-BD48-862355E21F68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26B51155-C2F8-2474-D2B5-F81744878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651AEF-169A-2AA7-1207-75FF197EA8D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D14379-AEBB-DDD0-C6C1-8508EFF3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3ABCA15-D812-B112-C1DA-5AD9F80F9E0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EDDE00-C51A-D862-F2CF-60FAF474437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C538FB-527A-78BD-36B1-1BB6BF362A27}"/>
              </a:ext>
            </a:extLst>
          </p:cNvPr>
          <p:cNvSpPr txBox="1"/>
          <p:nvPr/>
        </p:nvSpPr>
        <p:spPr>
          <a:xfrm>
            <a:off x="1470891" y="1523999"/>
            <a:ext cx="9250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模型一些需要觀察的點：</a:t>
            </a: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需要大量數據來學習複雜的特徵，如果平均分配到 每個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RP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的資料量變少，可能會導致訓練樣本不足，無法學習足夠的特徵模式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underfitting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，模型無法充分學習定位環境中的特徵相比之下，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只依賴鄰近點的特徵，對於數據量減少的影響較小</a:t>
            </a: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如果蒐集到較多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資料，可能需要提供相較於其他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更多資料來讓定位更加準確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嘗試跨週測試，與上次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meeting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所討論的方法相同，使用第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週的數據訓練模型，並以後續週數的數據作為測試集，觀察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模型是否能有效降低隨時間推移而產生的誤差衰退</a:t>
            </a:r>
          </a:p>
        </p:txBody>
      </p:sp>
    </p:spTree>
    <p:extLst>
      <p:ext uri="{BB962C8B-B14F-4D97-AF65-F5344CB8AC3E}">
        <p14:creationId xmlns:p14="http://schemas.microsoft.com/office/powerpoint/2010/main" val="428367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CBBF273-147F-EB25-8D28-B1F6FB27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8F9946A-4FB8-B35D-072D-8B6F4EBCBA2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B57A8-0CA4-3C18-2B6A-28F25436716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93C075-E508-622E-27DD-75DB5A459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A9F093EE-71CF-4F0A-6FE4-146D7729C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E4B58B-16BB-7637-B9E6-EB094B3ACAB5}"/>
              </a:ext>
            </a:extLst>
          </p:cNvPr>
          <p:cNvSpPr txBox="1"/>
          <p:nvPr/>
        </p:nvSpPr>
        <p:spPr>
          <a:xfrm>
            <a:off x="3048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FTM, or </a:t>
            </a:r>
            <a:r>
              <a:rPr lang="en-US" altLang="zh-TW" b="1" dirty="0"/>
              <a:t>Fine Time Measurement</a:t>
            </a:r>
            <a:r>
              <a:rPr lang="en-US" altLang="zh-TW" dirty="0"/>
              <a:t>, is a measurement technique introduced in the IEEE 802.11mc standard. It enables Wi-Fi devices to estimate the distance between two devices by measuring the </a:t>
            </a:r>
            <a:r>
              <a:rPr lang="en-US" altLang="zh-TW" b="1" dirty="0"/>
              <a:t>Round-Trip Time (RTT)</a:t>
            </a:r>
            <a:r>
              <a:rPr lang="en-US" altLang="zh-TW" dirty="0"/>
              <a:t> of signals. This method calculates the </a:t>
            </a:r>
            <a:r>
              <a:rPr lang="en-US" altLang="zh-TW" b="1" dirty="0"/>
              <a:t>Time of Flight (</a:t>
            </a:r>
            <a:r>
              <a:rPr lang="en-US" altLang="zh-TW" b="1" dirty="0" err="1"/>
              <a:t>ToF</a:t>
            </a:r>
            <a:r>
              <a:rPr lang="en-US" altLang="zh-TW" b="1" dirty="0"/>
              <a:t>)</a:t>
            </a:r>
            <a:r>
              <a:rPr lang="en-US" altLang="zh-TW" dirty="0"/>
              <a:t> based on the round-trip delay of signals exchanged between devices, which is then converted into distance information.</a:t>
            </a:r>
          </a:p>
          <a:p>
            <a:r>
              <a:rPr lang="en-US" altLang="zh-TW" dirty="0"/>
              <a:t>In experiments, RTT is often converted into distance to make the results more intuitive for readers. The use of </a:t>
            </a:r>
            <a:r>
              <a:rPr lang="en-US" altLang="zh-TW" dirty="0" err="1"/>
              <a:t>ToF</a:t>
            </a:r>
            <a:r>
              <a:rPr lang="en-US" altLang="zh-TW" dirty="0"/>
              <a:t> in FTM is due to the fact that </a:t>
            </a:r>
            <a:r>
              <a:rPr lang="en-US" altLang="zh-TW" b="1" dirty="0"/>
              <a:t>Time of Arrival (</a:t>
            </a:r>
            <a:r>
              <a:rPr lang="en-US" altLang="zh-TW" b="1" dirty="0" err="1"/>
              <a:t>ToA</a:t>
            </a:r>
            <a:r>
              <a:rPr lang="en-US" altLang="zh-TW" b="1" dirty="0"/>
              <a:t>)</a:t>
            </a:r>
            <a:r>
              <a:rPr lang="en-US" altLang="zh-TW" dirty="0"/>
              <a:t> requires time synchronization between the transmitter and receiver, whereas </a:t>
            </a:r>
            <a:r>
              <a:rPr lang="en-US" altLang="zh-TW" dirty="0" err="1"/>
              <a:t>ToF</a:t>
            </a:r>
            <a:r>
              <a:rPr lang="en-US" altLang="zh-TW" dirty="0"/>
              <a:t> does not require synchronization and only measures the total round-trip time of the signal.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DE4156-7220-0F11-F2BB-0B02245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00" y="392799"/>
            <a:ext cx="4257200" cy="477930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D38220-23BC-6573-1F79-6EF2FC4C817D}"/>
              </a:ext>
            </a:extLst>
          </p:cNvPr>
          <p:cNvSpPr txBox="1"/>
          <p:nvPr/>
        </p:nvSpPr>
        <p:spPr>
          <a:xfrm>
            <a:off x="7213600" y="5319774"/>
            <a:ext cx="442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illustration reference : </a:t>
            </a:r>
            <a:r>
              <a:rPr lang="en-US" altLang="zh-TW" sz="1200" dirty="0">
                <a:effectLst/>
                <a:hlinkClick r:id="rId4"/>
              </a:rPr>
              <a:t>Accurate indoor positioning using IEEE 802.11mc round trip time - ScienceDirect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655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Building a DNN Model for Localization and Comparing with KNN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0448797-D7B7-7645-B0C7-8AD2A8F1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A8C4A8-1A6D-DA55-9A9D-9198170AE3E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6159D-73D1-5B28-45EF-4F9DBB8D16F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4A5E53-44C6-0A5A-C08F-A1883A64EDA0}"/>
              </a:ext>
            </a:extLst>
          </p:cNvPr>
          <p:cNvSpPr txBox="1"/>
          <p:nvPr/>
        </p:nvSpPr>
        <p:spPr>
          <a:xfrm>
            <a:off x="147781" y="7163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b="1" dirty="0"/>
              <a:t>Initiation</a:t>
            </a:r>
            <a:r>
              <a:rPr lang="en-US" altLang="zh-TW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Initiator</a:t>
            </a:r>
            <a:r>
              <a:rPr lang="en-US" altLang="zh-TW" dirty="0"/>
              <a:t> (e.g., smartphone) sends an </a:t>
            </a:r>
            <a:r>
              <a:rPr lang="en-US" altLang="zh-TW" b="1" dirty="0"/>
              <a:t>FTM Request</a:t>
            </a:r>
            <a:r>
              <a:rPr lang="en-US" altLang="zh-TW" dirty="0"/>
              <a:t> to the </a:t>
            </a:r>
            <a:r>
              <a:rPr lang="en-US" altLang="zh-TW" b="1" dirty="0"/>
              <a:t>Responder</a:t>
            </a:r>
            <a:r>
              <a:rPr lang="en-US" altLang="zh-TW" dirty="0"/>
              <a:t> (e.g., Wi-Fi AP) to start FTM measurement.</a:t>
            </a:r>
          </a:p>
          <a:p>
            <a:endParaRPr lang="en-US" altLang="zh-TW" dirty="0"/>
          </a:p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Measurement Process: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Each RTT (Round Trip Time) measurement consists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t1: Time when Responder sends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t2: Time when Initiator receives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t3: Time when Initiator sends acknowledgment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t4: Time when Responder receives acknowledgment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6FA298-D15E-725D-8C42-CE3872270DDF}"/>
              </a:ext>
            </a:extLst>
          </p:cNvPr>
          <p:cNvSpPr txBox="1"/>
          <p:nvPr/>
        </p:nvSpPr>
        <p:spPr>
          <a:xfrm>
            <a:off x="147781" y="43569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Distance Calculation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RTT = (t4 - t1) - (t3 - t2)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Distance = (RTT × Speed of Light) ÷ 2</a:t>
            </a:r>
          </a:p>
          <a:p>
            <a:r>
              <a:rPr lang="en-US" altLang="zh-TW" b="1" dirty="0"/>
              <a:t>4.</a:t>
            </a:r>
            <a:r>
              <a:rPr lang="zh-TW" altLang="en-US" b="1" dirty="0"/>
              <a:t> </a:t>
            </a:r>
            <a:r>
              <a:rPr lang="en-US" altLang="zh-TW" b="1" dirty="0"/>
              <a:t>Multiple RTT Measurements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Typically, </a:t>
            </a:r>
            <a:r>
              <a:rPr lang="en-US" altLang="zh-TW" b="1" dirty="0"/>
              <a:t>8-16 RTT measurements</a:t>
            </a:r>
            <a:r>
              <a:rPr lang="en-US" altLang="zh-TW" dirty="0"/>
              <a:t> are performed in one FTM session.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A0B7AB-8C7A-6B83-3D0B-3AEE3A21C272}"/>
              </a:ext>
            </a:extLst>
          </p:cNvPr>
          <p:cNvSpPr txBox="1"/>
          <p:nvPr/>
        </p:nvSpPr>
        <p:spPr>
          <a:xfrm>
            <a:off x="6646841" y="490831"/>
            <a:ext cx="5347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5.</a:t>
            </a:r>
            <a:r>
              <a:rPr lang="zh-TW" altLang="en-US" b="1" dirty="0"/>
              <a:t> </a:t>
            </a:r>
            <a:r>
              <a:rPr lang="en-US" altLang="zh-TW" b="1" dirty="0"/>
              <a:t>Final Calculation:</a:t>
            </a:r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Initiator collects all RTT values and calculates the </a:t>
            </a:r>
            <a:r>
              <a:rPr lang="en-US" altLang="zh-TW" b="1" dirty="0"/>
              <a:t>average RTT</a:t>
            </a:r>
            <a:r>
              <a:rPr lang="en-US" altLang="zh-TW" dirty="0"/>
              <a:t>: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44C30A6-5E26-0257-400F-30318C36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32" y="1571804"/>
            <a:ext cx="2783032" cy="85269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CDAE2A-0F52-1745-C829-13A94F14FB40}"/>
              </a:ext>
            </a:extLst>
          </p:cNvPr>
          <p:cNvSpPr txBox="1"/>
          <p:nvPr/>
        </p:nvSpPr>
        <p:spPr>
          <a:xfrm>
            <a:off x="7407564" y="2508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distance is derived using: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F6FB56B-8CD4-916F-31BF-3CDBC7D78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32" y="3378918"/>
            <a:ext cx="2872368" cy="7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90039" y="1866792"/>
            <a:ext cx="10218321" cy="326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在上次實驗中發現，雖然使用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 (distance)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資料作為訓練數據所建立的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定位模型在當週表現良好，準確度極高，但隨著時間推移，模型的準確度明顯下降。以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為例，在所有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均升級為支援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802.11mc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的最佳化情境下，經過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週後，定位誤差仍增加約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此外，在結合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fusion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時，發現不同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的權重分配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對最終準確度也有不小的影響。因此，參考相關論文中的方法，決定採用 </a:t>
            </a:r>
            <a:r>
              <a:rPr lang="en-US" altLang="zh-TW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DNN (Deep Neural Network)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進行訓練，以期提升定位模型的準確性與穩定性。</a:t>
            </a: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E0B7EA-DC24-23AE-181A-A9BC6EA50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7B8C792-B22E-F074-8C70-26AACAFA35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994792-6046-654B-EB3F-DC55662227E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DB6A56-E28D-D70A-F5CD-0AFB12C89F5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6CEED5-507C-B954-0812-A9BA5F14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19" y="1436494"/>
            <a:ext cx="8300538" cy="49803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F596F49-AB39-606D-7E8A-6E23A636F8E6}"/>
              </a:ext>
            </a:extLst>
          </p:cNvPr>
          <p:cNvSpPr txBox="1"/>
          <p:nvPr/>
        </p:nvSpPr>
        <p:spPr>
          <a:xfrm>
            <a:off x="8979064" y="1588654"/>
            <a:ext cx="312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模型，觀察隨著時間推移，定位準確度下降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DDF2913-620D-0167-3364-583B825B7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064" y="3127110"/>
            <a:ext cx="3089563" cy="15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6182B7-AF09-A4F2-8C47-11251318AA91}"/>
              </a:ext>
            </a:extLst>
          </p:cNvPr>
          <p:cNvSpPr txBox="1"/>
          <p:nvPr/>
        </p:nvSpPr>
        <p:spPr>
          <a:xfrm>
            <a:off x="1034472" y="1459348"/>
            <a:ext cx="11046691" cy="311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KNN-</a:t>
            </a:r>
            <a:r>
              <a:rPr kumimoji="0" lang="en-US" altLang="zh-TW" sz="2000" b="1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FullFeature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使用手機接收來自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 AP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的所有數據進行訓練，模型使用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2000" i="0" u="none" strike="noStrike" cap="none" normalizeH="0" baseline="0" dirty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DNN-</a:t>
            </a:r>
            <a:r>
              <a:rPr kumimoji="0" lang="en-US" altLang="zh-TW" sz="2000" b="1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FullFeature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使用手機接收來自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 AP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的所有數據進行訓練，模型使用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200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zh-TW" altLang="zh-TW" b="0" i="0" u="none" strike="noStrike" dirty="0"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970A21-B910-A003-885B-72841302C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33687"/>
              </p:ext>
            </p:extLst>
          </p:nvPr>
        </p:nvGraphicFramePr>
        <p:xfrm>
          <a:off x="2732545" y="1976076"/>
          <a:ext cx="8328662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151692126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3568864830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125221373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AP1_Distance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AP2_Distance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AP3_Distance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實驗模型設置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776C0F-9E7C-088F-3AE0-141511934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09370"/>
              </p:ext>
            </p:extLst>
          </p:nvPr>
        </p:nvGraphicFramePr>
        <p:xfrm>
          <a:off x="2903798" y="2474217"/>
          <a:ext cx="756285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1516921263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AP4_Distance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AP1_StdDev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AP2_StdDev (mm)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AP3_StdDev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AP4_StdDev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A4FA693-88AE-711D-E2FB-A5D980E39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3506"/>
              </p:ext>
            </p:extLst>
          </p:nvPr>
        </p:nvGraphicFramePr>
        <p:xfrm>
          <a:off x="2732545" y="3853581"/>
          <a:ext cx="8328662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151692126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3568864830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125221373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AP1_Distance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AP2_Distance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AP3_Distance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B02C08-B108-2B80-63C8-13FDCC8D8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921"/>
              </p:ext>
            </p:extLst>
          </p:nvPr>
        </p:nvGraphicFramePr>
        <p:xfrm>
          <a:off x="2903798" y="4351722"/>
          <a:ext cx="756285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1516921263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AP4_Distance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AP1_StdDev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AP2_StdDev (mm)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AP3_StdDev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AP4_StdDev (mm)</a:t>
                      </a:r>
                      <a:endParaRPr lang="zh-TW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72AF048-5ABE-C4DF-8D61-96234CCD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D4EDE71-7A58-1F49-A6F5-510F6435460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F15A65-5974-1427-A1C1-7A8F5332422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3D0C80-1F2C-568C-03FF-4889212B3FA8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D3A8FA-89F3-0A06-31D3-F7C0553FADDF}"/>
              </a:ext>
            </a:extLst>
          </p:cNvPr>
          <p:cNvSpPr txBox="1"/>
          <p:nvPr/>
        </p:nvSpPr>
        <p:spPr>
          <a:xfrm>
            <a:off x="1050784" y="1584511"/>
            <a:ext cx="10427854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距離標準差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：表示距離測量的變異程度，反映數據的穩定性，值越小代表測量越精準、越穩定。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How? </a:t>
            </a: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這個標準差是來自於每次測距中的多次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Trip Time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）測量所計算出來的。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測距過程中，設備會進行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測量都可以推算出一個距離值，而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就是這些距離值的標準差，反映測量的穩定性。</a:t>
            </a:r>
          </a:p>
        </p:txBody>
      </p:sp>
    </p:spTree>
    <p:extLst>
      <p:ext uri="{BB962C8B-B14F-4D97-AF65-F5344CB8AC3E}">
        <p14:creationId xmlns:p14="http://schemas.microsoft.com/office/powerpoint/2010/main" val="64518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59FF54-BAB9-9C3E-DC9C-658A8493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81DF7A6-874C-2610-637E-072C42C596FC}"/>
              </a:ext>
            </a:extLst>
          </p:cNvPr>
          <p:cNvSpPr/>
          <p:nvPr/>
        </p:nvSpPr>
        <p:spPr>
          <a:xfrm>
            <a:off x="7010581" y="1988741"/>
            <a:ext cx="4285455" cy="96689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91713D-10E5-B9EA-CDB1-EFEE6B640F9B}"/>
              </a:ext>
            </a:extLst>
          </p:cNvPr>
          <p:cNvSpPr/>
          <p:nvPr/>
        </p:nvSpPr>
        <p:spPr>
          <a:xfrm>
            <a:off x="7001127" y="711787"/>
            <a:ext cx="4294909" cy="692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49 RPs collecting data from 4 APs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566BE6-6E80-C1C2-7520-A57F2FA3A4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09E668-8858-42D7-D359-28D7D4F99AB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43201F-71DF-C32A-DF35-FD8942E455B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DF6C1-D908-A93F-574F-241E7AC2F707}"/>
              </a:ext>
            </a:extLst>
          </p:cNvPr>
          <p:cNvSpPr txBox="1"/>
          <p:nvPr/>
        </p:nvSpPr>
        <p:spPr>
          <a:xfrm>
            <a:off x="702000" y="1582340"/>
            <a:ext cx="5846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DNN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2: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Training Configuration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Loss Function: Sparse Categorical </a:t>
            </a:r>
            <a:r>
              <a:rPr lang="en-US" altLang="zh-TW" dirty="0" err="1"/>
              <a:t>Crossentropy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Epochs: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Batch Size: 32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036A3C5-A146-85FA-FDAA-58922F279C29}"/>
              </a:ext>
            </a:extLst>
          </p:cNvPr>
          <p:cNvSpPr/>
          <p:nvPr/>
        </p:nvSpPr>
        <p:spPr>
          <a:xfrm>
            <a:off x="7158254" y="2191941"/>
            <a:ext cx="1228436" cy="59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RSSI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1B4383-D01A-6738-CDB2-9B78B61422F8}"/>
              </a:ext>
            </a:extLst>
          </p:cNvPr>
          <p:cNvSpPr/>
          <p:nvPr/>
        </p:nvSpPr>
        <p:spPr>
          <a:xfrm>
            <a:off x="8534363" y="2191940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(distance)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447B57-376F-2918-42A8-774901E3DDE4}"/>
              </a:ext>
            </a:extLst>
          </p:cNvPr>
          <p:cNvSpPr/>
          <p:nvPr/>
        </p:nvSpPr>
        <p:spPr>
          <a:xfrm>
            <a:off x="9910472" y="2191939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StdDev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1431E41-E7C5-C77B-E262-13200813D4B7}"/>
              </a:ext>
            </a:extLst>
          </p:cNvPr>
          <p:cNvSpPr/>
          <p:nvPr/>
        </p:nvSpPr>
        <p:spPr>
          <a:xfrm rot="5400000">
            <a:off x="8945380" y="149921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7A76AC-398B-35ED-245B-9124D675FEBC}"/>
              </a:ext>
            </a:extLst>
          </p:cNvPr>
          <p:cNvSpPr/>
          <p:nvPr/>
        </p:nvSpPr>
        <p:spPr>
          <a:xfrm rot="5400000">
            <a:off x="8945379" y="313697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資料庫 以實心填滿">
            <a:extLst>
              <a:ext uri="{FF2B5EF4-FFF2-40B4-BE49-F238E27FC236}">
                <a16:creationId xmlns:a16="http://schemas.microsoft.com/office/drawing/2014/main" id="{7ECD752B-2E6D-6BB2-F16D-279A5A18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308" y="513400"/>
            <a:ext cx="457200" cy="457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6E4E6B0-8DDA-5098-3885-EB517A0B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23598" y="2112482"/>
            <a:ext cx="1348136" cy="436522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2F450D-6517-8397-797F-F2FDAC3DF5AE}"/>
              </a:ext>
            </a:extLst>
          </p:cNvPr>
          <p:cNvSpPr txBox="1"/>
          <p:nvPr/>
        </p:nvSpPr>
        <p:spPr>
          <a:xfrm>
            <a:off x="7244918" y="3270107"/>
            <a:ext cx="22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DNN training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C2F3686-909F-0D76-7659-189F45422BED}"/>
              </a:ext>
            </a:extLst>
          </p:cNvPr>
          <p:cNvSpPr/>
          <p:nvPr/>
        </p:nvSpPr>
        <p:spPr>
          <a:xfrm rot="5400000">
            <a:off x="8971588" y="506858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A3EBF4-842A-FAB9-3B8A-FAE76998C566}"/>
              </a:ext>
            </a:extLst>
          </p:cNvPr>
          <p:cNvSpPr/>
          <p:nvPr/>
        </p:nvSpPr>
        <p:spPr>
          <a:xfrm>
            <a:off x="8292715" y="5542387"/>
            <a:ext cx="1764146" cy="677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Output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81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13080</TotalTime>
  <Words>1283</Words>
  <Application>Microsoft Office PowerPoint</Application>
  <PresentationFormat>寬螢幕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02.04 Meeting - 17</vt:lpstr>
      <vt:lpstr>Table of contents</vt:lpstr>
      <vt:lpstr>Purpose of the Experiment</vt:lpstr>
      <vt:lpstr>PowerPoint 簡報</vt:lpstr>
      <vt:lpstr>Methodology</vt:lpstr>
      <vt:lpstr>PowerPoint 簡報</vt:lpstr>
      <vt:lpstr>PowerPoint 簡報</vt:lpstr>
      <vt:lpstr>PowerPoint 簡報</vt:lpstr>
      <vt:lpstr>PowerPoint 簡報</vt:lpstr>
      <vt:lpstr>PowerPoint 簡報</vt:lpstr>
      <vt:lpstr>Experiment</vt:lpstr>
      <vt:lpstr>PowerPoint 簡報</vt:lpstr>
      <vt:lpstr>PowerPoint 簡報</vt:lpstr>
      <vt:lpstr>Conclusion</vt:lpstr>
      <vt:lpstr>PowerPoint 簡報</vt:lpstr>
      <vt:lpstr>Future work</vt:lpstr>
      <vt:lpstr>PowerPoint 簡報</vt:lpstr>
      <vt:lpstr>Thanks for Listening!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335</cp:revision>
  <dcterms:created xsi:type="dcterms:W3CDTF">2024-09-23T11:19:04Z</dcterms:created>
  <dcterms:modified xsi:type="dcterms:W3CDTF">2025-02-04T06:38:44Z</dcterms:modified>
</cp:coreProperties>
</file>