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329" r:id="rId2"/>
    <p:sldId id="330" r:id="rId3"/>
    <p:sldId id="346" r:id="rId4"/>
    <p:sldId id="348" r:id="rId5"/>
    <p:sldId id="361" r:id="rId6"/>
    <p:sldId id="362" r:id="rId7"/>
    <p:sldId id="391" r:id="rId8"/>
    <p:sldId id="365" r:id="rId9"/>
    <p:sldId id="390" r:id="rId10"/>
    <p:sldId id="393" r:id="rId11"/>
    <p:sldId id="397" r:id="rId12"/>
    <p:sldId id="398" r:id="rId13"/>
    <p:sldId id="392" r:id="rId14"/>
    <p:sldId id="399" r:id="rId15"/>
    <p:sldId id="400" r:id="rId16"/>
    <p:sldId id="401" r:id="rId17"/>
    <p:sldId id="403" r:id="rId18"/>
    <p:sldId id="404" r:id="rId19"/>
    <p:sldId id="405" r:id="rId20"/>
    <p:sldId id="407" r:id="rId21"/>
    <p:sldId id="406" r:id="rId22"/>
    <p:sldId id="374" r:id="rId23"/>
    <p:sldId id="408" r:id="rId24"/>
    <p:sldId id="277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9"/>
    <a:srgbClr val="FFFF0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0" autoAdjust="0"/>
  </p:normalViewPr>
  <p:slideViewPr>
    <p:cSldViewPr snapToGrid="0">
      <p:cViewPr varScale="1">
        <p:scale>
          <a:sx n="83" d="100"/>
          <a:sy n="83" d="100"/>
        </p:scale>
        <p:origin x="686" y="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2A035CC7-ADD2-167D-E0A2-DE9B71C6B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>
            <a:extLst>
              <a:ext uri="{FF2B5EF4-FFF2-40B4-BE49-F238E27FC236}">
                <a16:creationId xmlns:a16="http://schemas.microsoft.com/office/drawing/2014/main" id="{00FE2451-EB18-D51D-A16A-F0D51105E3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>
            <a:extLst>
              <a:ext uri="{FF2B5EF4-FFF2-40B4-BE49-F238E27FC236}">
                <a16:creationId xmlns:a16="http://schemas.microsoft.com/office/drawing/2014/main" id="{23A178A0-5508-6341-AEA0-F3BC8002B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18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A1C78B93-1D3F-61CA-E4C7-213DC3331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EC5F2117-69CF-2461-E8E6-359A88191A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DF4C9CE0-1232-D9E0-1672-FD90BB1968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796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6778C95-A77F-E6E6-302C-0CAFB7C0A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6E11E598-ECF5-0EF5-06BC-442C64516F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19D31E61-136C-0329-91D8-3C32FDF8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638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CA311EE4-C0A0-4859-AEE9-A1A44BEAE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F612102-4DE4-8DDB-A2E3-3AE8075D31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987F198-902F-6566-8ABA-D4013F3728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305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F43DE818-F475-0F0C-727E-4ADB5B018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32021218-FB2A-3BCC-E3F8-8621059FB4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4080B7D4-23E6-6326-294C-73E35B2B38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344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62990AC-36AB-A0C3-A229-8F881CE1A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98804F62-7AD4-22DD-D564-9705166E79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7C2C3478-794C-6960-66DC-C40ABE1C22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114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A1A581E-FBE1-2D64-019F-841895D3A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DA30561-81EB-62FD-A1CA-07F8C2BCD4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4FD55687-2514-8686-85E8-B8575D6727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063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CE9A5A22-55EB-41A4-531B-AEE4A40DD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ACF7D229-9194-F07C-9B74-BEF7E301AE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2DB96AED-D880-76DB-3362-3AEA8414FF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556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2195A3D-FEC3-0FD9-D496-41C6A058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A5960024-263B-693F-13C1-1F1E55C73D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A1E5A8F-00F3-562D-C556-93F7488F9D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296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9A545016-2388-3459-C6D2-1D5D010F9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B08EC9EF-14DB-070D-7666-AB7F72D821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D4E67CC2-21DE-1902-D5B6-87D5DA2AB0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89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7B975E3-1124-3C52-61AC-A0BB3BED2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59F3B93A-55A7-2786-4D9E-80B1B6028E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2A22B768-634F-7459-10E5-F11BAA3098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98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95EB56F5-344E-F671-2EC5-E33D12C8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>
            <a:extLst>
              <a:ext uri="{FF2B5EF4-FFF2-40B4-BE49-F238E27FC236}">
                <a16:creationId xmlns:a16="http://schemas.microsoft.com/office/drawing/2014/main" id="{99D8D151-CAE9-ED0D-93A2-241888432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>
            <a:extLst>
              <a:ext uri="{FF2B5EF4-FFF2-40B4-BE49-F238E27FC236}">
                <a16:creationId xmlns:a16="http://schemas.microsoft.com/office/drawing/2014/main" id="{EBBC2092-1810-E57A-181F-3AAF36BD7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852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2188ED88-72A0-67F0-34DC-0DC4190AB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DE50388-C699-F1AF-4FB5-E2C1E73308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38C3658-8F2B-CDE0-7B10-26288EDC7F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14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CD27567-A765-E11E-CA28-29A295FF7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0A2CE252-E5C0-FB14-1EE6-6F3CC15AD0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AA43063A-84B7-2217-5711-725221E5C0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041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B5D5F212-63D9-D9EA-68EF-04FAECD8C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A7481079-8FB8-5B12-CBE9-7E90B5952C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5E43522F-7D07-5598-F3D1-64520B6886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4273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D4FA0FC-D454-D524-916E-65BE4BCD1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A462DFF4-AD45-51DD-01CF-4BFE921AB6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2F9478C-9C63-D0E1-0CEC-97D7C0945A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240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772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7057DF88-C332-C19B-74BD-E6D3889ED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F828742D-153F-D8EE-B529-C7D2CD89DE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404DD024-A30A-51E9-FD92-1B1AF324B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35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77ACD88-12C9-F598-AB8B-5A3CAFA39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D7FC9B1-2BD5-5C10-2895-D6D35B5DD4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5D428496-89E5-277E-1115-BB0FD3AC2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35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18BFB2B6-DABC-F574-225B-0C749E355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2BFF7153-4875-4737-1607-9D9A788CE8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F6561145-726D-AF72-D12F-0EC96B50F8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50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9C0D6D8-1260-5DE8-23F2-45C9A3798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DF2B8C7-05AF-C8B7-D075-C840922B5D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C392BC79-888E-28FA-F961-D61852373E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136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17B0D33A-84D8-32F6-4FB1-90B23803E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4BF1C3D5-0298-2FAD-AC56-D30E5285B8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01E2F788-4B50-686D-D2B3-046F1CEEF8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933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96404181-5FA0-4A7A-DE38-A6F192DFD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7AF5FA80-C6A6-5AB0-F82F-F7AA83649F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5B57638C-4C0B-A7CA-694E-C207F549A2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56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50B3818-9A9C-C33D-C56F-FD5AA1AD8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E130FC23-189F-0011-18C5-F3DE3544D2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BD4C089D-4983-A3A4-D9C7-FA45A10DB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62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B5261A0E-6BFF-694E-EB2F-DA00D56E4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>
            <a:extLst>
              <a:ext uri="{FF2B5EF4-FFF2-40B4-BE49-F238E27FC236}">
                <a16:creationId xmlns:a16="http://schemas.microsoft.com/office/drawing/2014/main" id="{981EE408-AC57-8ADA-4646-CBFCAFA5A1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02.</a:t>
            </a:r>
            <a:r>
              <a:rPr lang="en-US" altLang="zh-TW" dirty="0"/>
              <a:t>25</a:t>
            </a:r>
            <a:br>
              <a:rPr lang="en" dirty="0"/>
            </a:br>
            <a:r>
              <a:rPr lang="en" dirty="0"/>
              <a:t>Meeting - </a:t>
            </a:r>
            <a:r>
              <a:rPr lang="en-US" altLang="zh-TW" dirty="0"/>
              <a:t>20</a:t>
            </a:r>
            <a:endParaRPr sz="9600" dirty="0"/>
          </a:p>
        </p:txBody>
      </p:sp>
      <p:sp>
        <p:nvSpPr>
          <p:cNvPr id="172" name="Google Shape;172;p30">
            <a:extLst>
              <a:ext uri="{FF2B5EF4-FFF2-40B4-BE49-F238E27FC236}">
                <a16:creationId xmlns:a16="http://schemas.microsoft.com/office/drawing/2014/main" id="{B3DE6797-D1B4-73B3-B8F7-892E5B2A3F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95623060-FA14-EE56-02D3-510B4CAA44CD}"/>
              </a:ext>
            </a:extLst>
          </p:cNvPr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>
            <a:extLst>
              <a:ext uri="{FF2B5EF4-FFF2-40B4-BE49-F238E27FC236}">
                <a16:creationId xmlns:a16="http://schemas.microsoft.com/office/drawing/2014/main" id="{9FF097F0-1EF6-03F0-1BB5-AD2B3C7CAB2C}"/>
              </a:ext>
            </a:extLst>
          </p:cNvPr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1B97077-BCFC-13DC-1D6F-663E3CE72EDE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2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0FC1EABA-1751-2FE4-0097-EF92DB0F1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E251FD30-992E-155B-BDB0-E87694EBC60E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08CD9698-2205-F408-4FD5-47CB4A5FF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000" b="1" dirty="0"/>
              <a:t>Methodology(2)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661059-42AA-597C-EA5C-011BBEDAF5F1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33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05E1CD48-5E22-3DFA-E6C8-9ECB306BF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FDB5D11-6D78-7529-BE92-2F4C1325D56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9E0B5A-2A07-26EC-D83C-300F5F0285DB}"/>
              </a:ext>
            </a:extLst>
          </p:cNvPr>
          <p:cNvSpPr/>
          <p:nvPr/>
        </p:nvSpPr>
        <p:spPr>
          <a:xfrm>
            <a:off x="11497110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41AD313-E09C-CF12-FCE3-377D457F9972}"/>
              </a:ext>
            </a:extLst>
          </p:cNvPr>
          <p:cNvSpPr txBox="1"/>
          <p:nvPr/>
        </p:nvSpPr>
        <p:spPr>
          <a:xfrm>
            <a:off x="437803" y="557892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Recap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上週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0C7CB8A-8C69-C487-D54D-79080369B194}"/>
              </a:ext>
            </a:extLst>
          </p:cNvPr>
          <p:cNvSpPr txBox="1"/>
          <p:nvPr/>
        </p:nvSpPr>
        <p:spPr>
          <a:xfrm>
            <a:off x="692885" y="952868"/>
            <a:ext cx="10806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 4 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來做初步測試</a:t>
            </a:r>
            <a:endParaRPr lang="en-US" altLang="zh-TW" b="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先用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2024/12/14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資料訓練出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base model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，凍結所有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hidden layer in DNN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，只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先測試跨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week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的情況，只取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10% 1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week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資料來訓練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output layer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。假設我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 model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用了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20000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筆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2024/12/14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的資料，我在訓練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output layer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只用了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筆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week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資料。</a:t>
            </a:r>
            <a:endParaRPr lang="en-US" altLang="zh-TW" b="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B7BC38E5-6696-34BA-F50C-AD6D9A68539C}"/>
              </a:ext>
            </a:extLst>
          </p:cNvPr>
          <p:cNvGrpSpPr/>
          <p:nvPr/>
        </p:nvGrpSpPr>
        <p:grpSpPr>
          <a:xfrm>
            <a:off x="865605" y="2733041"/>
            <a:ext cx="8635077" cy="3891280"/>
            <a:chOff x="447963" y="1899920"/>
            <a:chExt cx="8635077" cy="389128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010D561-9550-21C1-CBB8-5FCF38AA1AEF}"/>
                </a:ext>
              </a:extLst>
            </p:cNvPr>
            <p:cNvSpPr/>
            <p:nvPr/>
          </p:nvSpPr>
          <p:spPr>
            <a:xfrm>
              <a:off x="447963" y="1899920"/>
              <a:ext cx="8635077" cy="3891280"/>
            </a:xfrm>
            <a:prstGeom prst="rect">
              <a:avLst/>
            </a:prstGeom>
            <a:solidFill>
              <a:schemeClr val="accent6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3C3AC598-0EB5-B259-2E2A-BF8DBB559D40}"/>
                </a:ext>
              </a:extLst>
            </p:cNvPr>
            <p:cNvSpPr/>
            <p:nvPr/>
          </p:nvSpPr>
          <p:spPr>
            <a:xfrm>
              <a:off x="1442720" y="3429000"/>
              <a:ext cx="6177280" cy="48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DAD9AB-7903-7C96-F948-9AA04A6EC03C}"/>
                </a:ext>
              </a:extLst>
            </p:cNvPr>
            <p:cNvSpPr/>
            <p:nvPr/>
          </p:nvSpPr>
          <p:spPr>
            <a:xfrm>
              <a:off x="1442720" y="2397760"/>
              <a:ext cx="4389120" cy="8940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F2275695-4F06-E5A7-022C-1031F7E1D089}"/>
                </a:ext>
              </a:extLst>
            </p:cNvPr>
            <p:cNvSpPr txBox="1"/>
            <p:nvPr/>
          </p:nvSpPr>
          <p:spPr>
            <a:xfrm>
              <a:off x="690880" y="2120790"/>
              <a:ext cx="6177280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DNN Model Architecture</a:t>
              </a:r>
              <a:r>
                <a:rPr lang="zh-TW" altLang="en-US" dirty="0"/>
                <a:t>：</a:t>
              </a:r>
              <a:endParaRPr lang="en-US" altLang="zh-TW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Input layer: Dense(64, </a:t>
              </a:r>
              <a:r>
                <a:rPr lang="en-US" altLang="zh-TW" dirty="0" err="1"/>
                <a:t>ReLU</a:t>
              </a:r>
              <a:r>
                <a:rPr lang="en-US" altLang="zh-TW" dirty="0"/>
                <a:t>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a-DK" altLang="zh-TW" dirty="0"/>
                <a:t>Hidden Layer 1: Dense(128, ReLU)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a-DK" altLang="zh-TW" dirty="0"/>
                <a:t>Hidden Layer 2: Dense(64, ReLU)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zh-TW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Output Layer: Dense(</a:t>
              </a:r>
              <a:r>
                <a:rPr lang="en-US" altLang="zh-TW" dirty="0" err="1"/>
                <a:t>len</a:t>
              </a:r>
              <a:r>
                <a:rPr lang="en-US" altLang="zh-TW" dirty="0"/>
                <a:t>(</a:t>
              </a:r>
              <a:r>
                <a:rPr lang="en-US" altLang="zh-TW" dirty="0" err="1"/>
                <a:t>label_mapping</a:t>
              </a:r>
              <a:r>
                <a:rPr lang="en-US" altLang="zh-TW" dirty="0"/>
                <a:t>), </a:t>
              </a:r>
              <a:r>
                <a:rPr lang="en-US" altLang="zh-TW" dirty="0" err="1"/>
                <a:t>Softmax</a:t>
              </a:r>
              <a:r>
                <a:rPr lang="en-US" altLang="zh-TW" dirty="0"/>
                <a:t>)</a:t>
              </a:r>
            </a:p>
            <a:p>
              <a:endParaRPr lang="en-US" altLang="zh-TW" dirty="0"/>
            </a:p>
            <a:p>
              <a:r>
                <a:rPr lang="en-US" altLang="zh-TW" dirty="0"/>
                <a:t>Training Configuration</a:t>
              </a:r>
              <a:r>
                <a:rPr lang="zh-TW" altLang="en-US" dirty="0"/>
                <a:t>：</a:t>
              </a:r>
              <a:endParaRPr lang="en-US" altLang="zh-TW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Optimizer: Adam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Loss Function: Sparse Categorical </a:t>
              </a:r>
              <a:r>
                <a:rPr lang="en-US" altLang="zh-TW" dirty="0" err="1"/>
                <a:t>Crossentropy</a:t>
              </a:r>
              <a:endParaRPr lang="en-US" altLang="zh-TW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Epochs: 50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Batch Size: 32 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92E0455-F6CD-51EF-1380-6A46D0E01C56}"/>
                </a:ext>
              </a:extLst>
            </p:cNvPr>
            <p:cNvSpPr/>
            <p:nvPr/>
          </p:nvSpPr>
          <p:spPr>
            <a:xfrm>
              <a:off x="5527040" y="2590800"/>
              <a:ext cx="1645920" cy="5181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</a:rPr>
                <a:t>Freeze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D1C0CA26-60E3-4AC6-F12D-750EA72BEDF4}"/>
                </a:ext>
              </a:extLst>
            </p:cNvPr>
            <p:cNvSpPr/>
            <p:nvPr/>
          </p:nvSpPr>
          <p:spPr>
            <a:xfrm>
              <a:off x="7620000" y="3428999"/>
              <a:ext cx="1005840" cy="48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</a:rPr>
                <a:t>Train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47A9A7C-5FB5-18C1-591E-45B89CC7FB85}"/>
                </a:ext>
              </a:extLst>
            </p:cNvPr>
            <p:cNvCxnSpPr>
              <a:cxnSpLocks/>
            </p:cNvCxnSpPr>
            <p:nvPr/>
          </p:nvCxnSpPr>
          <p:spPr>
            <a:xfrm>
              <a:off x="2377440" y="4936589"/>
              <a:ext cx="335280" cy="20945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2AC8C80C-0C76-3517-36C1-3107BCCC48B7}"/>
                </a:ext>
              </a:extLst>
            </p:cNvPr>
            <p:cNvCxnSpPr/>
            <p:nvPr/>
          </p:nvCxnSpPr>
          <p:spPr>
            <a:xfrm>
              <a:off x="2834640" y="5041314"/>
              <a:ext cx="41656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9458265-8B69-15D6-86DC-BA228A79A5D7}"/>
                </a:ext>
              </a:extLst>
            </p:cNvPr>
            <p:cNvSpPr txBox="1"/>
            <p:nvPr/>
          </p:nvSpPr>
          <p:spPr>
            <a:xfrm>
              <a:off x="3242000" y="4856648"/>
              <a:ext cx="873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20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37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74E7C9C2-A565-39F8-85DE-FE30AFB03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A531C8B-0255-C690-85AA-64DB30465B16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A5D9CD-8365-826C-6F4E-579713FE5818}"/>
              </a:ext>
            </a:extLst>
          </p:cNvPr>
          <p:cNvSpPr/>
          <p:nvPr/>
        </p:nvSpPr>
        <p:spPr>
          <a:xfrm>
            <a:off x="11497110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13EA4D-E2E9-4975-2328-6E2E49C4BC4F}"/>
              </a:ext>
            </a:extLst>
          </p:cNvPr>
          <p:cNvSpPr txBox="1"/>
          <p:nvPr/>
        </p:nvSpPr>
        <p:spPr>
          <a:xfrm>
            <a:off x="437803" y="557892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本次實驗調整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ECA832E-A789-3B4C-D345-5927C984081C}"/>
              </a:ext>
            </a:extLst>
          </p:cNvPr>
          <p:cNvSpPr txBox="1"/>
          <p:nvPr/>
        </p:nvSpPr>
        <p:spPr>
          <a:xfrm>
            <a:off x="646581" y="1121463"/>
            <a:ext cx="1051094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2024/12/14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RP 400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筆資料訓練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 4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(shallow)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 train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凍結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 Layers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，僅訓練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Layer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來適應新數據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使用新的一週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 week)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fine-tune output 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分別測試 不同數量的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data per RP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(0.25%)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(1.25%)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(2.5%)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(5%)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比較不同數據比例對於模型適應新環境的影響。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相較之前訓練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Epochs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我就停止，本次設置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Epochs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訓練到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early stop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收斂為止</a:t>
            </a:r>
            <a:endParaRPr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459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E27E99D1-2405-8CD2-F5C8-F6A8EF2CA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80311F7F-04FA-C330-12CB-BEE4A8A03A4D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4A4D4521-DB58-B836-7D5E-F1F8E981E6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Experiment</a:t>
            </a:r>
            <a:r>
              <a:rPr lang="zh-TW" altLang="en-US" sz="5400" b="1" dirty="0"/>
              <a:t> </a:t>
            </a:r>
            <a:r>
              <a:rPr lang="en-US" altLang="zh-TW" sz="5400" b="1" dirty="0"/>
              <a:t>(2)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AC1C79-71C0-706B-86E3-ED291A6D553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89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A1773A5-6676-46F2-4D8D-61B730F1B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594D66C3-E92D-AE8B-B7FF-8096D413D9B6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DB421C-C301-4A60-F900-C066600BB29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C4EB665-C221-07A8-71B1-622F9FCFE993}"/>
              </a:ext>
            </a:extLst>
          </p:cNvPr>
          <p:cNvSpPr txBox="1"/>
          <p:nvPr/>
        </p:nvSpPr>
        <p:spPr>
          <a:xfrm>
            <a:off x="637344" y="610187"/>
            <a:ext cx="7102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不同資料量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tune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</a:t>
            </a:r>
          </a:p>
        </p:txBody>
      </p:sp>
      <p:pic>
        <p:nvPicPr>
          <p:cNvPr id="3" name="圖片 2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3797F08F-F49B-F64F-031E-6C7A09026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4" y="1168639"/>
            <a:ext cx="10004637" cy="498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9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169CA9D-067B-EC1B-6C88-2CF2A3387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310801D1-465C-72F0-BC42-92A189B1CCEF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D61795-2D6A-E4E8-BFF8-C869E6A2AA1A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912B547-EF75-BB14-D3EB-E174881C86CF}"/>
              </a:ext>
            </a:extLst>
          </p:cNvPr>
          <p:cNvSpPr txBox="1"/>
          <p:nvPr/>
        </p:nvSpPr>
        <p:spPr>
          <a:xfrm>
            <a:off x="637344" y="610187"/>
            <a:ext cx="7102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不同資料量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tune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DAFEE4D-3EB5-466F-FBFE-47BB13986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95452"/>
              </p:ext>
            </p:extLst>
          </p:nvPr>
        </p:nvGraphicFramePr>
        <p:xfrm>
          <a:off x="786321" y="1332577"/>
          <a:ext cx="5411278" cy="1874520"/>
        </p:xfrm>
        <a:graphic>
          <a:graphicData uri="http://schemas.openxmlformats.org/drawingml/2006/table">
            <a:tbl>
              <a:tblPr/>
              <a:tblGrid>
                <a:gridCol w="2523490">
                  <a:extLst>
                    <a:ext uri="{9D8B030D-6E8A-4147-A177-3AD203B41FA5}">
                      <a16:colId xmlns:a16="http://schemas.microsoft.com/office/drawing/2014/main" val="894014362"/>
                    </a:ext>
                  </a:extLst>
                </a:gridCol>
                <a:gridCol w="1597046">
                  <a:extLst>
                    <a:ext uri="{9D8B030D-6E8A-4147-A177-3AD203B41FA5}">
                      <a16:colId xmlns:a16="http://schemas.microsoft.com/office/drawing/2014/main" val="3365189741"/>
                    </a:ext>
                  </a:extLst>
                </a:gridCol>
                <a:gridCol w="1290742">
                  <a:extLst>
                    <a:ext uri="{9D8B030D-6E8A-4147-A177-3AD203B41FA5}">
                      <a16:colId xmlns:a16="http://schemas.microsoft.com/office/drawing/2014/main" val="311299080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Training Data per RP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Accuracy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MDE (m)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4970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(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0.25%)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88.24%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0.1850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59868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 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(1.25%)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94.1%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0.0795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11083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 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(2.5%)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96.06%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0.0541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28348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 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(5%)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97.22%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0.0426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04811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 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(10%)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98.51%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0.0210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99836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9AE66358-4DFA-111B-B61E-C9BF52E16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321" y="3467822"/>
            <a:ext cx="943399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更多 Training Data per RP，Accuracy 提升，MDE 下降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由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 data per RP (88.24%) → 40 data per RP (98.51%)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，準確度顯著提高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MDE 由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0.185m 降至 0.021m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少量數據仍能改善效果，但有 diminishing returns</a:t>
            </a:r>
            <a:r>
              <a:rPr kumimoji="0" lang="zh-TW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收益遞減</a:t>
            </a:r>
            <a:r>
              <a:rPr lang="en-US" altLang="zh-TW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10 data per RP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已達到明顯提升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 data per RP 以上，MDE 改善幅度變小，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40 data per RP 雖最佳，但效益變小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1926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244C5FDA-D1EF-E2B3-571D-58567DCBA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B45C3DB9-14AC-CDA6-D255-316FE107ECB0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9A7D6177-B23A-DDFE-C659-2CDF7A2453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000" b="1" dirty="0"/>
              <a:t>Methodology(3)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3768C3-585D-1010-ED1D-4D1A1391B900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41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9806551-DFED-64C4-8873-90BBD9315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28C475B0-7D36-1D4D-5264-2F01A5FB0ED7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999E4C4-950E-06D4-D995-686F4DB12EB1}"/>
              </a:ext>
            </a:extLst>
          </p:cNvPr>
          <p:cNvSpPr txBox="1"/>
          <p:nvPr/>
        </p:nvSpPr>
        <p:spPr>
          <a:xfrm>
            <a:off x="437803" y="557892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週的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3EAB9C-34D4-60A6-B32F-02B973CD42ED}"/>
              </a:ext>
            </a:extLst>
          </p:cNvPr>
          <p:cNvSpPr txBox="1"/>
          <p:nvPr/>
        </p:nvSpPr>
        <p:spPr>
          <a:xfrm>
            <a:off x="646581" y="1121463"/>
            <a:ext cx="1051094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2024/12/14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RP 400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筆資料訓練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 4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(shallow)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 train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凍結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 Layers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，僅訓練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Layer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來適應新數據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探討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週的衰退情況，看模型隨時間衰退並加上適當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fine tune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能否抵抗衰退</a:t>
            </a:r>
            <a:endParaRPr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分別測試 不同數量的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data per RP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(0.25%)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(1.25%)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(2.5%)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(5%)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比較不同數據比例對於模型適應新環境的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長時間影響</a:t>
            </a:r>
            <a:endParaRPr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實驗方法：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連續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，記錄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，分析模型衰退與適應情況。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每週的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依序進行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：使用新數據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fine-tune Output Layer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0 fine-tuned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再次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1 fine-tuned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再次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2 fine-tuned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再次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46F51E-9887-ED39-0EC0-84B71789974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685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D44C0D43-CAF2-395A-6411-A5B6576CD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4C3EA49C-EC14-3A49-F4BD-7477675D4852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5243C10B-44F2-4EB7-1D5E-7E9BEF3B20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Experiment</a:t>
            </a:r>
            <a:r>
              <a:rPr lang="zh-TW" altLang="en-US" sz="5400" b="1" dirty="0"/>
              <a:t> </a:t>
            </a:r>
            <a:r>
              <a:rPr lang="en-US" altLang="zh-TW" sz="5400" b="1" dirty="0"/>
              <a:t>(3)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6A522F-A856-AA39-5380-C4B1A3F5B308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89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C426A9D-4CE4-6C70-5530-DD52F1096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A7C6D1F8-2762-E3BA-06A4-DB3E14389B72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E88CD4-BE97-3690-0863-D28D1EB047E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3918BA0-D6F2-1E8B-330D-BE1EF9C5417D}"/>
              </a:ext>
            </a:extLst>
          </p:cNvPr>
          <p:cNvSpPr txBox="1"/>
          <p:nvPr/>
        </p:nvSpPr>
        <p:spPr>
          <a:xfrm>
            <a:off x="637344" y="610187"/>
            <a:ext cx="9264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週的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MDE(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BD109104-DB3E-5927-4FE2-CEA5FFD15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30" y="1498210"/>
            <a:ext cx="5838381" cy="4749602"/>
          </a:xfrm>
          <a:prstGeom prst="rect">
            <a:avLst/>
          </a:prstGeom>
        </p:spPr>
      </p:pic>
      <p:pic>
        <p:nvPicPr>
          <p:cNvPr id="6" name="圖片 5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ED1CFA2E-F9B7-74FC-BBEF-982ACEFF0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8211"/>
            <a:ext cx="5865092" cy="47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1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505F998A-68E1-3F96-FDD5-322535C2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>
            <a:extLst>
              <a:ext uri="{FF2B5EF4-FFF2-40B4-BE49-F238E27FC236}">
                <a16:creationId xmlns:a16="http://schemas.microsoft.com/office/drawing/2014/main" id="{A34605E2-3188-C95F-8A68-A5115209C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192" name="Google Shape;192;p32">
            <a:extLst>
              <a:ext uri="{FF2B5EF4-FFF2-40B4-BE49-F238E27FC236}">
                <a16:creationId xmlns:a16="http://schemas.microsoft.com/office/drawing/2014/main" id="{DBADEE8A-F535-5E8F-F283-61D9899C7DF6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139480" y="1697555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cxnSp>
        <p:nvCxnSpPr>
          <p:cNvPr id="206" name="Google Shape;206;p32">
            <a:extLst>
              <a:ext uri="{FF2B5EF4-FFF2-40B4-BE49-F238E27FC236}">
                <a16:creationId xmlns:a16="http://schemas.microsoft.com/office/drawing/2014/main" id="{48B6A9CD-6E89-58F2-4047-C4DA6FD9DFC0}"/>
              </a:ext>
            </a:extLst>
          </p:cNvPr>
          <p:cNvCxnSpPr/>
          <p:nvPr/>
        </p:nvCxnSpPr>
        <p:spPr>
          <a:xfrm>
            <a:off x="1042793" y="1697559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2">
            <a:extLst>
              <a:ext uri="{FF2B5EF4-FFF2-40B4-BE49-F238E27FC236}">
                <a16:creationId xmlns:a16="http://schemas.microsoft.com/office/drawing/2014/main" id="{C8093467-8499-EDA1-128D-18786792918E}"/>
              </a:ext>
            </a:extLst>
          </p:cNvPr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1F074D-FD22-937D-F8B8-3EFD0B5339D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Google Shape;194;p32">
            <a:extLst>
              <a:ext uri="{FF2B5EF4-FFF2-40B4-BE49-F238E27FC236}">
                <a16:creationId xmlns:a16="http://schemas.microsoft.com/office/drawing/2014/main" id="{8D985360-3590-BE77-6195-B431381F1408}"/>
              </a:ext>
            </a:extLst>
          </p:cNvPr>
          <p:cNvSpPr txBox="1">
            <a:spLocks/>
          </p:cNvSpPr>
          <p:nvPr/>
        </p:nvSpPr>
        <p:spPr>
          <a:xfrm>
            <a:off x="1139476" y="2229318"/>
            <a:ext cx="10864455" cy="1816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DNN Model </a:t>
            </a:r>
            <a:r>
              <a:rPr lang="en-US" altLang="zh-TW" dirty="0"/>
              <a:t>on Localization Accuracy Over Time and begin to test Transfer learning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(Conti.)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B2E998-A930-58B2-D8A8-C3F4DEEC5208}"/>
              </a:ext>
            </a:extLst>
          </p:cNvPr>
          <p:cNvSpPr txBox="1"/>
          <p:nvPr/>
        </p:nvSpPr>
        <p:spPr>
          <a:xfrm>
            <a:off x="1491672" y="4027054"/>
            <a:ext cx="92086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Purpose of the Experiment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Experiment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Future work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1683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9FA8F07-57D6-D325-0A36-18C1409B4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DE2CE0B5-DCC8-7A62-1E88-E75AB38D623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7DB73B-2D51-EA80-AE26-DC604EDEE180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820AB4-8DE4-3A8C-C286-08DFE409E12C}"/>
              </a:ext>
            </a:extLst>
          </p:cNvPr>
          <p:cNvSpPr txBox="1"/>
          <p:nvPr/>
        </p:nvSpPr>
        <p:spPr>
          <a:xfrm>
            <a:off x="637344" y="610187"/>
            <a:ext cx="9264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週的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E117F21-CD30-B78E-A464-0752214BD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651203"/>
              </p:ext>
            </p:extLst>
          </p:nvPr>
        </p:nvGraphicFramePr>
        <p:xfrm>
          <a:off x="877454" y="1377762"/>
          <a:ext cx="8559166" cy="1409700"/>
        </p:xfrm>
        <a:graphic>
          <a:graphicData uri="http://schemas.openxmlformats.org/drawingml/2006/table">
            <a:tbl>
              <a:tblPr/>
              <a:tblGrid>
                <a:gridCol w="681990">
                  <a:extLst>
                    <a:ext uri="{9D8B030D-6E8A-4147-A177-3AD203B41FA5}">
                      <a16:colId xmlns:a16="http://schemas.microsoft.com/office/drawing/2014/main" val="528702497"/>
                    </a:ext>
                  </a:extLst>
                </a:gridCol>
                <a:gridCol w="1496378">
                  <a:extLst>
                    <a:ext uri="{9D8B030D-6E8A-4147-A177-3AD203B41FA5}">
                      <a16:colId xmlns:a16="http://schemas.microsoft.com/office/drawing/2014/main" val="4134019228"/>
                    </a:ext>
                  </a:extLst>
                </a:gridCol>
                <a:gridCol w="1496378">
                  <a:extLst>
                    <a:ext uri="{9D8B030D-6E8A-4147-A177-3AD203B41FA5}">
                      <a16:colId xmlns:a16="http://schemas.microsoft.com/office/drawing/2014/main" val="947142813"/>
                    </a:ext>
                  </a:extLst>
                </a:gridCol>
                <a:gridCol w="1628140">
                  <a:extLst>
                    <a:ext uri="{9D8B030D-6E8A-4147-A177-3AD203B41FA5}">
                      <a16:colId xmlns:a16="http://schemas.microsoft.com/office/drawing/2014/main" val="3054934324"/>
                    </a:ext>
                  </a:extLst>
                </a:gridCol>
                <a:gridCol w="1628140">
                  <a:extLst>
                    <a:ext uri="{9D8B030D-6E8A-4147-A177-3AD203B41FA5}">
                      <a16:colId xmlns:a16="http://schemas.microsoft.com/office/drawing/2014/main" val="4067627375"/>
                    </a:ext>
                  </a:extLst>
                </a:gridCol>
                <a:gridCol w="1628140">
                  <a:extLst>
                    <a:ext uri="{9D8B030D-6E8A-4147-A177-3AD203B41FA5}">
                      <a16:colId xmlns:a16="http://schemas.microsoft.com/office/drawing/2014/main" val="202836698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data per RP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 data per RP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 data per RP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 data per RP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 data per RP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4079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0.8824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0.9606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0.9722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0.9851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064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0.8549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0.9581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0.9787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0.9859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01641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0.8412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0.9458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0.9691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0.9789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0.9877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12359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0.7646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0.9414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0.9592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0.9754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0.9815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817012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25FF9C52-B096-EE9B-BC55-F390CDEE4310}"/>
              </a:ext>
            </a:extLst>
          </p:cNvPr>
          <p:cNvSpPr txBox="1"/>
          <p:nvPr/>
        </p:nvSpPr>
        <p:spPr>
          <a:xfrm>
            <a:off x="877454" y="2787462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Accuracy over time</a:t>
            </a:r>
            <a:endParaRPr lang="zh-TW" altLang="en-US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53EEED4-8CB1-500F-03E7-167657352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619687"/>
              </p:ext>
            </p:extLst>
          </p:nvPr>
        </p:nvGraphicFramePr>
        <p:xfrm>
          <a:off x="877454" y="3429000"/>
          <a:ext cx="8559166" cy="1409700"/>
        </p:xfrm>
        <a:graphic>
          <a:graphicData uri="http://schemas.openxmlformats.org/drawingml/2006/table">
            <a:tbl>
              <a:tblPr/>
              <a:tblGrid>
                <a:gridCol w="681990">
                  <a:extLst>
                    <a:ext uri="{9D8B030D-6E8A-4147-A177-3AD203B41FA5}">
                      <a16:colId xmlns:a16="http://schemas.microsoft.com/office/drawing/2014/main" val="3000777008"/>
                    </a:ext>
                  </a:extLst>
                </a:gridCol>
                <a:gridCol w="1496378">
                  <a:extLst>
                    <a:ext uri="{9D8B030D-6E8A-4147-A177-3AD203B41FA5}">
                      <a16:colId xmlns:a16="http://schemas.microsoft.com/office/drawing/2014/main" val="3509308379"/>
                    </a:ext>
                  </a:extLst>
                </a:gridCol>
                <a:gridCol w="1496378">
                  <a:extLst>
                    <a:ext uri="{9D8B030D-6E8A-4147-A177-3AD203B41FA5}">
                      <a16:colId xmlns:a16="http://schemas.microsoft.com/office/drawing/2014/main" val="1589271685"/>
                    </a:ext>
                  </a:extLst>
                </a:gridCol>
                <a:gridCol w="1628140">
                  <a:extLst>
                    <a:ext uri="{9D8B030D-6E8A-4147-A177-3AD203B41FA5}">
                      <a16:colId xmlns:a16="http://schemas.microsoft.com/office/drawing/2014/main" val="2804785170"/>
                    </a:ext>
                  </a:extLst>
                </a:gridCol>
                <a:gridCol w="1628140">
                  <a:extLst>
                    <a:ext uri="{9D8B030D-6E8A-4147-A177-3AD203B41FA5}">
                      <a16:colId xmlns:a16="http://schemas.microsoft.com/office/drawing/2014/main" val="3152699730"/>
                    </a:ext>
                  </a:extLst>
                </a:gridCol>
                <a:gridCol w="1628140">
                  <a:extLst>
                    <a:ext uri="{9D8B030D-6E8A-4147-A177-3AD203B41FA5}">
                      <a16:colId xmlns:a16="http://schemas.microsoft.com/office/drawing/2014/main" val="37935466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data per RP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 data per RP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 data per RP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 data per RP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 data per RP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4495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0.0795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0.0541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0.0426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9235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0.2135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0.0584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0.0391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0.0316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0.0201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65601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0.2728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0.0448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0.0324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0.0218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86429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0.3522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0.0839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0.0668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0.0204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152469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A1620C-A08F-6C82-FBFD-CAE268535830}"/>
              </a:ext>
            </a:extLst>
          </p:cNvPr>
          <p:cNvSpPr txBox="1"/>
          <p:nvPr/>
        </p:nvSpPr>
        <p:spPr>
          <a:xfrm>
            <a:off x="877453" y="4838700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MDE over 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4832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79AA679-377C-2EA9-4A23-907A56833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5B0A7A47-416B-E5D1-0FCA-8DF79A54D1EC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E21AE2-06BA-AD59-6695-203162543906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432378C-D2C2-7DC6-DA72-EA2E7E9CA46E}"/>
              </a:ext>
            </a:extLst>
          </p:cNvPr>
          <p:cNvSpPr txBox="1"/>
          <p:nvPr/>
        </p:nvSpPr>
        <p:spPr>
          <a:xfrm>
            <a:off x="637344" y="610187"/>
            <a:ext cx="9264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週的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C3BB877-55A0-2938-AA5E-34F5132188B8}"/>
              </a:ext>
            </a:extLst>
          </p:cNvPr>
          <p:cNvSpPr txBox="1"/>
          <p:nvPr/>
        </p:nvSpPr>
        <p:spPr>
          <a:xfrm>
            <a:off x="1052945" y="1371839"/>
            <a:ext cx="1008611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data per RP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越少，模型衰退越快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data per RP (0.25%)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受影響最大，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88.24% </a:t>
            </a:r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降至 </a:t>
            </a:r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76.46%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0.185m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上升至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0.3522m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，顯示模型無法有效適應新環境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data per RP (1.25%)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能減緩衰退，但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仍有下降，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也有小幅增加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10-20 data per RP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，開始維持穩定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data per RP (2.5%)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data per RP (5%)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週內準確率變動都很小了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data per RP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表現優於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data per RP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，但兩者在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上的變化幅度相近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 data per RP (10%)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有效延緩衰退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保持在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98.51% → 98.15%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，幾乎不變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保持在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0.021m → 0.0204m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，幾乎不變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效能和成本的平衡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data per RP (5%)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和成本之間達成良好平衡</a:t>
            </a:r>
          </a:p>
        </p:txBody>
      </p:sp>
    </p:spTree>
    <p:extLst>
      <p:ext uri="{BB962C8B-B14F-4D97-AF65-F5344CB8AC3E}">
        <p14:creationId xmlns:p14="http://schemas.microsoft.com/office/powerpoint/2010/main" val="1550113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9B278982-9874-4AC4-BC31-C548E7123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0F45002E-71CB-90B9-18BB-CD4A3CF87F63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64ACDBAC-AA00-A093-786F-B4E2A65DD9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Future work</a:t>
            </a:r>
            <a:endParaRPr lang="zh-TW" altLang="en-US" sz="5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955146-2C04-A103-A4CB-B13A6171738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28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87A4270-709B-BDA0-018B-A087F664E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9B8FE554-F19E-A939-9642-AFB7FF273826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89F758-E591-BFF6-5049-D18C6BE93288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02CCD84-4C48-29B9-1128-0EA4BD0E5CF8}"/>
              </a:ext>
            </a:extLst>
          </p:cNvPr>
          <p:cNvSpPr txBox="1"/>
          <p:nvPr/>
        </p:nvSpPr>
        <p:spPr>
          <a:xfrm>
            <a:off x="1052945" y="1951672"/>
            <a:ext cx="100861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本次研究主要針對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進行實驗，接下來將探討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，分析較少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是否仍具備相同的抗衰退能力及其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trade-off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還有之前研究顯示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NLOS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越少的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準確度越高，依此來探討更新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的優限度和部署的位置，再來要驗證這些最佳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是否同樣具備較佳的抗衰退能力，讓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部署策略可以更加完整呈現。</a:t>
            </a:r>
          </a:p>
        </p:txBody>
      </p:sp>
    </p:spTree>
    <p:extLst>
      <p:ext uri="{BB962C8B-B14F-4D97-AF65-F5344CB8AC3E}">
        <p14:creationId xmlns:p14="http://schemas.microsoft.com/office/powerpoint/2010/main" val="3194272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475;p49">
            <a:extLst>
              <a:ext uri="{FF2B5EF4-FFF2-40B4-BE49-F238E27FC236}">
                <a16:creationId xmlns:a16="http://schemas.microsoft.com/office/drawing/2014/main" id="{F9F9883C-3E7F-D1DE-29F3-59700674F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575" y="2905814"/>
            <a:ext cx="10497976" cy="141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000" dirty="0"/>
              <a:t>Thanks for Listening!</a:t>
            </a:r>
            <a:endParaRPr sz="5000" dirty="0"/>
          </a:p>
        </p:txBody>
      </p:sp>
      <p:pic>
        <p:nvPicPr>
          <p:cNvPr id="10" name="Google Shape;546;p55">
            <a:extLst>
              <a:ext uri="{FF2B5EF4-FFF2-40B4-BE49-F238E27FC236}">
                <a16:creationId xmlns:a16="http://schemas.microsoft.com/office/drawing/2014/main" id="{F840C96A-1E3F-686B-EBF7-83808B2069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377" b="6377"/>
          <a:stretch/>
        </p:blipFill>
        <p:spPr>
          <a:xfrm>
            <a:off x="7295745" y="1593217"/>
            <a:ext cx="4786008" cy="367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5F69B8B-A9EE-EAD6-7459-35780108B3A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0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2EC11CD6-E1CF-E828-17F2-9E3B2A60F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BEF2540C-76B3-DEAB-8F3F-95477C267454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9EEC9A03-7DBE-BC11-8948-7B1C35DBA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000" b="1" dirty="0"/>
              <a:t>Purpose of the Experiment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2DD051-889B-A609-8D43-4E7FA2ED20A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1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04C7537-8841-AEA7-FF6D-FB7DBC13A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DFBB904A-8CEC-A41A-F7D7-1747E0E2CB1E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B1C3A5-8AFF-8869-9E8A-E40B03EE3F5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E8409F-661F-8BEE-D521-13DAC165DC88}"/>
              </a:ext>
            </a:extLst>
          </p:cNvPr>
          <p:cNvSpPr txBox="1"/>
          <p:nvPr/>
        </p:nvSpPr>
        <p:spPr>
          <a:xfrm>
            <a:off x="1171567" y="2263956"/>
            <a:ext cx="10218321" cy="1882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探討更複雜模型對於定位準確度影響，用更多層的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來訓練定位模型並比較。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探討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(fine-tuning) </a:t>
            </a:r>
            <a:r>
              <a:rPr lang="zh-TW" altLang="en-US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新資料的數量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對於定位模型衰退速度影響，並觀察透過此方法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(transfer learning)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，能夠多大程度的</a:t>
            </a:r>
            <a:r>
              <a:rPr lang="zh-TW" altLang="en-US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抵抗時間衰退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week ~ 4 week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準確度變化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322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8B5DC40E-029F-5C18-0609-F9B787CDE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DDA0A568-0533-AF1B-0359-7914597E8065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94253A6A-93DA-2A1F-701C-8B9AEFA4AF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000" b="1" dirty="0"/>
              <a:t>Methodology(1)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9A3B25-C0C9-B4DD-2A69-D4360501F381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C2F4FF66-D013-E8C5-8F10-C613C2831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6EF8319-ECC1-CA47-6EAD-D43701CFB78F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98158E-F846-2BDE-2B71-E8A75C2605B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C67BBD-D90E-D0D2-D3D0-3A4DD6AB07FF}"/>
              </a:ext>
            </a:extLst>
          </p:cNvPr>
          <p:cNvSpPr txBox="1"/>
          <p:nvPr/>
        </p:nvSpPr>
        <p:spPr>
          <a:xfrm>
            <a:off x="264160" y="711787"/>
            <a:ext cx="9112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本次實驗模型設置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shallowDNN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</a:t>
            </a:r>
            <a:r>
              <a:rPr lang="en-US" altLang="zh-TW" sz="2400" b="1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DeeperDNN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8ED542-5908-E3BB-5682-33A67E81592A}"/>
              </a:ext>
            </a:extLst>
          </p:cNvPr>
          <p:cNvSpPr txBox="1"/>
          <p:nvPr/>
        </p:nvSpPr>
        <p:spPr>
          <a:xfrm>
            <a:off x="264160" y="1699735"/>
            <a:ext cx="12110720" cy="4652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 Model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完全未更新 </a:t>
            </a:r>
            <a:r>
              <a:rPr kumimoji="0" lang="en-US" altLang="zh-TW" sz="2000" i="0" u="none" strike="noStrike" cap="none" normalizeH="0" baseline="0" dirty="0" err="1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，僅使用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RSSI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資料訓練的模型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特徵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　　　　　　　　　 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en-US" altLang="zh-TW" sz="20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均更新為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，包含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RSSI, distance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                                                                                                                                  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+ 4 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，且選擇影響最大者（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                                                                           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AP1 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，選擇效果最佳的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更新組合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AP1 &amp; AP3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                                                                                             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AP1, AP3 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，選擇效果最佳的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更新組合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AP1 &amp; AP2 &amp; AP3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                                                                                                               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AP1, AP2, AP3 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B27F039-D405-12D1-B06A-680F507DD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672256"/>
              </p:ext>
            </p:extLst>
          </p:nvPr>
        </p:nvGraphicFramePr>
        <p:xfrm>
          <a:off x="1932713" y="2216465"/>
          <a:ext cx="3612199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49614E-C3C9-DE09-9DD5-27C81E4DC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85928"/>
              </p:ext>
            </p:extLst>
          </p:nvPr>
        </p:nvGraphicFramePr>
        <p:xfrm>
          <a:off x="1932713" y="3157684"/>
          <a:ext cx="8219444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755548061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11942887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47CAF23-8123-CB90-4D46-762AFED9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714236"/>
              </p:ext>
            </p:extLst>
          </p:nvPr>
        </p:nvGraphicFramePr>
        <p:xfrm>
          <a:off x="1932713" y="4098903"/>
          <a:ext cx="4732340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0C4990F-0BB9-51E3-5904-A446C54BC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5740"/>
              </p:ext>
            </p:extLst>
          </p:nvPr>
        </p:nvGraphicFramePr>
        <p:xfrm>
          <a:off x="1932713" y="5013287"/>
          <a:ext cx="5894708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17F2853-E818-B4BA-1383-F6FC9E5CE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297316"/>
              </p:ext>
            </p:extLst>
          </p:nvPr>
        </p:nvGraphicFramePr>
        <p:xfrm>
          <a:off x="1932713" y="5927671"/>
          <a:ext cx="7057076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755548061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37C3BB48-590A-1858-6148-7DCA0163F22A}"/>
              </a:ext>
            </a:extLst>
          </p:cNvPr>
          <p:cNvSpPr txBox="1"/>
          <p:nvPr/>
        </p:nvSpPr>
        <p:spPr>
          <a:xfrm>
            <a:off x="247334" y="1307735"/>
            <a:ext cx="926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模型分成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shallow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Deeper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來觀察增加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layer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層數對於準確度影響</a:t>
            </a:r>
          </a:p>
        </p:txBody>
      </p:sp>
    </p:spTree>
    <p:extLst>
      <p:ext uri="{BB962C8B-B14F-4D97-AF65-F5344CB8AC3E}">
        <p14:creationId xmlns:p14="http://schemas.microsoft.com/office/powerpoint/2010/main" val="113204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0E59FF54-BAB9-9C3E-DC9C-658A84934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B490CA1-322C-A024-D1B5-B243C0959461}"/>
              </a:ext>
            </a:extLst>
          </p:cNvPr>
          <p:cNvSpPr/>
          <p:nvPr/>
        </p:nvSpPr>
        <p:spPr>
          <a:xfrm>
            <a:off x="1053092" y="2447636"/>
            <a:ext cx="4904363" cy="8224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1DF7A6-874C-2610-637E-072C42C596FC}"/>
              </a:ext>
            </a:extLst>
          </p:cNvPr>
          <p:cNvSpPr/>
          <p:nvPr/>
        </p:nvSpPr>
        <p:spPr>
          <a:xfrm>
            <a:off x="7010581" y="1988741"/>
            <a:ext cx="4285455" cy="96689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891713D-10E5-B9EA-CDB1-EFEE6B640F9B}"/>
              </a:ext>
            </a:extLst>
          </p:cNvPr>
          <p:cNvSpPr/>
          <p:nvPr/>
        </p:nvSpPr>
        <p:spPr>
          <a:xfrm>
            <a:off x="7001127" y="711787"/>
            <a:ext cx="4294909" cy="6921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49 RPs collecting data from 4 APs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F566BE6-6E80-C1C2-7520-A57F2FA3A4B1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09E668-8858-42D7-D359-28D7D4F99AB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43201F-71DF-C32A-DF35-FD8942E455B6}"/>
              </a:ext>
            </a:extLst>
          </p:cNvPr>
          <p:cNvSpPr txBox="1"/>
          <p:nvPr/>
        </p:nvSpPr>
        <p:spPr>
          <a:xfrm>
            <a:off x="702000" y="7117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 model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本周加深模型來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FCDF6C1-D908-A93F-574F-241E7AC2F707}"/>
              </a:ext>
            </a:extLst>
          </p:cNvPr>
          <p:cNvSpPr txBox="1"/>
          <p:nvPr/>
        </p:nvSpPr>
        <p:spPr>
          <a:xfrm>
            <a:off x="702000" y="1582340"/>
            <a:ext cx="5846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DepperDNN</a:t>
            </a:r>
            <a:r>
              <a:rPr lang="en-US" altLang="zh-TW" dirty="0"/>
              <a:t> Model Architecture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Input layer: Dense(64, </a:t>
            </a:r>
            <a:r>
              <a:rPr lang="en-US" altLang="zh-TW" dirty="0" err="1"/>
              <a:t>ReLU</a:t>
            </a:r>
            <a:r>
              <a:rPr lang="en-US" altLang="zh-TW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altLang="zh-TW" dirty="0"/>
              <a:t>Hidden Layer 1: Dense(128, ReLU)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altLang="zh-TW" dirty="0">
                <a:solidFill>
                  <a:srgbClr val="FF0000"/>
                </a:solidFill>
              </a:rPr>
              <a:t>Hidden Layer 2: Dense(</a:t>
            </a:r>
            <a:r>
              <a:rPr lang="en-US" altLang="zh-TW" dirty="0">
                <a:solidFill>
                  <a:srgbClr val="FF0000"/>
                </a:solidFill>
              </a:rPr>
              <a:t>256</a:t>
            </a:r>
            <a:r>
              <a:rPr lang="da-DK" altLang="zh-TW" dirty="0">
                <a:solidFill>
                  <a:srgbClr val="FF0000"/>
                </a:solidFill>
              </a:rPr>
              <a:t>, ReLU)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altLang="zh-TW" dirty="0">
                <a:solidFill>
                  <a:srgbClr val="FF0000"/>
                </a:solidFill>
              </a:rPr>
              <a:t>Hidden Layer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da-DK" altLang="zh-TW" dirty="0">
                <a:solidFill>
                  <a:srgbClr val="FF0000"/>
                </a:solidFill>
              </a:rPr>
              <a:t>: Dense(64, ReLU)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altLang="zh-TW" dirty="0">
                <a:solidFill>
                  <a:srgbClr val="FF0000"/>
                </a:solidFill>
              </a:rPr>
              <a:t>Hidden Layer 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da-DK" altLang="zh-TW" dirty="0">
                <a:solidFill>
                  <a:srgbClr val="FF0000"/>
                </a:solidFill>
              </a:rPr>
              <a:t>: Dense(</a:t>
            </a:r>
            <a:r>
              <a:rPr lang="en-US" altLang="zh-TW" dirty="0">
                <a:solidFill>
                  <a:srgbClr val="FF0000"/>
                </a:solidFill>
              </a:rPr>
              <a:t>32</a:t>
            </a:r>
            <a:r>
              <a:rPr lang="da-DK" altLang="zh-TW" dirty="0">
                <a:solidFill>
                  <a:srgbClr val="FF0000"/>
                </a:solidFill>
              </a:rPr>
              <a:t>, ReLU)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Output Layer: Dense(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label_mapping</a:t>
            </a:r>
            <a:r>
              <a:rPr lang="en-US" altLang="zh-TW" dirty="0"/>
              <a:t>), </a:t>
            </a:r>
            <a:r>
              <a:rPr lang="en-US" altLang="zh-TW" dirty="0" err="1"/>
              <a:t>Softmax</a:t>
            </a:r>
            <a:r>
              <a:rPr lang="en-US" altLang="zh-TW" dirty="0"/>
              <a:t>)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036A3C5-A146-85FA-FDAA-58922F279C29}"/>
              </a:ext>
            </a:extLst>
          </p:cNvPr>
          <p:cNvSpPr/>
          <p:nvPr/>
        </p:nvSpPr>
        <p:spPr>
          <a:xfrm>
            <a:off x="7158254" y="2191941"/>
            <a:ext cx="1228436" cy="5974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RSSI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C1B4383-D01A-6738-CDB2-9B78B61422F8}"/>
              </a:ext>
            </a:extLst>
          </p:cNvPr>
          <p:cNvSpPr/>
          <p:nvPr/>
        </p:nvSpPr>
        <p:spPr>
          <a:xfrm>
            <a:off x="8534363" y="2191940"/>
            <a:ext cx="1228436" cy="5974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FTM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(distance)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F0447B57-376F-2918-42A8-774901E3DDE4}"/>
              </a:ext>
            </a:extLst>
          </p:cNvPr>
          <p:cNvSpPr/>
          <p:nvPr/>
        </p:nvSpPr>
        <p:spPr>
          <a:xfrm>
            <a:off x="9910472" y="2191939"/>
            <a:ext cx="1228436" cy="5974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StdDev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C1431E41-E7C5-C77B-E262-13200813D4B7}"/>
              </a:ext>
            </a:extLst>
          </p:cNvPr>
          <p:cNvSpPr/>
          <p:nvPr/>
        </p:nvSpPr>
        <p:spPr>
          <a:xfrm rot="5400000">
            <a:off x="8945380" y="1499213"/>
            <a:ext cx="406400" cy="3942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657A76AC-398B-35ED-245B-9124D675FEBC}"/>
              </a:ext>
            </a:extLst>
          </p:cNvPr>
          <p:cNvSpPr/>
          <p:nvPr/>
        </p:nvSpPr>
        <p:spPr>
          <a:xfrm rot="5400000">
            <a:off x="8945379" y="3136973"/>
            <a:ext cx="406400" cy="3942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形 23" descr="資料庫 以實心填滿">
            <a:extLst>
              <a:ext uri="{FF2B5EF4-FFF2-40B4-BE49-F238E27FC236}">
                <a16:creationId xmlns:a16="http://schemas.microsoft.com/office/drawing/2014/main" id="{7ECD752B-2E6D-6BB2-F16D-279A5A18C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0308" y="513400"/>
            <a:ext cx="457200" cy="4572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16E4E6B0-8DDA-5098-3885-EB517A0B2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523598" y="2112482"/>
            <a:ext cx="1348136" cy="4365226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1E2F450D-6517-8397-797F-F2FDAC3DF5AE}"/>
              </a:ext>
            </a:extLst>
          </p:cNvPr>
          <p:cNvSpPr txBox="1"/>
          <p:nvPr/>
        </p:nvSpPr>
        <p:spPr>
          <a:xfrm>
            <a:off x="7244918" y="3270107"/>
            <a:ext cx="22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DNN training</a:t>
            </a:r>
            <a:endParaRPr lang="zh-TW" altLang="en-US" dirty="0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AC2F3686-909F-0D76-7659-189F45422BED}"/>
              </a:ext>
            </a:extLst>
          </p:cNvPr>
          <p:cNvSpPr/>
          <p:nvPr/>
        </p:nvSpPr>
        <p:spPr>
          <a:xfrm rot="5400000">
            <a:off x="8971588" y="5068583"/>
            <a:ext cx="406400" cy="3942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18A3EBF4-842A-FAB9-3B8A-FAE76998C566}"/>
              </a:ext>
            </a:extLst>
          </p:cNvPr>
          <p:cNvSpPr/>
          <p:nvPr/>
        </p:nvSpPr>
        <p:spPr>
          <a:xfrm>
            <a:off x="8292715" y="5542387"/>
            <a:ext cx="1764146" cy="6773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Output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6A71EB-3233-ECF3-A960-7640E2DCC589}"/>
              </a:ext>
            </a:extLst>
          </p:cNvPr>
          <p:cNvSpPr/>
          <p:nvPr/>
        </p:nvSpPr>
        <p:spPr>
          <a:xfrm>
            <a:off x="5345401" y="2490660"/>
            <a:ext cx="1519454" cy="739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layer </a:t>
            </a:r>
            <a:r>
              <a:rPr lang="zh-TW" altLang="en-US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層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532AD15-2A04-62DD-1B39-8D0F2B343009}"/>
              </a:ext>
            </a:extLst>
          </p:cNvPr>
          <p:cNvSpPr txBox="1"/>
          <p:nvPr/>
        </p:nvSpPr>
        <p:spPr>
          <a:xfrm>
            <a:off x="727183" y="4362545"/>
            <a:ext cx="461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上周的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為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shallowDNN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B3D838C-C7C6-8D2B-8ECA-DAF96D1CA74C}"/>
              </a:ext>
            </a:extLst>
          </p:cNvPr>
          <p:cNvSpPr txBox="1"/>
          <p:nvPr/>
        </p:nvSpPr>
        <p:spPr>
          <a:xfrm>
            <a:off x="727183" y="475596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shallowDNN</a:t>
            </a:r>
            <a:r>
              <a:rPr lang="en-US" altLang="zh-TW" dirty="0"/>
              <a:t> Model Architecture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Input layer: Dense(64, </a:t>
            </a:r>
            <a:r>
              <a:rPr lang="en-US" altLang="zh-TW" dirty="0" err="1"/>
              <a:t>ReLU</a:t>
            </a:r>
            <a:r>
              <a:rPr lang="en-US" altLang="zh-TW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altLang="zh-TW" dirty="0"/>
              <a:t>Hidden Layer 1: Dense(128, ReLU)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altLang="zh-TW" dirty="0"/>
              <a:t>Hidden Layer 2: Dense(64, ReLU)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Output Layer: Dense(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label_mapping</a:t>
            </a:r>
            <a:r>
              <a:rPr lang="en-US" altLang="zh-TW" dirty="0"/>
              <a:t>), </a:t>
            </a:r>
            <a:r>
              <a:rPr lang="en-US" altLang="zh-TW" dirty="0" err="1"/>
              <a:t>Softmax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77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C02CF299-71BF-F5E3-E10F-86A8B07F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CD89A769-9489-483B-7367-C0BC3DFDE1B7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5D2ADF2B-530C-F720-34A7-0DBE9A729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Experiment</a:t>
            </a:r>
            <a:r>
              <a:rPr lang="zh-TW" altLang="en-US" sz="5400" b="1" dirty="0"/>
              <a:t> </a:t>
            </a:r>
            <a:r>
              <a:rPr lang="en-US" altLang="zh-TW" sz="5400" b="1" dirty="0"/>
              <a:t>(1)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7F0F34-657C-8C75-FCFB-BFDB336997B6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53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E19CF290-B83C-4E55-C9AC-9D7C7FD77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60C72D9D-CE14-4EE0-A21C-C32B5997B0C2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A00C33-F7F9-3533-B88C-946856ED50DE}"/>
              </a:ext>
            </a:extLst>
          </p:cNvPr>
          <p:cNvSpPr/>
          <p:nvPr/>
        </p:nvSpPr>
        <p:spPr>
          <a:xfrm>
            <a:off x="11497110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B14C17D-9DFF-43A4-893B-EED1068115AC}"/>
              </a:ext>
            </a:extLst>
          </p:cNvPr>
          <p:cNvSpPr txBox="1"/>
          <p:nvPr/>
        </p:nvSpPr>
        <p:spPr>
          <a:xfrm>
            <a:off x="447963" y="628629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Shallow DNN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deeper DNN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定位準確度差異（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week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結果）</a:t>
            </a:r>
          </a:p>
        </p:txBody>
      </p:sp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059A713D-03E6-B711-15FB-F2A51281C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51681"/>
              </p:ext>
            </p:extLst>
          </p:nvPr>
        </p:nvGraphicFramePr>
        <p:xfrm>
          <a:off x="533862" y="1247432"/>
          <a:ext cx="7137083" cy="45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636"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Model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MDE (m)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Training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Baseline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Deeper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Baseline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altLang="zh-TW" sz="1867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0.2474</a:t>
                      </a:r>
                      <a:endParaRPr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m 27.4s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Shallow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Baseline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rgbClr val="FF0000"/>
                          </a:solidFill>
                        </a:rPr>
                        <a:t>0.2474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54.2s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Deeper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4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0.0082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m 49s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Shallow</a:t>
                      </a:r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4 </a:t>
                      </a:r>
                      <a:r>
                        <a:rPr lang="en-US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0.0073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51.5s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 mcAP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Deeper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3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0.0110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m 48 s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Shallow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3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0.0105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49.0s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mcAP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Deeper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2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0.0173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m 48.1s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Shallow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2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0.0170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47.0s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mcAP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Deeper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1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867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0.0303</a:t>
                      </a:r>
                      <a:endParaRPr lang="en-US" altLang="zh-TW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m 55.1s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640">
                <a:tc>
                  <a:txBody>
                    <a:bodyPr/>
                    <a:lstStyle/>
                    <a:p>
                      <a:endParaRPr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Shallow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1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chemeClr val="tx1"/>
                          </a:solidFill>
                        </a:rPr>
                        <a:t>0.0314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52.2s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933A7721-6233-8D35-5EB4-362D4F955E49}"/>
              </a:ext>
            </a:extLst>
          </p:cNvPr>
          <p:cNvSpPr txBox="1"/>
          <p:nvPr/>
        </p:nvSpPr>
        <p:spPr>
          <a:xfrm>
            <a:off x="7903701" y="1397675"/>
            <a:ext cx="37544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更深的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模型並沒有辦法顯著提升準確度，而訓練時間大幅上升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可以在論文裡面提到對於資料量比較少的情況下，只需要簡單的模型，便可以達到很好的效果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2091134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15600</TotalTime>
  <Words>1723</Words>
  <Application>Microsoft Office PowerPoint</Application>
  <PresentationFormat>寬螢幕</PresentationFormat>
  <Paragraphs>315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Anaheim</vt:lpstr>
      <vt:lpstr>Gilda Display</vt:lpstr>
      <vt:lpstr>Playfair Display Medium</vt:lpstr>
      <vt:lpstr>微軟正黑體</vt:lpstr>
      <vt:lpstr>Aptos</vt:lpstr>
      <vt:lpstr>Arial</vt:lpstr>
      <vt:lpstr>DM Sans</vt:lpstr>
      <vt:lpstr>Nunito Light</vt:lpstr>
      <vt:lpstr>PT Sans</vt:lpstr>
      <vt:lpstr>Regular Management Meeting by Slidesgo</vt:lpstr>
      <vt:lpstr>02.25 Meeting - 20</vt:lpstr>
      <vt:lpstr>Table of contents</vt:lpstr>
      <vt:lpstr>Purpose of the Experiment</vt:lpstr>
      <vt:lpstr>PowerPoint 簡報</vt:lpstr>
      <vt:lpstr>Methodology(1)</vt:lpstr>
      <vt:lpstr>PowerPoint 簡報</vt:lpstr>
      <vt:lpstr>PowerPoint 簡報</vt:lpstr>
      <vt:lpstr>Experiment (1)</vt:lpstr>
      <vt:lpstr>PowerPoint 簡報</vt:lpstr>
      <vt:lpstr>Methodology(2)</vt:lpstr>
      <vt:lpstr>PowerPoint 簡報</vt:lpstr>
      <vt:lpstr>PowerPoint 簡報</vt:lpstr>
      <vt:lpstr>Experiment (2)</vt:lpstr>
      <vt:lpstr>PowerPoint 簡報</vt:lpstr>
      <vt:lpstr>PowerPoint 簡報</vt:lpstr>
      <vt:lpstr>Methodology(3)</vt:lpstr>
      <vt:lpstr>PowerPoint 簡報</vt:lpstr>
      <vt:lpstr>Experiment (3)</vt:lpstr>
      <vt:lpstr>PowerPoint 簡報</vt:lpstr>
      <vt:lpstr>PowerPoint 簡報</vt:lpstr>
      <vt:lpstr>PowerPoint 簡報</vt:lpstr>
      <vt:lpstr>Future work</vt:lpstr>
      <vt:lpstr>PowerPoint 簡報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415</cp:revision>
  <dcterms:created xsi:type="dcterms:W3CDTF">2024-09-23T11:19:04Z</dcterms:created>
  <dcterms:modified xsi:type="dcterms:W3CDTF">2025-02-25T06:27:29Z</dcterms:modified>
</cp:coreProperties>
</file>