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58" r:id="rId3"/>
    <p:sldId id="260" r:id="rId4"/>
    <p:sldId id="279" r:id="rId5"/>
    <p:sldId id="286" r:id="rId6"/>
    <p:sldId id="287" r:id="rId7"/>
    <p:sldId id="288" r:id="rId8"/>
    <p:sldId id="289" r:id="rId9"/>
    <p:sldId id="267" r:id="rId10"/>
    <p:sldId id="268" r:id="rId11"/>
    <p:sldId id="283" r:id="rId12"/>
    <p:sldId id="280" r:id="rId13"/>
    <p:sldId id="281" r:id="rId14"/>
    <p:sldId id="284" r:id="rId15"/>
    <p:sldId id="282" r:id="rId16"/>
    <p:sldId id="285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58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748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5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4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90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23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879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07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5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11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845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7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9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hyperlink" Target="https://people.csail.mit.edu/bkph/FTMRTT_a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10.03</a:t>
            </a:r>
            <a:br>
              <a:rPr lang="en" dirty="0"/>
            </a:br>
            <a:r>
              <a:rPr lang="en" dirty="0"/>
              <a:t>Meeting - 2</a:t>
            </a:r>
            <a:endParaRPr sz="9600" dirty="0"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465186F-64B3-DCB3-2BE6-3B333DA01D1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33858" y="681271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Wi-Fi AP Support 802.11mc for RTT usage </a:t>
            </a:r>
            <a:endParaRPr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0AF338-26C8-12DA-2848-7DB71ABB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3" y="1632154"/>
            <a:ext cx="9802593" cy="219105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8E0B771-65F7-DA80-DC9D-2FD1E15B0943}"/>
              </a:ext>
            </a:extLst>
          </p:cNvPr>
          <p:cNvSpPr txBox="1"/>
          <p:nvPr/>
        </p:nvSpPr>
        <p:spPr>
          <a:xfrm>
            <a:off x="969618" y="6527096"/>
            <a:ext cx="66683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latin typeface="+mj-lt"/>
                <a:hlinkClick r:id="rId4"/>
              </a:rPr>
              <a:t>https://people.csail.mit.edu/bkph//FTMRTT_aps</a:t>
            </a:r>
            <a:endParaRPr lang="zh-TW" altLang="en-US" sz="1000" dirty="0">
              <a:latin typeface="+mj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B20E41B-FC4F-529A-5536-4D886511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03" y="3951121"/>
            <a:ext cx="4385963" cy="24467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49519B-867B-9F38-5339-40B5F328AFEC}"/>
              </a:ext>
            </a:extLst>
          </p:cNvPr>
          <p:cNvSpPr txBox="1"/>
          <p:nvPr/>
        </p:nvSpPr>
        <p:spPr>
          <a:xfrm>
            <a:off x="7302249" y="3842307"/>
            <a:ext cx="422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Support RTT in 5GHz range mode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2F1027-061E-2FF8-E698-DCD0F636AA3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387957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CSI related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391848" cy="76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Hardware Setup and human action detection</a:t>
            </a:r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oogle Shape;548;p55">
            <a:extLst>
              <a:ext uri="{FF2B5EF4-FFF2-40B4-BE49-F238E27FC236}">
                <a16:creationId xmlns:a16="http://schemas.microsoft.com/office/drawing/2014/main" id="{928B9A44-8D13-2BC8-A8A5-280FCFB173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36133"/>
            <a:ext cx="5262880" cy="36521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502C176-72BA-279A-92BD-60FAA67D334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7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33858" y="681271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Using Raspberry Pi as </a:t>
            </a:r>
            <a:r>
              <a:rPr lang="en-US" altLang="zh-TW" sz="2800" dirty="0"/>
              <a:t>CSI</a:t>
            </a:r>
            <a:r>
              <a:rPr lang="zh-TW" altLang="en-US" sz="2800" dirty="0"/>
              <a:t> </a:t>
            </a:r>
            <a:r>
              <a:rPr lang="en-US" altLang="zh-TW" sz="2800" dirty="0"/>
              <a:t>Receiver </a:t>
            </a:r>
            <a:endParaRPr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37B6B73-51CE-6A1C-682F-B3E8A519FA31}"/>
              </a:ext>
            </a:extLst>
          </p:cNvPr>
          <p:cNvSpPr txBox="1"/>
          <p:nvPr/>
        </p:nvSpPr>
        <p:spPr>
          <a:xfrm>
            <a:off x="1079770" y="1625600"/>
            <a:ext cx="112149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Paper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Wi-Fi-based Human Activity Recognition using</a:t>
            </a:r>
            <a:r>
              <a:rPr lang="zh-TW" altLang="en-US" sz="2400" dirty="0"/>
              <a:t> </a:t>
            </a:r>
            <a:r>
              <a:rPr lang="en-US" altLang="zh-TW" sz="2400" dirty="0"/>
              <a:t>Raspberry Pi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Main contributions: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CSIKit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/>
              <a:t>Python framework for interacting with data from a range of CSI </a:t>
            </a:r>
          </a:p>
          <a:p>
            <a:pPr lvl="4"/>
            <a:r>
              <a:rPr lang="en-US" altLang="zh-TW" sz="2400" dirty="0"/>
              <a:t> hardware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DeepConvLSTM</a:t>
            </a:r>
            <a:r>
              <a:rPr lang="en-US" altLang="zh-TW" sz="2400" dirty="0"/>
              <a:t> : model is well-suited to the CSI data produced by the Pi4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Using Raspberry Pi to receive and extract CSI data in transmission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Like most CSI-related papers, this paper also explains CSI and its physical significance.</a:t>
            </a:r>
            <a:endParaRPr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4E9170-D74A-07B7-B637-F24F9C0B4DB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9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33858" y="681271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Relation between PC, AP and Pi</a:t>
            </a:r>
            <a:endParaRPr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9C43C-4E46-2FC6-82C7-503CE609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42" y="1469700"/>
            <a:ext cx="4759413" cy="42945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D80522D-B328-F25E-E5E7-B3C0496E5CFD}"/>
              </a:ext>
            </a:extLst>
          </p:cNvPr>
          <p:cNvSpPr txBox="1"/>
          <p:nvPr/>
        </p:nvSpPr>
        <p:spPr>
          <a:xfrm>
            <a:off x="1070043" y="1570841"/>
            <a:ext cx="48249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PC: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Generates traffic by sending ping packets to the AP.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CSI can be captured from this traffic.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AP: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Responds to the PC with pong packets. 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Captures the CSI from the pong packets sent by the 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微軟正黑體" panose="020B0604030504040204" pitchFamily="34" charset="-120"/>
              </a:rPr>
              <a:t>This CSI contains details about RF (radio frequency) and physical disturbances between the AP and Pi.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69D88A-4255-63CD-EEEA-B655A2AD98E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97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33858" y="681271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Environment and Experimental SETUP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BCC2EA-B9B1-ACBC-6CFF-55F7CD98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08" y="1604349"/>
            <a:ext cx="4901966" cy="428439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C2BEDB5-27F4-E9A9-51C7-EAA18F211E40}"/>
              </a:ext>
            </a:extLst>
          </p:cNvPr>
          <p:cNvSpPr txBox="1"/>
          <p:nvPr/>
        </p:nvSpPr>
        <p:spPr>
          <a:xfrm>
            <a:off x="1070043" y="1461026"/>
            <a:ext cx="4824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effectLst/>
              </a:rPr>
              <a:t>Raspberry Pi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Running Debian 10 with </a:t>
            </a:r>
            <a:r>
              <a:rPr lang="en-US" altLang="zh-TW" dirty="0" err="1">
                <a:solidFill>
                  <a:schemeClr val="accent1">
                    <a:lumMod val="50000"/>
                  </a:schemeClr>
                </a:solidFill>
              </a:rPr>
              <a:t>nexmon_csi</a:t>
            </a: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TW" b="1" dirty="0" err="1"/>
              <a:t>Nexmon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Channel: 36/80, Core: 1, NSS mask: 1, Delay: 30us.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MAC address filter set for the 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TW" b="1" dirty="0">
                <a:ea typeface="微軟正黑體" panose="020B0604030504040204" pitchFamily="34" charset="-120"/>
              </a:rPr>
              <a:t>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Sky ER110 wireless router using 5GHz, Channel 36 at 80MHz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separate device generates traffic by sending flood pings to the AP every 0.01 seconds.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CSI timesteps can be linearly interpolated to approximately 100Hz.</a:t>
            </a:r>
            <a:endParaRPr lang="zh-TW" altLang="en-US" b="1" dirty="0">
              <a:ea typeface="微軟正黑體" panose="020B0604030504040204" pitchFamily="34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5441AF37-792F-565B-0F36-4ECAC770A3FA}"/>
              </a:ext>
            </a:extLst>
          </p:cNvPr>
          <p:cNvSpPr/>
          <p:nvPr/>
        </p:nvSpPr>
        <p:spPr>
          <a:xfrm>
            <a:off x="10180320" y="1675624"/>
            <a:ext cx="1046913" cy="1661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02DF911-83BF-26C0-C408-7DBA907012C3}"/>
              </a:ext>
            </a:extLst>
          </p:cNvPr>
          <p:cNvSpPr/>
          <p:nvPr/>
        </p:nvSpPr>
        <p:spPr>
          <a:xfrm>
            <a:off x="6746240" y="4480560"/>
            <a:ext cx="1727200" cy="691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AFB82AC-057F-B5E2-E407-F27E45FC9044}"/>
              </a:ext>
            </a:extLst>
          </p:cNvPr>
          <p:cNvSpPr/>
          <p:nvPr/>
        </p:nvSpPr>
        <p:spPr>
          <a:xfrm>
            <a:off x="6644640" y="3723183"/>
            <a:ext cx="1727200" cy="691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F991ED-7F0F-4B89-56B9-1D75541B365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9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33858" y="681271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Performance and Discussion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C5DA7FD-8712-9F32-0075-5BD7169A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01" y="1507753"/>
            <a:ext cx="4924797" cy="418343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58E1D19-4A07-47A8-14C0-F665D545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41" y="1851387"/>
            <a:ext cx="5345122" cy="36350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73840C-6FEC-89E8-AF8A-34C61693F67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33858" y="681271"/>
            <a:ext cx="11560901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Reference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256E30-0A10-1F02-4288-B1C6C609B66A}"/>
              </a:ext>
            </a:extLst>
          </p:cNvPr>
          <p:cNvSpPr txBox="1"/>
          <p:nvPr/>
        </p:nvSpPr>
        <p:spPr>
          <a:xfrm>
            <a:off x="1107440" y="3838407"/>
            <a:ext cx="6664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 err="1">
                <a:solidFill>
                  <a:srgbClr val="333333"/>
                </a:solidFill>
                <a:effectLst/>
                <a:latin typeface="HelveticaNeue Regular"/>
              </a:rPr>
              <a:t>WiFi</a:t>
            </a:r>
            <a:r>
              <a:rPr lang="en-US" altLang="zh-TW" b="1" i="0" dirty="0">
                <a:solidFill>
                  <a:srgbClr val="333333"/>
                </a:solidFill>
                <a:effectLst/>
                <a:latin typeface="HelveticaNeue Regular"/>
              </a:rPr>
              <a:t>-based Human Activity Recognition using Raspberry Pi</a:t>
            </a:r>
            <a:endParaRPr lang="en-US" altLang="zh-TW" dirty="0"/>
          </a:p>
          <a:p>
            <a:r>
              <a:rPr lang="zh-TW" altLang="en-US" dirty="0"/>
              <a:t>https://ieeexplore.ieee.org/document/9288199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E01BE8-50E2-365D-19CE-B03EB74B10B2}"/>
              </a:ext>
            </a:extLst>
          </p:cNvPr>
          <p:cNvSpPr txBox="1"/>
          <p:nvPr/>
        </p:nvSpPr>
        <p:spPr>
          <a:xfrm>
            <a:off x="1107440" y="2505670"/>
            <a:ext cx="6664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Lucida Grande"/>
              </a:rPr>
              <a:t>How to Fine-tune Models with Few Samples: Update, Data Augmentation, and Test-time Augmentation</a:t>
            </a:r>
          </a:p>
          <a:p>
            <a:r>
              <a:rPr lang="zh-TW" altLang="en-US" dirty="0"/>
              <a:t>https://arxiv.org/abs/2205.07874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83EC2A-509E-A754-16D9-0D8E8CF0B2E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23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Lestening!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1327547" y="1729100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5"/>
          </p:nvPr>
        </p:nvSpPr>
        <p:spPr>
          <a:xfrm>
            <a:off x="1327547" y="3360101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1327545" y="2375100"/>
            <a:ext cx="5569366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F</a:t>
            </a:r>
            <a:r>
              <a:rPr lang="en-US" altLang="zh-TW" sz="3200" kern="0" dirty="0"/>
              <a:t>ine-tune model Strategy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subTitle" idx="3"/>
          </p:nvPr>
        </p:nvSpPr>
        <p:spPr>
          <a:xfrm>
            <a:off x="1327574" y="4006101"/>
            <a:ext cx="4467299" cy="52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RTT Equipment</a:t>
            </a:r>
            <a:endParaRPr dirty="0"/>
          </a:p>
        </p:txBody>
      </p:sp>
      <p:cxnSp>
        <p:nvCxnSpPr>
          <p:cNvPr id="204" name="Google Shape;204;p32"/>
          <p:cNvCxnSpPr/>
          <p:nvPr/>
        </p:nvCxnSpPr>
        <p:spPr>
          <a:xfrm>
            <a:off x="1235466" y="1729104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1230860" y="3360105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/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192;p32">
            <a:extLst>
              <a:ext uri="{FF2B5EF4-FFF2-40B4-BE49-F238E27FC236}">
                <a16:creationId xmlns:a16="http://schemas.microsoft.com/office/drawing/2014/main" id="{F679243B-8632-61D4-34F0-BC5900B267D7}"/>
              </a:ext>
            </a:extLst>
          </p:cNvPr>
          <p:cNvSpPr txBox="1">
            <a:spLocks/>
          </p:cNvSpPr>
          <p:nvPr/>
        </p:nvSpPr>
        <p:spPr>
          <a:xfrm>
            <a:off x="1327547" y="4998672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3EC34631-BD1E-DC3A-D1B4-1995608C4ECF}"/>
              </a:ext>
            </a:extLst>
          </p:cNvPr>
          <p:cNvSpPr txBox="1">
            <a:spLocks/>
          </p:cNvSpPr>
          <p:nvPr/>
        </p:nvSpPr>
        <p:spPr>
          <a:xfrm>
            <a:off x="1327574" y="5644672"/>
            <a:ext cx="4467299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Wi-Fi CSI related</a:t>
            </a:r>
            <a:endParaRPr lang="en-US" kern="0" dirty="0"/>
          </a:p>
        </p:txBody>
      </p:sp>
      <p:cxnSp>
        <p:nvCxnSpPr>
          <p:cNvPr id="4" name="Google Shape;206;p32">
            <a:extLst>
              <a:ext uri="{FF2B5EF4-FFF2-40B4-BE49-F238E27FC236}">
                <a16:creationId xmlns:a16="http://schemas.microsoft.com/office/drawing/2014/main" id="{93D00A7C-4806-3114-1046-EB9688F4B508}"/>
              </a:ext>
            </a:extLst>
          </p:cNvPr>
          <p:cNvCxnSpPr/>
          <p:nvPr/>
        </p:nvCxnSpPr>
        <p:spPr>
          <a:xfrm>
            <a:off x="1230860" y="4998676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3B82F2A-B253-ACDC-9871-21D6E4C7D398}"/>
              </a:ext>
            </a:extLst>
          </p:cNvPr>
          <p:cNvSpPr/>
          <p:nvPr/>
        </p:nvSpPr>
        <p:spPr>
          <a:xfrm>
            <a:off x="2898844" y="6132322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D52B43E7-2EF6-FC94-9D6D-A363EF4FF2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143" y="2495873"/>
            <a:ext cx="4313377" cy="400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0C0604-4025-D472-FC98-C8CDDB81A20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6679788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F</a:t>
            </a:r>
            <a:r>
              <a:rPr lang="en-US" altLang="zh-TW" sz="7200" kern="0" dirty="0"/>
              <a:t>ine-tune model Strategy</a:t>
            </a:r>
            <a:endParaRPr lang="en-US" altLang="zh-TW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Some related research</a:t>
            </a:r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547;p55">
            <a:extLst>
              <a:ext uri="{FF2B5EF4-FFF2-40B4-BE49-F238E27FC236}">
                <a16:creationId xmlns:a16="http://schemas.microsoft.com/office/drawing/2014/main" id="{D0F3B4F0-FFCF-9A55-6722-AE8AB4419B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8000536" y="1857983"/>
            <a:ext cx="4410000" cy="35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62B6BB-CB84-10B6-546A-BB4C85D0C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680127" y="513400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How to Fine-tune Models with Few Samples: Update, Data Augmentation, </a:t>
            </a:r>
            <a:br>
              <a:rPr lang="en-US" sz="2800" dirty="0"/>
            </a:br>
            <a:r>
              <a:rPr lang="en-US" sz="2800" dirty="0"/>
              <a:t>and Test-time Augmentation</a:t>
            </a:r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1128813" y="1746779"/>
            <a:ext cx="10333513" cy="392545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2000" b="1" dirty="0"/>
              <a:t>Main contribution:</a:t>
            </a:r>
          </a:p>
          <a:p>
            <a:pPr marL="0" indent="0">
              <a:buSzPts val="1100"/>
              <a:buNone/>
            </a:pPr>
            <a:endParaRPr lang="en-US" sz="2000" b="1" dirty="0"/>
          </a:p>
          <a:p>
            <a:pPr marL="342900" indent="-342900">
              <a:buSzPts val="1100"/>
            </a:pPr>
            <a:r>
              <a:rPr lang="en-US" sz="2000" dirty="0"/>
              <a:t>Update model :  </a:t>
            </a:r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r>
              <a:rPr lang="en-US" sz="2000" dirty="0"/>
              <a:t>DA (data Augmentation)</a:t>
            </a:r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  <a:p>
            <a:pPr marL="342900" indent="-342900">
              <a:buSzPts val="1100"/>
            </a:pPr>
            <a:endParaRPr lang="en-US" sz="20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956949-A1F8-758A-6E4E-D5B203CCAD53}"/>
              </a:ext>
            </a:extLst>
          </p:cNvPr>
          <p:cNvSpPr txBox="1"/>
          <p:nvPr/>
        </p:nvSpPr>
        <p:spPr>
          <a:xfrm>
            <a:off x="1128811" y="2781113"/>
            <a:ext cx="1033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transfer pre-train model to few-shot downstream task (FSL, few shot 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FT (full-fine tuning) and LP (linear probing) update strategy based on the amount of training data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196F88-912D-D1F8-573A-3CA0E4FE4FB9}"/>
              </a:ext>
            </a:extLst>
          </p:cNvPr>
          <p:cNvSpPr txBox="1"/>
          <p:nvPr/>
        </p:nvSpPr>
        <p:spPr>
          <a:xfrm>
            <a:off x="1128811" y="4365173"/>
            <a:ext cx="1033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Training state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Test state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D8C37E-B857-0DEE-0172-CC8D89D1E96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52426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Illustrate the proposed strategy</a:t>
            </a:r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B1F1DB-7B9E-D90D-D815-532B07D92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71" y="1760649"/>
            <a:ext cx="5325771" cy="31211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88DE6E-7834-7240-AA70-FEDEA3070A0C}"/>
              </a:ext>
            </a:extLst>
          </p:cNvPr>
          <p:cNvSpPr txBox="1"/>
          <p:nvPr/>
        </p:nvSpPr>
        <p:spPr>
          <a:xfrm>
            <a:off x="6698871" y="4974592"/>
            <a:ext cx="58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(b) Proposed strategy applying to the model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C28E4D-81F4-C181-FA41-5A58796DA42A}"/>
              </a:ext>
            </a:extLst>
          </p:cNvPr>
          <p:cNvSpPr txBox="1"/>
          <p:nvPr/>
        </p:nvSpPr>
        <p:spPr>
          <a:xfrm>
            <a:off x="1091227" y="1657244"/>
            <a:ext cx="5165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Transfer-based FSL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Pre-train model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Update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F01BAA-A53B-36DB-AAD8-646990DB9FC9}"/>
              </a:ext>
            </a:extLst>
          </p:cNvPr>
          <p:cNvSpPr txBox="1"/>
          <p:nvPr/>
        </p:nvSpPr>
        <p:spPr>
          <a:xfrm>
            <a:off x="1091227" y="2697626"/>
            <a:ext cx="516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Update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FT: Feature extractor and linear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LP: linear classifier only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1A2EE0-B265-14B0-6ECE-5467F62E4E86}"/>
              </a:ext>
            </a:extLst>
          </p:cNvPr>
          <p:cNvSpPr txBox="1"/>
          <p:nvPr/>
        </p:nvSpPr>
        <p:spPr>
          <a:xfrm>
            <a:off x="1091227" y="3811558"/>
            <a:ext cx="5165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Augmentation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Test-time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increase the diversity of training data by applying transformations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8BC4A8-1EF6-59DE-629F-4DAACD047CB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52426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What is FSL</a:t>
            </a: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8FE9400-5106-1D47-2B4D-0F8037255650}"/>
              </a:ext>
            </a:extLst>
          </p:cNvPr>
          <p:cNvSpPr txBox="1"/>
          <p:nvPr/>
        </p:nvSpPr>
        <p:spPr>
          <a:xfrm>
            <a:off x="1177047" y="1578908"/>
            <a:ext cx="102821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FSL: learning in situations where very few labeled examples are available for each class.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Example: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/>
              <a:t> 5-way 1-shot </a:t>
            </a:r>
            <a:r>
              <a:rPr lang="en-US" altLang="zh-TW" sz="2000" dirty="0"/>
              <a:t>setup: Model classify samples into one of 5 classes, but it is provided with only 1 labeled example per class</a:t>
            </a:r>
          </a:p>
          <a:p>
            <a:endParaRPr lang="en-US" altLang="zh-TW" sz="2000" dirty="0"/>
          </a:p>
          <a:p>
            <a:r>
              <a:rPr lang="en-US" altLang="zh-TW" sz="2000" dirty="0"/>
              <a:t>Support Set: Small set of labeled examples provided for each class</a:t>
            </a:r>
          </a:p>
          <a:p>
            <a:endParaRPr lang="en-US" altLang="zh-TW" sz="2000" dirty="0"/>
          </a:p>
          <a:p>
            <a:r>
              <a:rPr lang="en-US" altLang="zh-TW" sz="2000" dirty="0"/>
              <a:t>Query Set: Model needs to classify after learning from the support set</a:t>
            </a:r>
          </a:p>
          <a:p>
            <a:endParaRPr lang="en-US" altLang="zh-TW" sz="2000" dirty="0"/>
          </a:p>
          <a:p>
            <a:r>
              <a:rPr lang="en-US" altLang="zh-TW" sz="2000" dirty="0"/>
              <a:t>Update model: FT or LP</a:t>
            </a: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EE40AE-7DE6-A759-1EFE-46EFEB585BC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1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52426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FT, LP scenario </a:t>
            </a: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D6E31C-76F8-1CDD-0F7F-9A4A58D06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13" y="1625600"/>
            <a:ext cx="5882850" cy="397558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4650F4-988D-6E7D-A54E-8319396F0E2B}"/>
              </a:ext>
            </a:extLst>
          </p:cNvPr>
          <p:cNvSpPr txBox="1"/>
          <p:nvPr/>
        </p:nvSpPr>
        <p:spPr>
          <a:xfrm>
            <a:off x="1137380" y="2209420"/>
            <a:ext cx="4786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When k is large, FT is better</a:t>
            </a:r>
          </a:p>
          <a:p>
            <a:r>
              <a:rPr lang="en-US" altLang="zh-TW" sz="2000" dirty="0"/>
              <a:t>When K is extremely small, LP is better</a:t>
            </a:r>
          </a:p>
          <a:p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CF4DC-CCC1-23BB-703A-F09DA612C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80" y="3632917"/>
            <a:ext cx="5107248" cy="19608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B25E0DA-AF49-C5CE-5F9C-C8058174F41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964767" y="752426"/>
            <a:ext cx="12524942" cy="8264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TW" sz="2800" dirty="0"/>
              <a:t>DA</a:t>
            </a:r>
            <a:r>
              <a:rPr lang="zh-TW" altLang="en-US" sz="2800" dirty="0"/>
              <a:t> </a:t>
            </a:r>
            <a:r>
              <a:rPr lang="en-US" altLang="zh-TW" sz="2800" dirty="0"/>
              <a:t>(Data Augmentation)</a:t>
            </a:r>
            <a:endParaRPr lang="en-US" sz="2800" dirty="0"/>
          </a:p>
        </p:txBody>
      </p:sp>
      <p:cxnSp>
        <p:nvCxnSpPr>
          <p:cNvPr id="218" name="Google Shape;218;p33"/>
          <p:cNvCxnSpPr>
            <a:cxnSpLocks/>
          </p:cNvCxnSpPr>
          <p:nvPr/>
        </p:nvCxnSpPr>
        <p:spPr>
          <a:xfrm>
            <a:off x="964767" y="1625600"/>
            <a:ext cx="0" cy="386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33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0" name="Google Shape;220;p33"/>
          <p:cNvSpPr/>
          <p:nvPr/>
        </p:nvSpPr>
        <p:spPr>
          <a:xfrm>
            <a:off x="-1037933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98E916-ADC5-DFC2-AB62-DEC3B6B6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04" y="72674"/>
            <a:ext cx="5703456" cy="38608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4FAC8AA-714B-8FBC-F21A-B7EE8D917929}"/>
              </a:ext>
            </a:extLst>
          </p:cNvPr>
          <p:cNvSpPr txBox="1"/>
          <p:nvPr/>
        </p:nvSpPr>
        <p:spPr>
          <a:xfrm>
            <a:off x="984116" y="1997839"/>
            <a:ext cx="51118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(a) </a:t>
            </a:r>
            <a:r>
              <a:rPr lang="en-US" altLang="zh-TW" dirty="0" err="1"/>
              <a:t>HFlip</a:t>
            </a:r>
            <a:r>
              <a:rPr lang="en-US" altLang="zh-TW" dirty="0"/>
              <a:t>: Horizontal Flip.</a:t>
            </a:r>
            <a:br>
              <a:rPr lang="en-US" altLang="zh-TW" dirty="0"/>
            </a:br>
            <a:r>
              <a:rPr lang="en-US" altLang="zh-TW" dirty="0"/>
              <a:t>(b) </a:t>
            </a:r>
            <a:r>
              <a:rPr lang="en-US" altLang="zh-TW" dirty="0" err="1"/>
              <a:t>RCrop</a:t>
            </a:r>
            <a:r>
              <a:rPr lang="en-US" altLang="zh-TW" dirty="0"/>
              <a:t>: Random Crop.</a:t>
            </a:r>
            <a:br>
              <a:rPr lang="en-US" altLang="zh-TW" dirty="0"/>
            </a:br>
            <a:r>
              <a:rPr lang="en-US" altLang="zh-TW" dirty="0"/>
              <a:t>(c) </a:t>
            </a:r>
            <a:r>
              <a:rPr lang="en-US" altLang="zh-TW" dirty="0" err="1"/>
              <a:t>CJitter</a:t>
            </a:r>
            <a:r>
              <a:rPr lang="en-US" altLang="zh-TW" dirty="0"/>
              <a:t>: Color Jitter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抖動</a:t>
            </a:r>
            <a:r>
              <a:rPr lang="en-US" altLang="zh-TW" dirty="0"/>
              <a:t>).</a:t>
            </a:r>
            <a:br>
              <a:rPr lang="en-US" altLang="zh-TW" dirty="0"/>
            </a:br>
            <a:r>
              <a:rPr lang="en-US" altLang="zh-TW" dirty="0"/>
              <a:t>(d) Base Aug: Basic augmentation techniques (a combination of horizontal flip, random crop, and color jitter).</a:t>
            </a:r>
            <a:br>
              <a:rPr lang="en-US" altLang="zh-TW" dirty="0"/>
            </a:br>
            <a:r>
              <a:rPr lang="en-US" altLang="zh-TW" dirty="0"/>
              <a:t>(e) </a:t>
            </a:r>
            <a:r>
              <a:rPr lang="en-US" altLang="zh-TW" dirty="0" err="1"/>
              <a:t>MixUp</a:t>
            </a:r>
            <a:r>
              <a:rPr lang="en-US" altLang="zh-TW" dirty="0"/>
              <a:t>: </a:t>
            </a:r>
            <a:r>
              <a:rPr lang="en-US" altLang="zh-TW" dirty="0" err="1"/>
              <a:t>MixUp</a:t>
            </a:r>
            <a:r>
              <a:rPr lang="en-US" altLang="zh-TW" dirty="0"/>
              <a:t> is a technique that linearly mixes two images.</a:t>
            </a:r>
            <a:br>
              <a:rPr lang="en-US" altLang="zh-TW" dirty="0"/>
            </a:br>
            <a:r>
              <a:rPr lang="en-US" altLang="zh-TW" dirty="0"/>
              <a:t>(f) </a:t>
            </a:r>
            <a:r>
              <a:rPr lang="en-US" altLang="zh-TW" dirty="0" err="1"/>
              <a:t>CutMix</a:t>
            </a:r>
            <a:r>
              <a:rPr lang="en-US" altLang="zh-TW" dirty="0"/>
              <a:t>: </a:t>
            </a:r>
            <a:r>
              <a:rPr lang="en-US" altLang="zh-TW" dirty="0" err="1"/>
              <a:t>CutMix</a:t>
            </a:r>
            <a:r>
              <a:rPr lang="en-US" altLang="zh-TW" dirty="0"/>
              <a:t> is a technique that combines parts of two images by patching areas together.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B66D7FC-D7BA-8E7B-9E92-E4E697866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49" y="3975841"/>
            <a:ext cx="5265906" cy="280948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632DAC1-321E-0705-2AF7-664A4631BE7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5999" y="2584467"/>
            <a:ext cx="5964633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Wi-Fi RTT Equipment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title" idx="2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540;p55">
            <a:extLst>
              <a:ext uri="{FF2B5EF4-FFF2-40B4-BE49-F238E27FC236}">
                <a16:creationId xmlns:a16="http://schemas.microsoft.com/office/drawing/2014/main" id="{BE5B9F9E-1224-8D2E-F612-8F93AE1EBA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7198473" y="2315183"/>
            <a:ext cx="4873551" cy="30054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8;p34">
            <a:extLst>
              <a:ext uri="{FF2B5EF4-FFF2-40B4-BE49-F238E27FC236}">
                <a16:creationId xmlns:a16="http://schemas.microsoft.com/office/drawing/2014/main" id="{B43036A3-E7B7-CD39-0097-B09FB9255A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4335432" cy="76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Finding something we can use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7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716</Words>
  <Application>Microsoft Office PowerPoint</Application>
  <PresentationFormat>寬螢幕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9" baseType="lpstr">
      <vt:lpstr>Anaheim</vt:lpstr>
      <vt:lpstr>Gilda Display</vt:lpstr>
      <vt:lpstr>HelveticaNeue Regular</vt:lpstr>
      <vt:lpstr>Lucida Grande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10.03 Meeting - 2</vt:lpstr>
      <vt:lpstr>Table of contents</vt:lpstr>
      <vt:lpstr>Fine-tune model Strategy</vt:lpstr>
      <vt:lpstr>How to Fine-tune Models with Few Samples: Update, Data Augmentation,  and Test-time Augmentation</vt:lpstr>
      <vt:lpstr>Illustrate the proposed strategy</vt:lpstr>
      <vt:lpstr>What is FSL</vt:lpstr>
      <vt:lpstr>FT, LP scenario </vt:lpstr>
      <vt:lpstr>DA (Data Augmentation)</vt:lpstr>
      <vt:lpstr>Wi-Fi RTT Equipment</vt:lpstr>
      <vt:lpstr>Wi-Fi AP Support 802.11mc for RTT usage </vt:lpstr>
      <vt:lpstr>Wi-Fi CSI related</vt:lpstr>
      <vt:lpstr>Using Raspberry Pi as CSI Receiver </vt:lpstr>
      <vt:lpstr>Relation between PC, AP and Pi</vt:lpstr>
      <vt:lpstr>Environment and Experimental SETUP</vt:lpstr>
      <vt:lpstr>Performance and Discussion</vt:lpstr>
      <vt:lpstr>Reference</vt:lpstr>
      <vt:lpstr>Thanks for Lestening!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定洋 吳</cp:lastModifiedBy>
  <cp:revision>45</cp:revision>
  <dcterms:created xsi:type="dcterms:W3CDTF">2024-09-23T11:19:04Z</dcterms:created>
  <dcterms:modified xsi:type="dcterms:W3CDTF">2024-10-03T05:26:53Z</dcterms:modified>
</cp:coreProperties>
</file>