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6" r:id="rId2"/>
    <p:sldId id="258" r:id="rId3"/>
    <p:sldId id="260" r:id="rId4"/>
    <p:sldId id="279" r:id="rId5"/>
    <p:sldId id="290" r:id="rId6"/>
    <p:sldId id="291" r:id="rId7"/>
    <p:sldId id="292" r:id="rId8"/>
    <p:sldId id="293" r:id="rId9"/>
    <p:sldId id="295" r:id="rId10"/>
    <p:sldId id="294" r:id="rId11"/>
    <p:sldId id="267" r:id="rId12"/>
    <p:sldId id="268" r:id="rId13"/>
    <p:sldId id="27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3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57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9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8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07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158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02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749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187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58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1424-8220/23/5/282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10.08</a:t>
            </a:r>
            <a:br>
              <a:rPr lang="en" dirty="0"/>
            </a:br>
            <a:r>
              <a:rPr lang="en" dirty="0"/>
              <a:t>Meeting - 2</a:t>
            </a:r>
            <a:endParaRPr sz="9600" dirty="0"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/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465186F-64B3-DCB3-2BE6-3B333DA01D1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1044280" y="886606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800" dirty="0"/>
              <a:t>Our RTT </a:t>
            </a:r>
            <a:r>
              <a:rPr lang="en-US" altLang="zh-TW" sz="2800" dirty="0" err="1"/>
              <a:t>rx</a:t>
            </a:r>
            <a:r>
              <a:rPr lang="en-US" altLang="zh-TW" sz="2800" dirty="0"/>
              <a:t> APP</a:t>
            </a:r>
            <a:endParaRPr lang="en-US" sz="28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8C37E-B857-0DEE-0172-CC8D89D1E96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圖片 2" descr="一張含有 小工具, 通訊設備, 電子裝置, 可攜式通訊裝置 的圖片&#10;&#10;自動產生的描述">
            <a:extLst>
              <a:ext uri="{FF2B5EF4-FFF2-40B4-BE49-F238E27FC236}">
                <a16:creationId xmlns:a16="http://schemas.microsoft.com/office/drawing/2014/main" id="{C9060C40-0E99-431E-4080-4FEEEB0DF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42" y="1197112"/>
            <a:ext cx="3761133" cy="501484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55A747C-6743-B3F6-40BC-07FBDB362A2F}"/>
              </a:ext>
            </a:extLst>
          </p:cNvPr>
          <p:cNvSpPr txBox="1"/>
          <p:nvPr/>
        </p:nvSpPr>
        <p:spPr>
          <a:xfrm>
            <a:off x="1272209" y="3073241"/>
            <a:ext cx="462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Unfortunately None of the phones in our lab support </a:t>
            </a:r>
            <a:r>
              <a:rPr lang="en-US" altLang="zh-TW" sz="2000" dirty="0" err="1"/>
              <a:t>WiFi</a:t>
            </a:r>
            <a:r>
              <a:rPr lang="en-US" altLang="zh-TW" sz="2000" dirty="0"/>
              <a:t> RTT.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176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6424330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Wi-Fi CSI related</a:t>
            </a:r>
            <a:endParaRPr lang="en-US" altLang="zh-TW" kern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oogle Shape;540;p55">
            <a:extLst>
              <a:ext uri="{FF2B5EF4-FFF2-40B4-BE49-F238E27FC236}">
                <a16:creationId xmlns:a16="http://schemas.microsoft.com/office/drawing/2014/main" id="{BE5B9F9E-1224-8D2E-F612-8F93AE1EBA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7" b="16540"/>
          <a:stretch/>
        </p:blipFill>
        <p:spPr>
          <a:xfrm>
            <a:off x="7369124" y="2315183"/>
            <a:ext cx="4873551" cy="3005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C5C7ADB-326A-9C3F-3AB8-530C0955557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7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1141362" y="958359"/>
            <a:ext cx="11560901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Ongoing work</a:t>
            </a:r>
            <a:endParaRPr sz="28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F1027-061E-2FF8-E698-DCD0F636AA3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56E8A3-4BEA-5058-A65D-37ABC7E9B732}"/>
              </a:ext>
            </a:extLst>
          </p:cNvPr>
          <p:cNvSpPr txBox="1"/>
          <p:nvPr/>
        </p:nvSpPr>
        <p:spPr>
          <a:xfrm>
            <a:off x="1306996" y="1784841"/>
            <a:ext cx="6867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Design an APP that can continuously make traffic to Wi-Fi 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67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2"/>
          </p:nvPr>
        </p:nvSpPr>
        <p:spPr>
          <a:xfrm>
            <a:off x="1327547" y="1729100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5"/>
          </p:nvPr>
        </p:nvSpPr>
        <p:spPr>
          <a:xfrm>
            <a:off x="1327547" y="3360101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1327545" y="2375100"/>
            <a:ext cx="5569366" cy="5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Wi-Fi RTT</a:t>
            </a:r>
            <a:endParaRPr dirty="0"/>
          </a:p>
        </p:txBody>
      </p:sp>
      <p:cxnSp>
        <p:nvCxnSpPr>
          <p:cNvPr id="204" name="Google Shape;204;p32"/>
          <p:cNvCxnSpPr/>
          <p:nvPr/>
        </p:nvCxnSpPr>
        <p:spPr>
          <a:xfrm>
            <a:off x="1235466" y="1729104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2"/>
          <p:cNvCxnSpPr/>
          <p:nvPr/>
        </p:nvCxnSpPr>
        <p:spPr>
          <a:xfrm>
            <a:off x="1230860" y="3360105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/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195;p32">
            <a:extLst>
              <a:ext uri="{FF2B5EF4-FFF2-40B4-BE49-F238E27FC236}">
                <a16:creationId xmlns:a16="http://schemas.microsoft.com/office/drawing/2014/main" id="{3EC34631-BD1E-DC3A-D1B4-1995608C4ECF}"/>
              </a:ext>
            </a:extLst>
          </p:cNvPr>
          <p:cNvSpPr txBox="1">
            <a:spLocks/>
          </p:cNvSpPr>
          <p:nvPr/>
        </p:nvSpPr>
        <p:spPr>
          <a:xfrm>
            <a:off x="1327545" y="3919233"/>
            <a:ext cx="4467299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Wi-Fi CSI related</a:t>
            </a:r>
            <a:endParaRPr lang="en-US" kern="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B82F2A-B253-ACDC-9871-21D6E4C7D398}"/>
              </a:ext>
            </a:extLst>
          </p:cNvPr>
          <p:cNvSpPr/>
          <p:nvPr/>
        </p:nvSpPr>
        <p:spPr>
          <a:xfrm>
            <a:off x="2898844" y="6132322"/>
            <a:ext cx="3414407" cy="725677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Google Shape;545;p55">
            <a:extLst>
              <a:ext uri="{FF2B5EF4-FFF2-40B4-BE49-F238E27FC236}">
                <a16:creationId xmlns:a16="http://schemas.microsoft.com/office/drawing/2014/main" id="{D52B43E7-2EF6-FC94-9D6D-A363EF4FF2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6143" y="2495873"/>
            <a:ext cx="4313377" cy="40068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0C0604-4025-D472-FC98-C8CDDB81A20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5999" y="2584467"/>
            <a:ext cx="6679788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Wi-Fi RTT</a:t>
            </a:r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1"/>
          </p:nvPr>
        </p:nvSpPr>
        <p:spPr>
          <a:xfrm>
            <a:off x="1685988" y="4672884"/>
            <a:ext cx="4409997" cy="76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dirty="0"/>
              <a:t>Some related research and work</a:t>
            </a:r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547;p55">
            <a:extLst>
              <a:ext uri="{FF2B5EF4-FFF2-40B4-BE49-F238E27FC236}">
                <a16:creationId xmlns:a16="http://schemas.microsoft.com/office/drawing/2014/main" id="{D0F3B4F0-FFCF-9A55-6722-AE8AB4419B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8000536" y="1857983"/>
            <a:ext cx="4410000" cy="35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462B6BB-CB84-10B6-546A-BB4C85D0C74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964767" y="737519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Related Paper</a:t>
            </a:r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1128813" y="1746779"/>
            <a:ext cx="10333513" cy="39254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2000" b="1" dirty="0"/>
              <a:t>Paper: Testing and Evaluation of Wi-Fi RTT Ranging Technology for Personal Mobility Applications</a:t>
            </a:r>
          </a:p>
          <a:p>
            <a:pPr marL="0" indent="0">
              <a:buSzPts val="1100"/>
              <a:buNone/>
            </a:pPr>
            <a:endParaRPr lang="en-US" sz="2000" b="1" dirty="0"/>
          </a:p>
          <a:p>
            <a:pPr marL="0" indent="0">
              <a:buSzPts val="1100"/>
              <a:buNone/>
            </a:pPr>
            <a:r>
              <a:rPr lang="en-US" sz="2000" dirty="0"/>
              <a:t>Main Contribution: </a:t>
            </a:r>
          </a:p>
          <a:p>
            <a:pPr marL="342900" indent="-342900">
              <a:buSzPts val="1100"/>
            </a:pPr>
            <a:r>
              <a:rPr lang="en-US" sz="2000" dirty="0"/>
              <a:t> experimental evaluation of Wi-Fi RTT ranging under various conditions device settings, suggesting optimal setups at certain scenarios</a:t>
            </a:r>
          </a:p>
          <a:p>
            <a:pPr marL="342900" indent="-342900">
              <a:buSzPts val="1100"/>
            </a:pPr>
            <a:r>
              <a:rPr lang="en-US" sz="2000" dirty="0"/>
              <a:t>suggests alternative range correction models for removing Wi-Fi RTT biases while explores the use of different mobile devices as initiators</a:t>
            </a:r>
          </a:p>
          <a:p>
            <a:pPr marL="342900" indent="-342900">
              <a:buSzPts val="1100"/>
            </a:pPr>
            <a:r>
              <a:rPr lang="en-US" sz="2000" dirty="0"/>
              <a:t>Analyzes and compares the proposed correction models</a:t>
            </a:r>
          </a:p>
          <a:p>
            <a:pPr marL="0" indent="0">
              <a:buSzPts val="1100"/>
              <a:buNone/>
            </a:pPr>
            <a:endParaRPr lang="en-US" sz="2000" b="1" dirty="0"/>
          </a:p>
          <a:p>
            <a:pPr marL="342900" indent="-342900">
              <a:buSzPts val="1100"/>
            </a:pPr>
            <a:endParaRPr lang="en-US" sz="2000" dirty="0"/>
          </a:p>
          <a:p>
            <a:pPr marL="342900" indent="-342900">
              <a:buSzPts val="1100"/>
            </a:pPr>
            <a:endParaRPr lang="en-US" sz="20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8C37E-B857-0DEE-0172-CC8D89D1E96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5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964767" y="737519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Process of ranging performance evaluation</a:t>
            </a:r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8C37E-B857-0DEE-0172-CC8D89D1E96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9CB353-2245-5AEB-505C-262C4EC8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014" y="513400"/>
            <a:ext cx="4357775" cy="55355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439BFF7-9551-0AED-BC73-69C20CC6D4DA}"/>
              </a:ext>
            </a:extLst>
          </p:cNvPr>
          <p:cNvSpPr txBox="1"/>
          <p:nvPr/>
        </p:nvSpPr>
        <p:spPr>
          <a:xfrm>
            <a:off x="1245140" y="1988514"/>
            <a:ext cx="5856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Internal: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Sample rate, bandwidth, different device</a:t>
            </a:r>
          </a:p>
          <a:p>
            <a:endParaRPr lang="en-US" altLang="zh-TW" dirty="0"/>
          </a:p>
          <a:p>
            <a:r>
              <a:rPr lang="en-US" altLang="zh-TW" dirty="0"/>
              <a:t>External: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Environment, obstacle, LOS, NLOS, multipath…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en-US" altLang="zh-TW" dirty="0"/>
              <a:t>Compare these degrading factors and do ranging performance evaluation </a:t>
            </a:r>
            <a:r>
              <a:rPr lang="en-US" altLang="zh-TW" dirty="0" err="1"/>
              <a:t>seperately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53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964767" y="737519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Experimental Environment Setup</a:t>
            </a:r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8C37E-B857-0DEE-0172-CC8D89D1E96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EF4E27-6968-CBDC-1940-04AF6DB08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64" y="1485618"/>
            <a:ext cx="9381271" cy="23656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6A5D95-0DE7-8AB8-5941-B6E61AE3E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928" y="3967990"/>
            <a:ext cx="6504642" cy="25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8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964767" y="737519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Experiment</a:t>
            </a:r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8C37E-B857-0DEE-0172-CC8D89D1E96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E8F997-F144-9787-1F49-F66367E8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70" y="1425220"/>
            <a:ext cx="9467763" cy="48522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3F63D9B-C4EE-0A0C-D44F-E3B33AE35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522" y="2081831"/>
            <a:ext cx="9685859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964767" y="737519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Experiment</a:t>
            </a:r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8C37E-B857-0DEE-0172-CC8D89D1E96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37A0B1-9E35-225F-D840-DF865056F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864" y="1564001"/>
            <a:ext cx="9309369" cy="47227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4106C9-2613-0FF5-6347-DA61C38B1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058" y="0"/>
            <a:ext cx="6541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4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964767" y="737519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Reference</a:t>
            </a:r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8C37E-B857-0DEE-0172-CC8D89D1E96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C2B7D3B-A540-2B69-4CA8-89DC2FE7B017}"/>
              </a:ext>
            </a:extLst>
          </p:cNvPr>
          <p:cNvSpPr txBox="1"/>
          <p:nvPr/>
        </p:nvSpPr>
        <p:spPr>
          <a:xfrm>
            <a:off x="1185937" y="1788120"/>
            <a:ext cx="105553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22222"/>
                </a:solidFill>
                <a:effectLst/>
                <a:latin typeface="helvetica neue"/>
              </a:rPr>
              <a:t>Orfanos, M.; </a:t>
            </a:r>
            <a:r>
              <a:rPr lang="en-US" altLang="zh-TW" b="0" i="0" dirty="0" err="1">
                <a:solidFill>
                  <a:srgbClr val="222222"/>
                </a:solidFill>
                <a:effectLst/>
                <a:latin typeface="helvetica neue"/>
              </a:rPr>
              <a:t>Perakis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helvetica neue"/>
              </a:rPr>
              <a:t>, H.; </a:t>
            </a:r>
            <a:r>
              <a:rPr lang="en-US" altLang="zh-TW" b="0" i="0" dirty="0" err="1">
                <a:solidFill>
                  <a:srgbClr val="222222"/>
                </a:solidFill>
                <a:effectLst/>
                <a:latin typeface="helvetica neue"/>
              </a:rPr>
              <a:t>Gikas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helvetica neue"/>
              </a:rPr>
              <a:t>, V.; </a:t>
            </a:r>
            <a:r>
              <a:rPr lang="en-US" altLang="zh-TW" b="0" i="0" dirty="0" err="1">
                <a:solidFill>
                  <a:srgbClr val="222222"/>
                </a:solidFill>
                <a:effectLst/>
                <a:latin typeface="helvetica neue"/>
              </a:rPr>
              <a:t>Retscher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helvetica neue"/>
              </a:rPr>
              <a:t>, G.; </a:t>
            </a:r>
            <a:r>
              <a:rPr lang="en-US" altLang="zh-TW" b="0" i="0" dirty="0" err="1">
                <a:solidFill>
                  <a:srgbClr val="222222"/>
                </a:solidFill>
                <a:effectLst/>
                <a:latin typeface="helvetica neue"/>
              </a:rPr>
              <a:t>Mpimis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helvetica neue"/>
              </a:rPr>
              <a:t>, T.; </a:t>
            </a:r>
            <a:r>
              <a:rPr lang="en-US" altLang="zh-TW" b="0" i="0" dirty="0" err="1">
                <a:solidFill>
                  <a:srgbClr val="222222"/>
                </a:solidFill>
                <a:effectLst/>
                <a:latin typeface="helvetica neue"/>
              </a:rPr>
              <a:t>Spyropoulou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helvetica neue"/>
              </a:rPr>
              <a:t>, I.; </a:t>
            </a:r>
            <a:r>
              <a:rPr lang="en-US" altLang="zh-TW" b="0" i="0" dirty="0" err="1">
                <a:solidFill>
                  <a:srgbClr val="222222"/>
                </a:solidFill>
                <a:effectLst/>
                <a:latin typeface="helvetica neue"/>
              </a:rPr>
              <a:t>Papathanasopoulou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helvetica neue"/>
              </a:rPr>
              <a:t>, V. Testing and Evaluation of Wi-Fi RTT Ranging Technology for Personal Mobility Applications. </a:t>
            </a:r>
            <a:r>
              <a:rPr lang="en-US" altLang="zh-TW" b="0" i="1" dirty="0">
                <a:solidFill>
                  <a:srgbClr val="222222"/>
                </a:solidFill>
                <a:effectLst/>
                <a:latin typeface="helvetica neue"/>
              </a:rPr>
              <a:t>Sensors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en-US" altLang="zh-TW" b="1" i="0" dirty="0">
                <a:solidFill>
                  <a:srgbClr val="222222"/>
                </a:solidFill>
                <a:effectLst/>
                <a:latin typeface="helvetica neue"/>
              </a:rPr>
              <a:t>2023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helvetica neue"/>
              </a:rPr>
              <a:t>, </a:t>
            </a:r>
            <a:r>
              <a:rPr lang="en-US" altLang="zh-TW" b="0" i="1" dirty="0">
                <a:solidFill>
                  <a:srgbClr val="222222"/>
                </a:solidFill>
                <a:effectLst/>
                <a:latin typeface="helvetica neue"/>
              </a:rPr>
              <a:t>23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helvetica neue"/>
              </a:rPr>
              <a:t>, 2829. 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helvetica neue"/>
                <a:hlinkClick r:id="rId3"/>
              </a:rPr>
              <a:t>https://doi.org/10.3390/s23052829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945630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238</Words>
  <Application>Microsoft Office PowerPoint</Application>
  <PresentationFormat>寬螢幕</PresentationFormat>
  <Paragraphs>52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Anaheim</vt:lpstr>
      <vt:lpstr>Gilda Display</vt:lpstr>
      <vt:lpstr>helvetica neue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10.08 Meeting - 2</vt:lpstr>
      <vt:lpstr>Table of contents</vt:lpstr>
      <vt:lpstr>Wi-Fi RTT</vt:lpstr>
      <vt:lpstr>Related Paper</vt:lpstr>
      <vt:lpstr>Process of ranging performance evaluation</vt:lpstr>
      <vt:lpstr>Experimental Environment Setup</vt:lpstr>
      <vt:lpstr>Experiment</vt:lpstr>
      <vt:lpstr>Experiment</vt:lpstr>
      <vt:lpstr>Reference</vt:lpstr>
      <vt:lpstr>Our RTT rx APP</vt:lpstr>
      <vt:lpstr>Wi-Fi CSI related</vt:lpstr>
      <vt:lpstr>Ongoing work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60</cp:revision>
  <dcterms:created xsi:type="dcterms:W3CDTF">2024-09-23T11:19:04Z</dcterms:created>
  <dcterms:modified xsi:type="dcterms:W3CDTF">2024-10-08T06:04:38Z</dcterms:modified>
</cp:coreProperties>
</file>