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329" r:id="rId2"/>
    <p:sldId id="330" r:id="rId3"/>
    <p:sldId id="327" r:id="rId4"/>
    <p:sldId id="337" r:id="rId5"/>
    <p:sldId id="336" r:id="rId6"/>
    <p:sldId id="339" r:id="rId7"/>
    <p:sldId id="338" r:id="rId8"/>
    <p:sldId id="340" r:id="rId9"/>
    <p:sldId id="341" r:id="rId10"/>
    <p:sldId id="342" r:id="rId11"/>
    <p:sldId id="343" r:id="rId12"/>
    <p:sldId id="344" r:id="rId13"/>
    <p:sldId id="281" r:id="rId14"/>
    <p:sldId id="33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4F4F9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0" d="100"/>
          <a:sy n="80" d="100"/>
        </p:scale>
        <p:origin x="58" y="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平均</a:t>
            </a:r>
            <a:r>
              <a:rPr lang="en-US" altLang="zh-TW" dirty="0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4 AP</c:v>
                </c:pt>
                <c:pt idx="1">
                  <c:v>3 AP</c:v>
                </c:pt>
                <c:pt idx="2">
                  <c:v>2 AP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0.74690000000000001</c:v>
                </c:pt>
                <c:pt idx="1">
                  <c:v>0.73809999999999998</c:v>
                </c:pt>
                <c:pt idx="2">
                  <c:v>0.65680000000000005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54-42F5-8EA4-A8B46D87970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8394671"/>
        <c:axId val="728393231"/>
      </c:lineChart>
      <c:catAx>
        <c:axId val="728394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AP</a:t>
                </a:r>
                <a:r>
                  <a:rPr lang="zh-TW" altLang="en-US" dirty="0"/>
                  <a:t> 數量</a:t>
                </a:r>
              </a:p>
            </c:rich>
          </c:tx>
          <c:layout>
            <c:manualLayout>
              <c:xMode val="edge"/>
              <c:yMode val="edge"/>
              <c:x val="0.44424203438851134"/>
              <c:y val="0.809252559750384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8393231"/>
        <c:crosses val="autoZero"/>
        <c:auto val="1"/>
        <c:lblAlgn val="ctr"/>
        <c:lblOffset val="100"/>
        <c:noMultiLvlLbl val="0"/>
      </c:catAx>
      <c:valAx>
        <c:axId val="72839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/>
                  <a:t>準確度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8394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平均</a:t>
            </a:r>
            <a:r>
              <a:rPr lang="en-US" altLang="zh-TW" dirty="0"/>
              <a:t>MDE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MDE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4 AP</c:v>
                </c:pt>
                <c:pt idx="1">
                  <c:v>3 AP</c:v>
                </c:pt>
                <c:pt idx="2">
                  <c:v>2 AP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0.18099999999999999</c:v>
                </c:pt>
                <c:pt idx="1">
                  <c:v>0.1764</c:v>
                </c:pt>
                <c:pt idx="2">
                  <c:v>0.25419999999999998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1B-4B41-8F34-6F4C7688DE3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8394671"/>
        <c:axId val="728393231"/>
      </c:lineChart>
      <c:catAx>
        <c:axId val="728394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AP</a:t>
                </a:r>
                <a:r>
                  <a:rPr lang="zh-TW" altLang="en-US" dirty="0"/>
                  <a:t> 數量</a:t>
                </a:r>
              </a:p>
            </c:rich>
          </c:tx>
          <c:layout>
            <c:manualLayout>
              <c:xMode val="edge"/>
              <c:yMode val="edge"/>
              <c:x val="0.44194465506575947"/>
              <c:y val="0.809252559750384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8393231"/>
        <c:crosses val="autoZero"/>
        <c:auto val="1"/>
        <c:lblAlgn val="ctr"/>
        <c:lblOffset val="100"/>
        <c:noMultiLvlLbl val="0"/>
      </c:catAx>
      <c:valAx>
        <c:axId val="72839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8394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平均 </a:t>
            </a:r>
            <a:r>
              <a:rPr lang="en-US" altLang="zh-TW" dirty="0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RSSI 訓練的 Accuracy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4 AP</c:v>
                </c:pt>
                <c:pt idx="1">
                  <c:v>3 AP</c:v>
                </c:pt>
                <c:pt idx="2">
                  <c:v>2 AP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0.45850000000000002</c:v>
                </c:pt>
                <c:pt idx="1">
                  <c:v>0.45350000000000001</c:v>
                </c:pt>
                <c:pt idx="2">
                  <c:v>0.45100000000000001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54-42F5-8EA4-A8B46D87970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Distance 訓練的 Accuracy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4 AP</c:v>
                </c:pt>
                <c:pt idx="1">
                  <c:v>3 AP</c:v>
                </c:pt>
                <c:pt idx="2">
                  <c:v>2 AP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0.72240000000000004</c:v>
                </c:pt>
                <c:pt idx="1">
                  <c:v>0.71689999999999998</c:v>
                </c:pt>
                <c:pt idx="2">
                  <c:v>0.69489999999999996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3E-4AF6-A3B1-B919D416F40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8394671"/>
        <c:axId val="728393231"/>
      </c:lineChart>
      <c:catAx>
        <c:axId val="728394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AP</a:t>
                </a:r>
                <a:r>
                  <a:rPr lang="zh-TW" altLang="en-US" dirty="0"/>
                  <a:t> 數量</a:t>
                </a:r>
              </a:p>
            </c:rich>
          </c:tx>
          <c:layout>
            <c:manualLayout>
              <c:xMode val="edge"/>
              <c:yMode val="edge"/>
              <c:x val="0.44424203438851134"/>
              <c:y val="0.809252559750384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8393231"/>
        <c:crosses val="autoZero"/>
        <c:auto val="1"/>
        <c:lblAlgn val="ctr"/>
        <c:lblOffset val="100"/>
        <c:noMultiLvlLbl val="0"/>
      </c:catAx>
      <c:valAx>
        <c:axId val="72839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/>
                  <a:t>準確度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8394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平均</a:t>
            </a:r>
            <a:r>
              <a:rPr lang="en-US" altLang="zh-TW" dirty="0"/>
              <a:t>MDE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RSSI 訓練的 MDE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TW" dirty="0"/>
                      <a:t>1.6840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7CF-40D4-9723-A52C50CEEA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4 AP</c:v>
                </c:pt>
                <c:pt idx="1">
                  <c:v>3 AP</c:v>
                </c:pt>
                <c:pt idx="2">
                  <c:v>2 AP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1.6839999999999999</c:v>
                </c:pt>
                <c:pt idx="1">
                  <c:v>1.7101999999999999</c:v>
                </c:pt>
                <c:pt idx="2">
                  <c:v>1.7230000000000001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1B-4B41-8F34-6F4C7688DE36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Distance 訓練的 MDE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工作表1!$A$2:$A$4</c:f>
              <c:strCache>
                <c:ptCount val="3"/>
                <c:pt idx="0">
                  <c:v>4 AP</c:v>
                </c:pt>
                <c:pt idx="1">
                  <c:v>3 AP</c:v>
                </c:pt>
                <c:pt idx="2">
                  <c:v>2 AP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0.2064</c:v>
                </c:pt>
                <c:pt idx="1">
                  <c:v>0.19869999999999999</c:v>
                </c:pt>
                <c:pt idx="2">
                  <c:v>0.22789999999999999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CF-40D4-9723-A52C50CEEA6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8394671"/>
        <c:axId val="728393231"/>
      </c:lineChart>
      <c:catAx>
        <c:axId val="728394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AP</a:t>
                </a:r>
                <a:r>
                  <a:rPr lang="zh-TW" altLang="en-US" dirty="0"/>
                  <a:t> 數量</a:t>
                </a:r>
              </a:p>
            </c:rich>
          </c:tx>
          <c:layout>
            <c:manualLayout>
              <c:xMode val="edge"/>
              <c:yMode val="edge"/>
              <c:x val="0.44194465506575947"/>
              <c:y val="0.809252559750384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8393231"/>
        <c:crosses val="autoZero"/>
        <c:auto val="1"/>
        <c:lblAlgn val="ctr"/>
        <c:lblOffset val="100"/>
        <c:noMultiLvlLbl val="0"/>
      </c:catAx>
      <c:valAx>
        <c:axId val="72839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8394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C90E647-A03A-3BA1-59A6-0A23F7D4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24EDF7C-AD76-6D4D-17C9-1F799395F2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0706F57-5CEB-988F-08B2-A3E99AD595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08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D2BCE95-60E2-2C51-0132-60FCD98A3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D90CCE97-7551-DAD6-45F5-D37E1327DE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D2AB6F1-6658-C4DD-EBAF-BC2EFC3014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1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2FA464C-CEA7-4F6D-8865-66274C64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F235DF59-CF21-C510-ECD2-872428203C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2D49C7E5-2106-BCD2-602B-BF65544325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910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2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884BAC6-B440-5CD0-6241-2E6067069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A34F6AB-AA01-B6DA-40EB-1F56E18AE7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AC7B123-32AA-5C07-3711-0C210EF56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19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157C14D-6B67-DBD7-3FCE-116A0FCB1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3389805-6B23-23E4-21FF-750EA5608B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0686059-3707-C134-76AC-4B180B3692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7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B3EE104-6C20-778B-6FDD-7FE037795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5710406-C035-DCC9-4579-DC98E287B2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9EF8E4F-1C14-CB4D-0CCF-A3BD91A1B2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3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EA124B8-6075-9200-F75E-F77D7219A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D00DE0B8-70C9-4F13-E8AA-72C98B4B8C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AFD38DE-B5A3-D906-EB9B-825C8B5CF4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18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94336A1-FA3C-0215-48E5-96936821D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D598C9B2-D121-323D-D584-38DDA6EF5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1C95DC3-DD20-DAAA-2582-F927849065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55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5843FA2-8423-E058-59FA-88D6E784B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3B6A9DC-4B28-F143-3D52-B8AC948186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E5BE9804-0E60-9AA5-B86C-B7743CC67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64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BEE0599-B19D-7101-6B3B-C300889AD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B25EBEB-9B83-C26F-8F6F-6DDA7C407F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EC32F107-B3D3-9A2A-BC3C-E7795BF072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090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F63D43A-82D9-6642-7022-4F3355E53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F127556C-792D-7F16-4632-4A61F863C6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A767D1C-505A-4C6B-BA03-CC0115C0F1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9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12.</a:t>
            </a:r>
            <a:r>
              <a:rPr lang="en-US" dirty="0"/>
              <a:t>24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12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10C6F7A-28AA-C5E2-37B7-F61AB1AD4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CE43E54-0853-DEA8-4D29-3BDEA5809DB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圖片 4" descr="一張含有 文字, 螢幕擷取畫面, 正方形, 數字 的圖片&#10;&#10;自動產生的描述">
            <a:extLst>
              <a:ext uri="{FF2B5EF4-FFF2-40B4-BE49-F238E27FC236}">
                <a16:creationId xmlns:a16="http://schemas.microsoft.com/office/drawing/2014/main" id="{ED5CAF0F-6B4E-55D1-4063-EF080176F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81" y="1745856"/>
            <a:ext cx="4504571" cy="4606306"/>
          </a:xfrm>
          <a:prstGeom prst="rect">
            <a:avLst/>
          </a:prstGeom>
        </p:spPr>
      </p:pic>
      <p:pic>
        <p:nvPicPr>
          <p:cNvPr id="10" name="圖片 9" descr="一張含有 文字, 螢幕擷取畫面, 正方形, 數字 的圖片&#10;&#10;自動產生的描述">
            <a:extLst>
              <a:ext uri="{FF2B5EF4-FFF2-40B4-BE49-F238E27FC236}">
                <a16:creationId xmlns:a16="http://schemas.microsoft.com/office/drawing/2014/main" id="{8F7D40BC-D111-9687-2C5B-BCFCE417A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745856"/>
            <a:ext cx="4504571" cy="460630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E14226-80B7-7E65-956D-16BAC5C2C8E6}"/>
              </a:ext>
            </a:extLst>
          </p:cNvPr>
          <p:cNvSpPr txBox="1"/>
          <p:nvPr/>
        </p:nvSpPr>
        <p:spPr>
          <a:xfrm>
            <a:off x="1790700" y="6398252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r>
              <a:rPr lang="zh-TW" altLang="en-US" dirty="0"/>
              <a:t> 顆 </a:t>
            </a:r>
            <a:r>
              <a:rPr lang="en-US" altLang="zh-TW" dirty="0"/>
              <a:t>AP </a:t>
            </a:r>
            <a:r>
              <a:rPr lang="zh-TW" altLang="en-US" dirty="0"/>
              <a:t>全部資料 </a:t>
            </a:r>
            <a:r>
              <a:rPr lang="en-US" altLang="zh-TW" dirty="0"/>
              <a:t>MDE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57B3C82-ED42-2B09-3B78-4C15FB5E92B7}"/>
              </a:ext>
            </a:extLst>
          </p:cNvPr>
          <p:cNvSpPr txBox="1"/>
          <p:nvPr/>
        </p:nvSpPr>
        <p:spPr>
          <a:xfrm>
            <a:off x="7534783" y="6381664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r>
              <a:rPr lang="zh-TW" altLang="en-US" dirty="0"/>
              <a:t> 顆 </a:t>
            </a:r>
            <a:r>
              <a:rPr lang="en-US" altLang="zh-TW" dirty="0"/>
              <a:t>AP </a:t>
            </a:r>
            <a:r>
              <a:rPr lang="zh-TW" altLang="en-US" dirty="0"/>
              <a:t>全部資料 </a:t>
            </a:r>
            <a:r>
              <a:rPr lang="en-US" altLang="zh-TW" dirty="0"/>
              <a:t>MDE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899F372-012B-678D-5E35-CEA8BE816CE2}"/>
              </a:ext>
            </a:extLst>
          </p:cNvPr>
          <p:cNvSpPr txBox="1"/>
          <p:nvPr/>
        </p:nvSpPr>
        <p:spPr>
          <a:xfrm>
            <a:off x="981075" y="107004"/>
            <a:ext cx="10353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6-7</a:t>
            </a:r>
            <a:r>
              <a:rPr lang="zh-TW" altLang="en-US" dirty="0"/>
              <a:t> 這個點在 </a:t>
            </a:r>
            <a:r>
              <a:rPr lang="en-US" altLang="zh-TW" dirty="0"/>
              <a:t>4 </a:t>
            </a:r>
            <a:r>
              <a:rPr lang="zh-TW" altLang="en-US" dirty="0"/>
              <a:t>顆 </a:t>
            </a:r>
            <a:r>
              <a:rPr lang="en-US" altLang="zh-TW" dirty="0"/>
              <a:t>AP</a:t>
            </a:r>
            <a:r>
              <a:rPr lang="zh-TW" altLang="en-US" dirty="0"/>
              <a:t> 的情況下效果不錯為</a:t>
            </a:r>
            <a:r>
              <a:rPr lang="en-US" altLang="zh-TW" dirty="0"/>
              <a:t>0.2202m</a:t>
            </a:r>
            <a:r>
              <a:rPr lang="zh-TW" altLang="en-US" dirty="0"/>
              <a:t>，不過在</a:t>
            </a:r>
            <a:r>
              <a:rPr lang="en-US" altLang="zh-TW" dirty="0"/>
              <a:t>3</a:t>
            </a:r>
            <a:r>
              <a:rPr lang="zh-TW" altLang="en-US" dirty="0"/>
              <a:t>顆</a:t>
            </a:r>
            <a:r>
              <a:rPr lang="en-US" altLang="zh-TW" dirty="0"/>
              <a:t>AP</a:t>
            </a:r>
            <a:r>
              <a:rPr lang="zh-TW" altLang="en-US" dirty="0"/>
              <a:t>的情況下卻只剩</a:t>
            </a:r>
            <a:r>
              <a:rPr lang="en-US" altLang="zh-TW" dirty="0"/>
              <a:t>0.6012m</a:t>
            </a:r>
          </a:p>
          <a:p>
            <a:r>
              <a:rPr lang="en-US" altLang="zh-TW" dirty="0"/>
              <a:t>11-9</a:t>
            </a:r>
            <a:r>
              <a:rPr lang="zh-TW" altLang="en-US" dirty="0"/>
              <a:t>這個點在 </a:t>
            </a:r>
            <a:r>
              <a:rPr lang="en-US" altLang="zh-TW" dirty="0"/>
              <a:t>4 </a:t>
            </a:r>
            <a:r>
              <a:rPr lang="zh-TW" altLang="en-US" dirty="0"/>
              <a:t>顆 </a:t>
            </a:r>
            <a:r>
              <a:rPr lang="en-US" altLang="zh-TW" dirty="0"/>
              <a:t>AP</a:t>
            </a:r>
            <a:r>
              <a:rPr lang="zh-TW" altLang="en-US" dirty="0"/>
              <a:t> 的情況下效果很差只有</a:t>
            </a:r>
            <a:r>
              <a:rPr lang="en-US" altLang="zh-TW" dirty="0"/>
              <a:t>1.0272m</a:t>
            </a:r>
            <a:r>
              <a:rPr lang="zh-TW" altLang="en-US" dirty="0"/>
              <a:t>，但在</a:t>
            </a:r>
            <a:r>
              <a:rPr lang="en-US" altLang="zh-TW" dirty="0"/>
              <a:t>3</a:t>
            </a:r>
            <a:r>
              <a:rPr lang="zh-TW" altLang="en-US" dirty="0"/>
              <a:t>顆</a:t>
            </a:r>
            <a:r>
              <a:rPr lang="en-US" altLang="zh-TW" dirty="0"/>
              <a:t>AP</a:t>
            </a:r>
            <a:r>
              <a:rPr lang="zh-TW" altLang="en-US" dirty="0"/>
              <a:t>的情況下卻達到</a:t>
            </a:r>
            <a:r>
              <a:rPr lang="en-US" altLang="zh-TW" dirty="0"/>
              <a:t>0.1576m</a:t>
            </a:r>
          </a:p>
          <a:p>
            <a:endParaRPr lang="en-US" altLang="zh-TW" dirty="0"/>
          </a:p>
          <a:p>
            <a:r>
              <a:rPr lang="zh-TW" altLang="en-US" dirty="0"/>
              <a:t>造成上面結果的原因還有待研究，不過應該是因為少了一顆 </a:t>
            </a:r>
            <a:r>
              <a:rPr lang="en-US" altLang="zh-TW" dirty="0"/>
              <a:t>AP</a:t>
            </a:r>
            <a:r>
              <a:rPr lang="zh-TW" altLang="en-US" dirty="0"/>
              <a:t> 的資料，讓部分</a:t>
            </a:r>
            <a:r>
              <a:rPr lang="en-US" altLang="zh-TW" dirty="0"/>
              <a:t>RP</a:t>
            </a:r>
            <a:r>
              <a:rPr lang="zh-TW" altLang="en-US" dirty="0"/>
              <a:t>少了混淆的資料，但也讓部分</a:t>
            </a:r>
            <a:r>
              <a:rPr lang="en-US" altLang="zh-TW" dirty="0"/>
              <a:t>RP</a:t>
            </a:r>
            <a:r>
              <a:rPr lang="zh-TW" altLang="en-US" dirty="0"/>
              <a:t>少了重要的</a:t>
            </a:r>
            <a:r>
              <a:rPr lang="en-US" altLang="zh-TW" dirty="0"/>
              <a:t>feature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543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503B677-B137-5081-4E46-0C3B8D552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024F3547-7790-5646-F1BC-E84E0EFA5A50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EE962E-CFE2-A9B0-E94B-4BDAFC4BFC8A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720119-B172-FFC7-6D22-87B0D9A79A08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test (RSSI only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only)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DEA9D4-80A5-84EF-C22B-5DFE8B17C817}"/>
              </a:ext>
            </a:extLst>
          </p:cNvPr>
          <p:cNvSpPr txBox="1"/>
          <p:nvPr/>
        </p:nvSpPr>
        <p:spPr>
          <a:xfrm>
            <a:off x="720635" y="1348405"/>
            <a:ext cx="1061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基本上可以看到，</a:t>
            </a:r>
            <a:r>
              <a:rPr lang="en-US" altLang="zh-TW" dirty="0"/>
              <a:t>RSSI </a:t>
            </a:r>
            <a:r>
              <a:rPr lang="zh-TW" altLang="en-US" dirty="0"/>
              <a:t>和 </a:t>
            </a:r>
            <a:r>
              <a:rPr lang="en-US" altLang="zh-TW" dirty="0"/>
              <a:t>Distance</a:t>
            </a:r>
            <a:r>
              <a:rPr lang="zh-TW" altLang="en-US" dirty="0"/>
              <a:t> 訓練出來的 </a:t>
            </a:r>
            <a:r>
              <a:rPr lang="en-US" altLang="zh-TW" dirty="0"/>
              <a:t>model </a:t>
            </a:r>
            <a:r>
              <a:rPr lang="zh-TW" altLang="en-US" dirty="0"/>
              <a:t>都有 </a:t>
            </a:r>
            <a:r>
              <a:rPr lang="en-US" altLang="zh-TW" dirty="0"/>
              <a:t>AP</a:t>
            </a:r>
            <a:r>
              <a:rPr lang="zh-TW" altLang="en-US" dirty="0"/>
              <a:t> 越多 </a:t>
            </a:r>
            <a:r>
              <a:rPr lang="en-US" altLang="zh-TW" dirty="0"/>
              <a:t>transfer learning </a:t>
            </a:r>
            <a:r>
              <a:rPr lang="zh-TW" altLang="en-US" dirty="0"/>
              <a:t>效果越好的趨勢，不過影響比預期的小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而資料上來看，經過一個星期的資料 </a:t>
            </a:r>
            <a:r>
              <a:rPr lang="en-US" altLang="zh-TW" dirty="0"/>
              <a:t>RSSI </a:t>
            </a:r>
            <a:r>
              <a:rPr lang="zh-TW" altLang="en-US" dirty="0"/>
              <a:t>訓練出來 </a:t>
            </a:r>
            <a:r>
              <a:rPr lang="en-US" altLang="zh-TW" dirty="0"/>
              <a:t>model </a:t>
            </a:r>
            <a:r>
              <a:rPr lang="zh-TW" altLang="en-US" dirty="0"/>
              <a:t>的 </a:t>
            </a:r>
            <a:r>
              <a:rPr lang="en-US" altLang="zh-TW" dirty="0"/>
              <a:t>MDE</a:t>
            </a:r>
            <a:r>
              <a:rPr lang="zh-TW" altLang="en-US" dirty="0"/>
              <a:t> 已經到</a:t>
            </a:r>
            <a:r>
              <a:rPr lang="en-US" altLang="zh-TW" dirty="0"/>
              <a:t>1.7m</a:t>
            </a:r>
            <a:r>
              <a:rPr lang="zh-TW" altLang="en-US" dirty="0"/>
              <a:t> 左右了，而 </a:t>
            </a:r>
            <a:r>
              <a:rPr lang="en-US" altLang="zh-TW" dirty="0"/>
              <a:t>distance </a:t>
            </a:r>
            <a:r>
              <a:rPr lang="zh-TW" altLang="en-US" dirty="0"/>
              <a:t>訓練出來 </a:t>
            </a:r>
            <a:r>
              <a:rPr lang="en-US" altLang="zh-TW" dirty="0"/>
              <a:t>model </a:t>
            </a:r>
            <a:r>
              <a:rPr lang="zh-TW" altLang="en-US" dirty="0"/>
              <a:t>的 </a:t>
            </a:r>
            <a:r>
              <a:rPr lang="en-US" altLang="zh-TW" dirty="0"/>
              <a:t>MDE</a:t>
            </a:r>
            <a:r>
              <a:rPr lang="zh-TW" altLang="en-US" dirty="0"/>
              <a:t> 還能維持在 </a:t>
            </a:r>
            <a:fld id="{D65604A9-9171-4763-B650-5F49F10358BB}" type="VALUE">
              <a:rPr lang="en-US" altLang="zh-TW" smtClean="0"/>
              <a:pPr/>
              <a:t>0.2064</a:t>
            </a:fld>
            <a:r>
              <a:rPr lang="zh-TW" altLang="en-US" dirty="0"/>
              <a:t> </a:t>
            </a:r>
            <a:r>
              <a:rPr lang="en-US" altLang="zh-TW" dirty="0"/>
              <a:t>m </a:t>
            </a:r>
            <a:r>
              <a:rPr lang="zh-TW" altLang="en-US" dirty="0"/>
              <a:t>左右</a:t>
            </a:r>
            <a:r>
              <a:rPr lang="en-US" altLang="zh-TW" dirty="0"/>
              <a:t> </a:t>
            </a: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E620765F-27D8-3296-A0E4-95D5AEC52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613965"/>
              </p:ext>
            </p:extLst>
          </p:nvPr>
        </p:nvGraphicFramePr>
        <p:xfrm>
          <a:off x="494204" y="3068486"/>
          <a:ext cx="5242592" cy="3420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C0938544-E033-17CC-F6D5-6C9195BEB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938587"/>
              </p:ext>
            </p:extLst>
          </p:nvPr>
        </p:nvGraphicFramePr>
        <p:xfrm>
          <a:off x="5964529" y="2991614"/>
          <a:ext cx="5514109" cy="349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592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54AA3AC-1CB2-53FB-02AF-1467D1029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177BE4E-49F7-5041-D07A-C5363AA0782F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922EA-D581-D240-EA78-07ED0E6FAF9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4A4B74-705B-3820-9956-10C13B9F5288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test (RSSI only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only)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7DE0A0-D6BE-18E5-E261-D36E4374BE6C}"/>
              </a:ext>
            </a:extLst>
          </p:cNvPr>
          <p:cNvSpPr txBox="1"/>
          <p:nvPr/>
        </p:nvSpPr>
        <p:spPr>
          <a:xfrm>
            <a:off x="720635" y="1348405"/>
            <a:ext cx="106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目前看來，</a:t>
            </a:r>
            <a:r>
              <a:rPr lang="en-US" altLang="zh-TW" dirty="0"/>
              <a:t>RTT distance </a:t>
            </a:r>
            <a:r>
              <a:rPr lang="zh-TW" altLang="en-US" dirty="0"/>
              <a:t>不只準確度上勝過 </a:t>
            </a:r>
            <a:r>
              <a:rPr lang="en-US" altLang="zh-TW" dirty="0"/>
              <a:t>RSSI</a:t>
            </a:r>
            <a:r>
              <a:rPr lang="zh-TW" altLang="en-US" dirty="0"/>
              <a:t>，在隨時間準確度下降方面也勝過 </a:t>
            </a:r>
            <a:r>
              <a:rPr lang="en-US" altLang="zh-TW" dirty="0"/>
              <a:t>RSSI</a:t>
            </a:r>
          </a:p>
        </p:txBody>
      </p:sp>
    </p:spTree>
    <p:extLst>
      <p:ext uri="{BB962C8B-B14F-4D97-AF65-F5344CB8AC3E}">
        <p14:creationId xmlns:p14="http://schemas.microsoft.com/office/powerpoint/2010/main" val="411754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6424330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Next Step</a:t>
            </a:r>
            <a:endParaRPr lang="en-US" altLang="zh-TW" kern="0"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C5C7ADB-326A-9C3F-3AB8-530C0955557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Google Shape;548;p55">
            <a:extLst>
              <a:ext uri="{FF2B5EF4-FFF2-40B4-BE49-F238E27FC236}">
                <a16:creationId xmlns:a16="http://schemas.microsoft.com/office/drawing/2014/main" id="{DD605490-BDAD-5CFE-5046-FB2FF8DA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6929120" y="2145658"/>
            <a:ext cx="5262880" cy="3652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80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9120908-F81C-1858-9145-35540755B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19642A7-F86A-6B08-E8FA-821CB2BD61C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E4A80C-E2DC-05B9-4FEA-F3B260CF0C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67B642-9304-1FBB-FCAE-47881939079D}"/>
              </a:ext>
            </a:extLst>
          </p:cNvPr>
          <p:cNvSpPr txBox="1"/>
          <p:nvPr/>
        </p:nvSpPr>
        <p:spPr>
          <a:xfrm>
            <a:off x="1122218" y="2199240"/>
            <a:ext cx="9947564" cy="245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１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deviation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資料可以用來將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資料做標準化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繼續比較模型隨時間退程度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將不同星期收到的資料全部混在一起訓練看看效果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想實驗看看如何收取更多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，以做比較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95;p32">
            <a:extLst>
              <a:ext uri="{FF2B5EF4-FFF2-40B4-BE49-F238E27FC236}">
                <a16:creationId xmlns:a16="http://schemas.microsoft.com/office/drawing/2014/main" id="{7122FA41-65A0-7777-6A8A-7A5679EABEF6}"/>
              </a:ext>
            </a:extLst>
          </p:cNvPr>
          <p:cNvSpPr txBox="1">
            <a:spLocks/>
          </p:cNvSpPr>
          <p:nvPr/>
        </p:nvSpPr>
        <p:spPr>
          <a:xfrm>
            <a:off x="1042793" y="2256687"/>
            <a:ext cx="8263927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Evaluation MDE</a:t>
            </a:r>
            <a:r>
              <a:rPr lang="zh-TW" altLang="en-US" dirty="0"/>
              <a:t>、</a:t>
            </a:r>
            <a:r>
              <a:rPr lang="en-US" altLang="zh-TW" dirty="0"/>
              <a:t>NAN value fill </a:t>
            </a:r>
            <a:endParaRPr lang="en-US" altLang="zh-TW" kern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06AFD9-3F75-7253-7349-8E768D0635B0}"/>
              </a:ext>
            </a:extLst>
          </p:cNvPr>
          <p:cNvSpPr/>
          <p:nvPr/>
        </p:nvSpPr>
        <p:spPr>
          <a:xfrm>
            <a:off x="2710777" y="4469776"/>
            <a:ext cx="3414407" cy="725677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Google Shape;545;p55">
            <a:extLst>
              <a:ext uri="{FF2B5EF4-FFF2-40B4-BE49-F238E27FC236}">
                <a16:creationId xmlns:a16="http://schemas.microsoft.com/office/drawing/2014/main" id="{95846DC0-2885-7BFC-73B1-392546798C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4411" y="3360101"/>
            <a:ext cx="3116874" cy="29377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Google Shape;191;p32">
            <a:extLst>
              <a:ext uri="{FF2B5EF4-FFF2-40B4-BE49-F238E27FC236}">
                <a16:creationId xmlns:a16="http://schemas.microsoft.com/office/drawing/2014/main" id="{2362C22E-2305-8186-DCB1-C49D404C82A1}"/>
              </a:ext>
            </a:extLst>
          </p:cNvPr>
          <p:cNvSpPr txBox="1">
            <a:spLocks/>
          </p:cNvSpPr>
          <p:nvPr/>
        </p:nvSpPr>
        <p:spPr>
          <a:xfrm>
            <a:off x="1139480" y="3341815"/>
            <a:ext cx="28192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kern="0" dirty="0"/>
              <a:t>02</a:t>
            </a:r>
          </a:p>
        </p:txBody>
      </p:sp>
      <p:sp>
        <p:nvSpPr>
          <p:cNvPr id="4" name="Google Shape;194;p32">
            <a:extLst>
              <a:ext uri="{FF2B5EF4-FFF2-40B4-BE49-F238E27FC236}">
                <a16:creationId xmlns:a16="http://schemas.microsoft.com/office/drawing/2014/main" id="{1E7725F5-BCF3-0672-16A6-7B13A9CC503F}"/>
              </a:ext>
            </a:extLst>
          </p:cNvPr>
          <p:cNvSpPr txBox="1">
            <a:spLocks/>
          </p:cNvSpPr>
          <p:nvPr/>
        </p:nvSpPr>
        <p:spPr>
          <a:xfrm>
            <a:off x="1139477" y="3987815"/>
            <a:ext cx="10864455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kern="0" dirty="0"/>
              <a:t>Transfer learning test </a:t>
            </a:r>
          </a:p>
        </p:txBody>
      </p:sp>
      <p:cxnSp>
        <p:nvCxnSpPr>
          <p:cNvPr id="6" name="Google Shape;204;p32">
            <a:extLst>
              <a:ext uri="{FF2B5EF4-FFF2-40B4-BE49-F238E27FC236}">
                <a16:creationId xmlns:a16="http://schemas.microsoft.com/office/drawing/2014/main" id="{BC35934D-9630-A495-1039-A9A789156360}"/>
              </a:ext>
            </a:extLst>
          </p:cNvPr>
          <p:cNvCxnSpPr/>
          <p:nvPr/>
        </p:nvCxnSpPr>
        <p:spPr>
          <a:xfrm>
            <a:off x="1047399" y="334181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91;p32">
            <a:extLst>
              <a:ext uri="{FF2B5EF4-FFF2-40B4-BE49-F238E27FC236}">
                <a16:creationId xmlns:a16="http://schemas.microsoft.com/office/drawing/2014/main" id="{5C03177C-BF6C-F1CA-9306-9EC5D831B201}"/>
              </a:ext>
            </a:extLst>
          </p:cNvPr>
          <p:cNvSpPr txBox="1">
            <a:spLocks/>
          </p:cNvSpPr>
          <p:nvPr/>
        </p:nvSpPr>
        <p:spPr>
          <a:xfrm>
            <a:off x="1139480" y="5009367"/>
            <a:ext cx="28192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kern="0" dirty="0"/>
              <a:t>03</a:t>
            </a:r>
          </a:p>
        </p:txBody>
      </p:sp>
      <p:sp>
        <p:nvSpPr>
          <p:cNvPr id="8" name="Google Shape;194;p32">
            <a:extLst>
              <a:ext uri="{FF2B5EF4-FFF2-40B4-BE49-F238E27FC236}">
                <a16:creationId xmlns:a16="http://schemas.microsoft.com/office/drawing/2014/main" id="{1657A342-D90C-2745-DCE5-195E6CAE35B7}"/>
              </a:ext>
            </a:extLst>
          </p:cNvPr>
          <p:cNvSpPr txBox="1">
            <a:spLocks/>
          </p:cNvSpPr>
          <p:nvPr/>
        </p:nvSpPr>
        <p:spPr>
          <a:xfrm>
            <a:off x="1139477" y="5655367"/>
            <a:ext cx="10864455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kern="0" dirty="0"/>
              <a:t>Next step</a:t>
            </a:r>
          </a:p>
        </p:txBody>
      </p:sp>
      <p:cxnSp>
        <p:nvCxnSpPr>
          <p:cNvPr id="9" name="Google Shape;204;p32">
            <a:extLst>
              <a:ext uri="{FF2B5EF4-FFF2-40B4-BE49-F238E27FC236}">
                <a16:creationId xmlns:a16="http://schemas.microsoft.com/office/drawing/2014/main" id="{E541C2D9-4B86-F96C-B280-903284EC3753}"/>
              </a:ext>
            </a:extLst>
          </p:cNvPr>
          <p:cNvCxnSpPr/>
          <p:nvPr/>
        </p:nvCxnSpPr>
        <p:spPr>
          <a:xfrm>
            <a:off x="1047399" y="5009371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030EA30-D3E2-FBF4-8ECA-EBE0F6D43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ED9F1B4-0DDA-72C3-3090-447954F4200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391CC0-50B8-0FE6-ED3F-B83E2F7509E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CB8A81-6D1F-1D26-4186-197656BD8BA5}"/>
              </a:ext>
            </a:extLst>
          </p:cNvPr>
          <p:cNvSpPr txBox="1"/>
          <p:nvPr/>
        </p:nvSpPr>
        <p:spPr>
          <a:xfrm>
            <a:off x="646744" y="382064"/>
            <a:ext cx="8809032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D5166C-8A40-85FD-CE14-D7D34DDAADD2}"/>
              </a:ext>
            </a:extLst>
          </p:cNvPr>
          <p:cNvSpPr txBox="1"/>
          <p:nvPr/>
        </p:nvSpPr>
        <p:spPr>
          <a:xfrm>
            <a:off x="1095983" y="1084684"/>
            <a:ext cx="10000034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12/21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，一個點收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分鐘，大概會有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筆資料，並且排除人為干擾導致的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資料包含，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單位距離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標準差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968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DB74EA7-583E-CD49-5E82-ABC43F696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F0C82D8-84FF-51FC-C69D-1F260E8BD69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BFB986-D693-7D52-485F-10D8427FB79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3B5493-A7BB-D292-BE00-7D52CABCC5B8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更改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Evaluation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E20F32A-FF63-2218-31AE-39289DDF0134}"/>
              </a:ext>
            </a:extLst>
          </p:cNvPr>
          <p:cNvSpPr txBox="1"/>
          <p:nvPr/>
        </p:nvSpPr>
        <p:spPr>
          <a:xfrm>
            <a:off x="745243" y="1389388"/>
            <a:ext cx="6574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原本評估方法是用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，但我們做定位更應該用距離誤差來進行評估，所以我改用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(mean distance error)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是一個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60 x 60 cm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的正方形，我先將每個點座標化，模型預測時可以透過這個座標進行距離誤差評估，坐標軸和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(0,0)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位置如右圖。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 descr="一張含有 螢幕擷取畫面, 文字, 設計 的圖片&#10;&#10;自動產生的描述">
            <a:extLst>
              <a:ext uri="{FF2B5EF4-FFF2-40B4-BE49-F238E27FC236}">
                <a16:creationId xmlns:a16="http://schemas.microsoft.com/office/drawing/2014/main" id="{476755A1-CC53-B4A0-D636-33773EE53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44352" y="1720506"/>
            <a:ext cx="6313236" cy="3636353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B98CAAD-4DDD-282E-84B3-0F3D2EA6EFDA}"/>
              </a:ext>
            </a:extLst>
          </p:cNvPr>
          <p:cNvCxnSpPr/>
          <p:nvPr/>
        </p:nvCxnSpPr>
        <p:spPr>
          <a:xfrm>
            <a:off x="7638473" y="1099055"/>
            <a:ext cx="436545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E0F71FB-B0C5-6116-1404-B8FC56D2FAF7}"/>
              </a:ext>
            </a:extLst>
          </p:cNvPr>
          <p:cNvCxnSpPr>
            <a:cxnSpLocks/>
          </p:cNvCxnSpPr>
          <p:nvPr/>
        </p:nvCxnSpPr>
        <p:spPr>
          <a:xfrm>
            <a:off x="7982793" y="391355"/>
            <a:ext cx="0" cy="6294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73BBC3-90C4-B95D-4B39-3196D55E0E4E}"/>
              </a:ext>
            </a:extLst>
          </p:cNvPr>
          <p:cNvSpPr txBox="1"/>
          <p:nvPr/>
        </p:nvSpPr>
        <p:spPr>
          <a:xfrm>
            <a:off x="7319940" y="690224"/>
            <a:ext cx="18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(0,0)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704ECF-C6C3-BA47-F59F-BE13CE7AE162}"/>
              </a:ext>
            </a:extLst>
          </p:cNvPr>
          <p:cNvSpPr txBox="1"/>
          <p:nvPr/>
        </p:nvSpPr>
        <p:spPr>
          <a:xfrm>
            <a:off x="11551561" y="614478"/>
            <a:ext cx="18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X </a:t>
            </a:r>
            <a:r>
              <a:rPr lang="zh-TW" altLang="en-US" dirty="0">
                <a:solidFill>
                  <a:srgbClr val="FF0000"/>
                </a:solidFill>
              </a:rPr>
              <a:t>軸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9B069CF-3CED-6D2F-D3B2-814CE2264371}"/>
              </a:ext>
            </a:extLst>
          </p:cNvPr>
          <p:cNvSpPr txBox="1"/>
          <p:nvPr/>
        </p:nvSpPr>
        <p:spPr>
          <a:xfrm>
            <a:off x="8081365" y="6381664"/>
            <a:ext cx="18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 </a:t>
            </a:r>
            <a:r>
              <a:rPr lang="zh-TW" altLang="en-US" dirty="0">
                <a:solidFill>
                  <a:srgbClr val="FF0000"/>
                </a:solidFill>
              </a:rPr>
              <a:t>軸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B27D316-10C8-194A-328F-FC85B0C83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9" y="4769633"/>
            <a:ext cx="2225303" cy="84435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72BF6D1-E87F-A008-DACD-1172174FB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238" y="4056632"/>
            <a:ext cx="4430702" cy="24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3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D3CF1B1-8A62-21F8-77BC-210B9F16F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7A71D58-49A0-E238-480D-9B10F196C15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69343-8A99-78A5-EA14-18AFEECE4AB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981D33-8FEE-FC43-4E03-692992D6E30D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12/21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所收到資料訓練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</p:txBody>
      </p:sp>
      <p:pic>
        <p:nvPicPr>
          <p:cNvPr id="5" name="圖片 4" descr="一張含有 文字, 螢幕擷取畫面, 數字, 行 的圖片&#10;&#10;自動產生的描述">
            <a:extLst>
              <a:ext uri="{FF2B5EF4-FFF2-40B4-BE49-F238E27FC236}">
                <a16:creationId xmlns:a16="http://schemas.microsoft.com/office/drawing/2014/main" id="{33BF6994-8445-AEB7-DE67-1DA41E4FB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4" y="1222454"/>
            <a:ext cx="4895739" cy="5006308"/>
          </a:xfrm>
          <a:prstGeom prst="rect">
            <a:avLst/>
          </a:prstGeom>
        </p:spPr>
      </p:pic>
      <p:pic>
        <p:nvPicPr>
          <p:cNvPr id="7" name="圖片 6" descr="一張含有 文字, 螢幕擷取畫面, 正方形, 數字 的圖片&#10;&#10;自動產生的描述">
            <a:extLst>
              <a:ext uri="{FF2B5EF4-FFF2-40B4-BE49-F238E27FC236}">
                <a16:creationId xmlns:a16="http://schemas.microsoft.com/office/drawing/2014/main" id="{5B1693CB-AD9C-009A-C37F-33DD57E4A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2" y="1222454"/>
            <a:ext cx="4895738" cy="500630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B2D7A05-DED7-4682-9B74-ECA9B0AA9242}"/>
              </a:ext>
            </a:extLst>
          </p:cNvPr>
          <p:cNvSpPr txBox="1"/>
          <p:nvPr/>
        </p:nvSpPr>
        <p:spPr>
          <a:xfrm>
            <a:off x="2429164" y="6228762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Accuracy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C1C842-F5D3-E845-7D38-4AC1AF7485CB}"/>
              </a:ext>
            </a:extLst>
          </p:cNvPr>
          <p:cNvSpPr txBox="1"/>
          <p:nvPr/>
        </p:nvSpPr>
        <p:spPr>
          <a:xfrm>
            <a:off x="8455891" y="6228762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4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52106E2-AB32-DEED-2DE9-9F82C3630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EF74EFB-231B-C549-AF34-29E8EDE5DD0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24D562-1FC2-6016-FBC8-59C4A359430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757FA9C-90CA-E29D-154D-E6240A4457B2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12/21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所收到資料訓練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0C555A-BAA4-50BA-690A-23E8309C9926}"/>
              </a:ext>
            </a:extLst>
          </p:cNvPr>
          <p:cNvSpPr txBox="1"/>
          <p:nvPr/>
        </p:nvSpPr>
        <p:spPr>
          <a:xfrm>
            <a:off x="646744" y="1265382"/>
            <a:ext cx="341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Avg accuracy : 99.58%</a:t>
            </a:r>
          </a:p>
          <a:p>
            <a:r>
              <a:rPr lang="en-US" altLang="zh-TW" dirty="0"/>
              <a:t>Avg MDE : 0.0041m = 0.4 cm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5CC7D2D-14EA-D044-0416-99FC71A70EA7}"/>
              </a:ext>
            </a:extLst>
          </p:cNvPr>
          <p:cNvSpPr txBox="1"/>
          <p:nvPr/>
        </p:nvSpPr>
        <p:spPr>
          <a:xfrm>
            <a:off x="646744" y="2216623"/>
            <a:ext cx="1061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上頁的 </a:t>
            </a:r>
            <a:r>
              <a:rPr lang="en-US" altLang="zh-TW" dirty="0"/>
              <a:t>Accuracy </a:t>
            </a:r>
            <a:r>
              <a:rPr lang="zh-TW" altLang="en-US" dirty="0"/>
              <a:t>和 </a:t>
            </a:r>
            <a:r>
              <a:rPr lang="en-US" altLang="zh-TW" dirty="0"/>
              <a:t>MDE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的最小值取到小數點下</a:t>
            </a:r>
            <a:r>
              <a:rPr lang="en-US" altLang="zh-TW" dirty="0"/>
              <a:t>4</a:t>
            </a:r>
            <a:r>
              <a:rPr lang="zh-TW" altLang="en-US" dirty="0"/>
              <a:t>位，因為精確度的原因，所以可以看到有些點的 </a:t>
            </a:r>
            <a:r>
              <a:rPr lang="en-US" altLang="zh-TW" dirty="0"/>
              <a:t>accuracy 100% </a:t>
            </a:r>
            <a:r>
              <a:rPr lang="zh-TW" altLang="en-US" dirty="0"/>
              <a:t>但卻有 </a:t>
            </a:r>
            <a:r>
              <a:rPr lang="en-US" altLang="zh-TW" dirty="0"/>
              <a:t>MDE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MDE</a:t>
            </a:r>
            <a:r>
              <a:rPr lang="zh-TW" altLang="en-US" dirty="0"/>
              <a:t> 的圖，顏色越深代表距離誤差越大，不過誤差最大的點 </a:t>
            </a:r>
            <a:r>
              <a:rPr lang="en-US" altLang="zh-TW" dirty="0"/>
              <a:t>1-6</a:t>
            </a:r>
            <a:r>
              <a:rPr lang="zh-TW" altLang="en-US" dirty="0"/>
              <a:t>，其誤差只有 </a:t>
            </a:r>
            <a:r>
              <a:rPr lang="en-US" altLang="zh-TW" dirty="0"/>
              <a:t>2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69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6684AD3-07B2-0BDA-CF51-319F1A4EC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ED1F1AE4-0EFF-92E4-ACC0-DE7C4A8B5E5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80A8D9-F7D5-893A-3880-E5C494893DC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A9B228-4E77-B5B1-D2E3-FDF23F573A30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 value fill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D9D1244-3358-F831-0131-0718B750E16F}"/>
              </a:ext>
            </a:extLst>
          </p:cNvPr>
          <p:cNvSpPr txBox="1"/>
          <p:nvPr/>
        </p:nvSpPr>
        <p:spPr>
          <a:xfrm>
            <a:off x="720635" y="1348405"/>
            <a:ext cx="10612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在收資料時，有時候會有收不滿 </a:t>
            </a:r>
            <a:r>
              <a:rPr lang="en-US" altLang="zh-TW" dirty="0"/>
              <a:t>4</a:t>
            </a:r>
            <a:r>
              <a:rPr lang="zh-TW" altLang="en-US" dirty="0"/>
              <a:t> 個 </a:t>
            </a:r>
            <a:r>
              <a:rPr lang="en-US" altLang="zh-TW" dirty="0"/>
              <a:t>AP </a:t>
            </a:r>
            <a:r>
              <a:rPr lang="zh-TW" altLang="en-US" dirty="0"/>
              <a:t>的時候，如何填不缺失值是個問題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之前我都是用 </a:t>
            </a:r>
            <a:r>
              <a:rPr lang="en-US" altLang="zh-TW" dirty="0"/>
              <a:t>KNN</a:t>
            </a:r>
            <a:r>
              <a:rPr lang="zh-TW" altLang="en-US" dirty="0"/>
              <a:t> 的方法來填補缺失值，不過這週發現，用 </a:t>
            </a:r>
            <a:r>
              <a:rPr lang="en-US" altLang="zh-TW" dirty="0"/>
              <a:t>KNN</a:t>
            </a:r>
            <a:r>
              <a:rPr lang="zh-TW" altLang="en-US" dirty="0"/>
              <a:t> 方法填補缺失值不只耗時，其結果可能差於取 </a:t>
            </a:r>
            <a:r>
              <a:rPr lang="en-US" altLang="zh-TW" dirty="0"/>
              <a:t>mean </a:t>
            </a:r>
            <a:r>
              <a:rPr lang="zh-TW" altLang="en-US" dirty="0"/>
              <a:t>的方法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嘗試了取 </a:t>
            </a:r>
            <a:r>
              <a:rPr lang="en-US" altLang="zh-TW" dirty="0"/>
              <a:t>mean</a:t>
            </a:r>
            <a:r>
              <a:rPr lang="zh-TW" altLang="en-US" dirty="0"/>
              <a:t>、插值法、</a:t>
            </a:r>
            <a:r>
              <a:rPr lang="en-US" altLang="zh-TW" dirty="0"/>
              <a:t>KNN</a:t>
            </a:r>
            <a:r>
              <a:rPr lang="zh-TW" altLang="en-US" dirty="0"/>
              <a:t>插植法，最後是將缺失值填入 </a:t>
            </a:r>
            <a:r>
              <a:rPr lang="en-US" altLang="zh-TW" dirty="0"/>
              <a:t>mean</a:t>
            </a:r>
            <a:r>
              <a:rPr lang="zh-TW" altLang="en-US" dirty="0"/>
              <a:t> 會有更好的效果 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546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C905A16-12F6-759E-AA0A-0B74488BC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D941A27-7C7D-F89F-D2E6-E5B2E0517C00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BE6289-B581-AA3B-6DC2-0DE326FEBBC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6228DE-B721-FB19-180F-C7D00FE0DA97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test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D7857B-D393-632E-BF48-834598C2BC37}"/>
              </a:ext>
            </a:extLst>
          </p:cNvPr>
          <p:cNvSpPr txBox="1"/>
          <p:nvPr/>
        </p:nvSpPr>
        <p:spPr>
          <a:xfrm>
            <a:off x="720635" y="1348405"/>
            <a:ext cx="106123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12/14 </a:t>
            </a:r>
            <a:r>
              <a:rPr lang="zh-TW" altLang="en-US" dirty="0"/>
              <a:t>收的資料訓練 </a:t>
            </a:r>
            <a:r>
              <a:rPr lang="en-US" altLang="zh-TW" dirty="0"/>
              <a:t>KNN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，</a:t>
            </a:r>
            <a:r>
              <a:rPr lang="en-US" altLang="zh-TW" dirty="0"/>
              <a:t>12/21</a:t>
            </a:r>
            <a:r>
              <a:rPr lang="zh-TW" altLang="en-US" dirty="0"/>
              <a:t> 的資料作測試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分別做了 </a:t>
            </a:r>
            <a:r>
              <a:rPr lang="en-US" altLang="zh-TW" dirty="0"/>
              <a:t>4</a:t>
            </a:r>
            <a:r>
              <a:rPr lang="zh-TW" altLang="en-US" dirty="0"/>
              <a:t> 個 </a:t>
            </a:r>
            <a:r>
              <a:rPr lang="en-US" altLang="zh-TW" dirty="0"/>
              <a:t>AP</a:t>
            </a:r>
            <a:r>
              <a:rPr lang="zh-TW" altLang="en-US" dirty="0"/>
              <a:t> 、</a:t>
            </a:r>
            <a:r>
              <a:rPr lang="en-US" altLang="zh-TW" dirty="0"/>
              <a:t>3</a:t>
            </a:r>
            <a:r>
              <a:rPr lang="zh-TW" altLang="en-US" dirty="0"/>
              <a:t> 個 </a:t>
            </a:r>
            <a:r>
              <a:rPr lang="en-US" altLang="zh-TW" dirty="0"/>
              <a:t>AP</a:t>
            </a:r>
            <a:r>
              <a:rPr lang="zh-TW" altLang="en-US" dirty="0"/>
              <a:t> 、</a:t>
            </a:r>
            <a:r>
              <a:rPr lang="en-US" altLang="zh-TW" dirty="0"/>
              <a:t>2</a:t>
            </a:r>
            <a:r>
              <a:rPr lang="zh-TW" altLang="en-US" dirty="0"/>
              <a:t> 個 </a:t>
            </a:r>
            <a:r>
              <a:rPr lang="en-US" altLang="zh-TW" dirty="0"/>
              <a:t>AP</a:t>
            </a:r>
            <a:r>
              <a:rPr lang="zh-TW" altLang="en-US" dirty="0"/>
              <a:t> 的結果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並且討論了 </a:t>
            </a:r>
            <a:r>
              <a:rPr lang="en-US" altLang="zh-TW" dirty="0"/>
              <a:t>RSSI</a:t>
            </a:r>
            <a:r>
              <a:rPr lang="zh-TW" altLang="en-US" dirty="0"/>
              <a:t> 和 </a:t>
            </a:r>
            <a:r>
              <a:rPr lang="en-US" altLang="zh-TW" dirty="0"/>
              <a:t>Distance </a:t>
            </a:r>
            <a:r>
              <a:rPr lang="zh-TW" altLang="en-US" dirty="0"/>
              <a:t>的資料對於時間影響所導致的模型準確度下降問題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這個研究會隨著我後續每個星期收到更多資料而更完整，鑒於現在只有兩周的資料，可能還看不出很明顯的關係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26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2F21765-0757-3DF6-3AF2-880EDE39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074995B2-EAF5-6059-6053-31D882C761A9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56135D-F96D-9807-3D1A-8A8D3258CE6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CE16DC-2DD8-D3C7-634F-4E8315DD5C11}"/>
              </a:ext>
            </a:extLst>
          </p:cNvPr>
          <p:cNvSpPr txBox="1"/>
          <p:nvPr/>
        </p:nvSpPr>
        <p:spPr>
          <a:xfrm>
            <a:off x="646744" y="369170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test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19A6796-E139-4B85-4557-22FBD2939B03}"/>
              </a:ext>
            </a:extLst>
          </p:cNvPr>
          <p:cNvSpPr txBox="1"/>
          <p:nvPr/>
        </p:nvSpPr>
        <p:spPr>
          <a:xfrm>
            <a:off x="720635" y="1348405"/>
            <a:ext cx="1061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使用全部資料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distance , distance standard deviation, RSSI ) </a:t>
            </a:r>
            <a:r>
              <a:rPr lang="zh-TW" altLang="en-US" dirty="0"/>
              <a:t>分別測試 </a:t>
            </a:r>
            <a:r>
              <a:rPr lang="en-US" altLang="zh-TW" dirty="0"/>
              <a:t>4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 顆 </a:t>
            </a:r>
            <a:r>
              <a:rPr lang="en-US" altLang="zh-TW" dirty="0"/>
              <a:t>AP</a:t>
            </a:r>
            <a:r>
              <a:rPr lang="zh-TW" altLang="en-US" dirty="0"/>
              <a:t> 的影響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在</a:t>
            </a:r>
            <a:r>
              <a:rPr lang="en-US" altLang="zh-TW" dirty="0"/>
              <a:t>3</a:t>
            </a:r>
            <a:r>
              <a:rPr lang="zh-TW" altLang="en-US" dirty="0"/>
              <a:t>顆、</a:t>
            </a:r>
            <a:r>
              <a:rPr lang="en-US" altLang="zh-TW" dirty="0"/>
              <a:t>4</a:t>
            </a:r>
            <a:r>
              <a:rPr lang="zh-TW" altLang="en-US" dirty="0"/>
              <a:t>顆 </a:t>
            </a:r>
            <a:r>
              <a:rPr lang="en-US" altLang="zh-TW" dirty="0"/>
              <a:t>AP</a:t>
            </a:r>
            <a:r>
              <a:rPr lang="zh-TW" altLang="en-US" dirty="0"/>
              <a:t> 的情況下，使用</a:t>
            </a:r>
            <a:r>
              <a:rPr lang="en-US" altLang="zh-TW" dirty="0"/>
              <a:t>12/14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預測</a:t>
            </a:r>
            <a:r>
              <a:rPr lang="en-US" altLang="zh-TW" dirty="0"/>
              <a:t>12/21</a:t>
            </a:r>
            <a:r>
              <a:rPr lang="zh-TW" altLang="en-US" dirty="0"/>
              <a:t>的資料都可以達到很好的效果，</a:t>
            </a:r>
            <a:r>
              <a:rPr lang="en-US" altLang="zh-TW" dirty="0"/>
              <a:t>MDE</a:t>
            </a:r>
            <a:r>
              <a:rPr lang="zh-TW" altLang="en-US" dirty="0"/>
              <a:t> 分別是 </a:t>
            </a:r>
            <a:r>
              <a:rPr lang="en-US" altLang="zh-TW" dirty="0"/>
              <a:t>0.1810</a:t>
            </a:r>
            <a:r>
              <a:rPr lang="zh-TW" altLang="en-US" dirty="0"/>
              <a:t>和</a:t>
            </a:r>
            <a:r>
              <a:rPr lang="en-US" altLang="zh-TW" dirty="0"/>
              <a:t>0.1764</a:t>
            </a:r>
            <a:r>
              <a:rPr lang="zh-TW" altLang="en-US" dirty="0"/>
              <a:t>，比較特別的是</a:t>
            </a:r>
            <a:r>
              <a:rPr lang="en-US" altLang="zh-TW" dirty="0"/>
              <a:t>3</a:t>
            </a:r>
            <a:r>
              <a:rPr lang="zh-TW" altLang="en-US" dirty="0"/>
              <a:t>顆</a:t>
            </a:r>
            <a:r>
              <a:rPr lang="en-US" altLang="zh-TW" dirty="0"/>
              <a:t>AP</a:t>
            </a:r>
            <a:r>
              <a:rPr lang="zh-TW" altLang="en-US" dirty="0"/>
              <a:t>的</a:t>
            </a:r>
            <a:r>
              <a:rPr lang="en-US" altLang="zh-TW" dirty="0"/>
              <a:t>MDE</a:t>
            </a:r>
            <a:r>
              <a:rPr lang="zh-TW" altLang="en-US" dirty="0"/>
              <a:t>效果比</a:t>
            </a:r>
            <a:r>
              <a:rPr lang="en-US" altLang="zh-TW" dirty="0"/>
              <a:t>4</a:t>
            </a:r>
            <a:r>
              <a:rPr lang="zh-TW" altLang="en-US" dirty="0"/>
              <a:t>顆</a:t>
            </a:r>
            <a:r>
              <a:rPr lang="en-US" altLang="zh-TW" dirty="0"/>
              <a:t>AP</a:t>
            </a:r>
            <a:r>
              <a:rPr lang="zh-TW" altLang="en-US" dirty="0"/>
              <a:t>的好了一點點</a:t>
            </a:r>
            <a:endParaRPr lang="en-US" altLang="zh-TW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FA775193-0D3B-E5E7-19A5-B9F3BAAD0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822233"/>
              </p:ext>
            </p:extLst>
          </p:nvPr>
        </p:nvGraphicFramePr>
        <p:xfrm>
          <a:off x="494204" y="3068486"/>
          <a:ext cx="5242592" cy="3420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EC161DAD-AC50-A145-04A9-454F2C139D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561696"/>
              </p:ext>
            </p:extLst>
          </p:nvPr>
        </p:nvGraphicFramePr>
        <p:xfrm>
          <a:off x="5964529" y="2991614"/>
          <a:ext cx="5514109" cy="349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08516464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10888</TotalTime>
  <Words>805</Words>
  <Application>Microsoft Office PowerPoint</Application>
  <PresentationFormat>寬螢幕</PresentationFormat>
  <Paragraphs>89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12.24 Meeting - 12</vt:lpstr>
      <vt:lpstr>Table of contents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Next Step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273</cp:revision>
  <dcterms:created xsi:type="dcterms:W3CDTF">2024-09-23T11:19:04Z</dcterms:created>
  <dcterms:modified xsi:type="dcterms:W3CDTF">2024-12-24T04:55:00Z</dcterms:modified>
</cp:coreProperties>
</file>