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329" r:id="rId2"/>
    <p:sldId id="330" r:id="rId3"/>
    <p:sldId id="327" r:id="rId4"/>
    <p:sldId id="346" r:id="rId5"/>
    <p:sldId id="337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281" r:id="rId14"/>
    <p:sldId id="33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4F4F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>
        <p:scale>
          <a:sx n="66" d="100"/>
          <a:sy n="66" d="100"/>
        </p:scale>
        <p:origin x="1330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3</a:t>
            </a:r>
            <a:r>
              <a:rPr lang="en-US" altLang="zh-TW" baseline="0" dirty="0"/>
              <a:t> </a:t>
            </a:r>
            <a:r>
              <a:rPr lang="zh-TW" altLang="en-US" dirty="0"/>
              <a:t>週資料有校正和無校正 </a:t>
            </a:r>
            <a:r>
              <a:rPr lang="en-US" altLang="zh-TW" dirty="0"/>
              <a:t>Accuracy</a:t>
            </a:r>
            <a:r>
              <a:rPr lang="en-US" altLang="zh-TW" baseline="0" dirty="0"/>
              <a:t> </a:t>
            </a:r>
            <a:r>
              <a:rPr lang="zh-TW" altLang="en-US" baseline="0" dirty="0"/>
              <a:t>必較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 data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 data</c:v>
                </c:pt>
                <c:pt idx="1">
                  <c:v>12/21 data</c:v>
                </c:pt>
                <c:pt idx="2">
                  <c:v>12/27 data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0.99680000000000002</c:v>
                </c:pt>
                <c:pt idx="1">
                  <c:v>0.995</c:v>
                </c:pt>
                <c:pt idx="2">
                  <c:v>0.99629999999999996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D-4D22-9F77-E8B6CD4C760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 adjustment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 data</c:v>
                </c:pt>
                <c:pt idx="1">
                  <c:v>12/21 data</c:v>
                </c:pt>
                <c:pt idx="2">
                  <c:v>12/27 data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0.99350000000000005</c:v>
                </c:pt>
                <c:pt idx="1">
                  <c:v>0.99050000000000005</c:v>
                </c:pt>
                <c:pt idx="2">
                  <c:v>0.99490000000000001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FD-4D22-9F77-E8B6CD4C76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9888063"/>
        <c:axId val="919890463"/>
      </c:barChart>
      <c:catAx>
        <c:axId val="919888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各週比較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19890463"/>
        <c:crosses val="autoZero"/>
        <c:auto val="1"/>
        <c:lblAlgn val="ctr"/>
        <c:lblOffset val="100"/>
        <c:noMultiLvlLbl val="0"/>
      </c:catAx>
      <c:valAx>
        <c:axId val="91989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Accuracy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1988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3</a:t>
            </a:r>
            <a:r>
              <a:rPr lang="en-US" altLang="zh-TW" baseline="0" dirty="0"/>
              <a:t> </a:t>
            </a:r>
            <a:r>
              <a:rPr lang="zh-TW" altLang="en-US" dirty="0"/>
              <a:t>週資料有校正和無校正 </a:t>
            </a:r>
            <a:r>
              <a:rPr lang="en-US" altLang="zh-TW" dirty="0"/>
              <a:t>MDE</a:t>
            </a:r>
            <a:r>
              <a:rPr lang="en-US" altLang="zh-TW" baseline="0" dirty="0"/>
              <a:t> </a:t>
            </a:r>
            <a:r>
              <a:rPr lang="zh-TW" altLang="en-US" baseline="0" dirty="0"/>
              <a:t>必較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 data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 data</c:v>
                </c:pt>
                <c:pt idx="1">
                  <c:v>12/21 data</c:v>
                </c:pt>
                <c:pt idx="2">
                  <c:v>12/27 data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3.7000000000000002E-3</c:v>
                </c:pt>
                <c:pt idx="1">
                  <c:v>4.5999999999999999E-3</c:v>
                </c:pt>
                <c:pt idx="2">
                  <c:v>3.0999999999999999E-3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E-444D-A729-05F3B86725E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 adjustment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 data</c:v>
                </c:pt>
                <c:pt idx="1">
                  <c:v>12/21 data</c:v>
                </c:pt>
                <c:pt idx="2">
                  <c:v>12/27 data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6.4000000000000003E-3</c:v>
                </c:pt>
                <c:pt idx="1">
                  <c:v>7.4000000000000003E-3</c:v>
                </c:pt>
                <c:pt idx="2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E-444D-A729-05F3B86725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9888063"/>
        <c:axId val="919890463"/>
      </c:barChart>
      <c:catAx>
        <c:axId val="919888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各週比較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19890463"/>
        <c:crosses val="autoZero"/>
        <c:auto val="1"/>
        <c:lblAlgn val="ctr"/>
        <c:lblOffset val="100"/>
        <c:noMultiLvlLbl val="0"/>
      </c:catAx>
      <c:valAx>
        <c:axId val="91989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 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1988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比較 </a:t>
            </a:r>
            <a:r>
              <a:rPr lang="en-US" altLang="zh-TW" dirty="0"/>
              <a:t>RSSI</a:t>
            </a:r>
            <a:r>
              <a:rPr lang="zh-TW" altLang="en-US" dirty="0"/>
              <a:t> 和 </a:t>
            </a:r>
            <a:r>
              <a:rPr lang="en-US" altLang="zh-TW" dirty="0"/>
              <a:t>Distance</a:t>
            </a:r>
            <a:r>
              <a:rPr lang="en-US" altLang="zh-TW" baseline="0" dirty="0"/>
              <a:t> </a:t>
            </a:r>
            <a:r>
              <a:rPr lang="zh-TW" altLang="en-US" baseline="0" dirty="0"/>
              <a:t>所訓練模型 </a:t>
            </a:r>
            <a:r>
              <a:rPr lang="en-US" altLang="zh-TW" baseline="0" dirty="0"/>
              <a:t>Accuracy </a:t>
            </a:r>
            <a:r>
              <a:rPr lang="zh-TW" altLang="en-US" baseline="0" dirty="0"/>
              <a:t>衰退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只使用 RSSI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0752655347956124E-2"/>
                  <c:y val="4.70539457521110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6F-4DBC-8D1D-34F3598762B1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0.99970000000000003</c:v>
                </c:pt>
                <c:pt idx="1">
                  <c:v>0.38540000000000002</c:v>
                </c:pt>
                <c:pt idx="2">
                  <c:v>0.30590000000000001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F-4DBC-8D1D-34F3598762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只使用 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67136533816964E-2"/>
                  <c:y val="-7.120332531800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F-4DBC-8D1D-34F3598762B1}"/>
                </c:ext>
              </c:extLst>
            </c:dLbl>
            <c:dLbl>
              <c:idx val="2"/>
              <c:spPr>
                <a:noFill/>
                <a:ln>
                  <a:solidFill>
                    <a:srgbClr val="C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16F-4DBC-8D1D-34F3598762B1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工作表1!$C$2:$C$4</c:f>
              <c:numCache>
                <c:formatCode>0.00%</c:formatCode>
                <c:ptCount val="3"/>
                <c:pt idx="0">
                  <c:v>0.997</c:v>
                </c:pt>
                <c:pt idx="1">
                  <c:v>0.71809999999999996</c:v>
                </c:pt>
                <c:pt idx="2">
                  <c:v>0.60850000000000004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F-4DBC-8D1D-34F3598762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比較 </a:t>
            </a:r>
            <a:r>
              <a:rPr lang="en-US" altLang="zh-TW" dirty="0"/>
              <a:t>RSSI</a:t>
            </a:r>
            <a:r>
              <a:rPr lang="zh-TW" altLang="en-US" dirty="0"/>
              <a:t> 和 </a:t>
            </a:r>
            <a:r>
              <a:rPr lang="en-US" altLang="zh-TW" dirty="0"/>
              <a:t>Distance</a:t>
            </a:r>
            <a:r>
              <a:rPr lang="en-US" altLang="zh-TW" baseline="0" dirty="0"/>
              <a:t> </a:t>
            </a:r>
            <a:r>
              <a:rPr lang="zh-TW" altLang="en-US" baseline="0" dirty="0"/>
              <a:t>所訓練模型 </a:t>
            </a:r>
            <a:endParaRPr lang="en-US" altLang="zh-TW" baseline="0" dirty="0"/>
          </a:p>
          <a:p>
            <a:pPr>
              <a:defRPr/>
            </a:pPr>
            <a:r>
              <a:rPr lang="en-US" altLang="zh-TW" baseline="0" dirty="0"/>
              <a:t>MDE </a:t>
            </a:r>
            <a:r>
              <a:rPr lang="zh-TW" altLang="en-US" baseline="0" dirty="0"/>
              <a:t>衰退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只使用 RSSI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953249714937287"/>
                  <c:y val="-4.31950242750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3F-4C38-BD68-112218EE38C7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工作表1!$B$2:$B$4</c:f>
              <c:numCache>
                <c:formatCode>0.0000_);[Red]\(0.0000\)</c:formatCode>
                <c:ptCount val="3"/>
                <c:pt idx="0">
                  <c:v>2.0000000000000001E-4</c:v>
                </c:pt>
                <c:pt idx="1">
                  <c:v>1.9370000000000001</c:v>
                </c:pt>
                <c:pt idx="2">
                  <c:v>2.3376000000000001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F-4C38-BD68-112218EE38C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只使用 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117445838084379E-2"/>
                  <c:y val="-0.127219927403856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3F-4C38-BD68-112218EE38C7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工作表1!$C$2:$C$4</c:f>
              <c:numCache>
                <c:formatCode>0.0000_);[Red]\(0.0000\)</c:formatCode>
                <c:ptCount val="3"/>
                <c:pt idx="0">
                  <c:v>3.8999999999999998E-3</c:v>
                </c:pt>
                <c:pt idx="1">
                  <c:v>0.21590000000000001</c:v>
                </c:pt>
                <c:pt idx="2">
                  <c:v>0.27110000000000001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3F-4C38-BD68-112218EE38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時間</a:t>
                </a:r>
              </a:p>
            </c:rich>
          </c:tx>
          <c:layout>
            <c:manualLayout>
              <c:xMode val="edge"/>
              <c:yMode val="edge"/>
              <c:x val="0.49704899487336035"/>
              <c:y val="0.84587225519262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 </a:t>
                </a:r>
                <a:r>
                  <a:rPr lang="zh-TW" altLang="en-US" dirty="0"/>
                  <a:t>距離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dirty="0"/>
              <a:t>比較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Original</a:t>
            </a:r>
            <a:r>
              <a:rPr lang="zh-TW" altLang="en-US" sz="1800" dirty="0"/>
              <a:t> 和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Adjustment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模型 </a:t>
            </a:r>
            <a:endParaRPr lang="en-US" altLang="zh-TW" sz="1800" baseline="0" dirty="0"/>
          </a:p>
          <a:p>
            <a:pPr>
              <a:defRPr/>
            </a:pPr>
            <a:r>
              <a:rPr lang="en-US" altLang="zh-TW" sz="1800" baseline="0" dirty="0"/>
              <a:t>Accuracy </a:t>
            </a:r>
            <a:r>
              <a:rPr lang="zh-TW" altLang="en-US" sz="1800" baseline="0" dirty="0"/>
              <a:t>衰退</a:t>
            </a:r>
            <a:endParaRPr lang="zh-TW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8.2565474640641415E-2"/>
                  <c:y val="1.2821577810760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6F-4DBC-8D1D-34F3598762B1}"/>
                </c:ext>
              </c:extLst>
            </c:dLbl>
            <c:dLbl>
              <c:idx val="1"/>
              <c:layout>
                <c:manualLayout>
                  <c:x val="-4.7423122850806708E-2"/>
                  <c:y val="-5.5643158071940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B-4168-B7D3-1888AEBE10E4}"/>
                </c:ext>
              </c:extLst>
            </c:dLbl>
            <c:dLbl>
              <c:idx val="2"/>
              <c:layout>
                <c:manualLayout>
                  <c:x val="-5.198412627155944E-2"/>
                  <c:y val="-6.80912918687956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2B-4168-B7D3-1888AEBE10E4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0.99680000000000002</c:v>
                </c:pt>
                <c:pt idx="1">
                  <c:v>0.73450000000000004</c:v>
                </c:pt>
                <c:pt idx="2">
                  <c:v>0.63180000000000003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F-4DBC-8D1D-34F3598762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Adjustment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67136533816964E-2"/>
                  <c:y val="-7.120332531800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F-4DBC-8D1D-34F3598762B1}"/>
                </c:ext>
              </c:extLst>
            </c:dLbl>
            <c:dLbl>
              <c:idx val="1"/>
              <c:layout>
                <c:manualLayout>
                  <c:x val="-0.12039917758284775"/>
                  <c:y val="5.9502079548965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2B-4168-B7D3-1888AEBE10E4}"/>
                </c:ext>
              </c:extLst>
            </c:dLbl>
            <c:dLbl>
              <c:idx val="2"/>
              <c:layout>
                <c:manualLayout>
                  <c:x val="-6.5667136533816964E-2"/>
                  <c:y val="7.8174280244248065E-2"/>
                </c:manualLayout>
              </c:layout>
              <c:spPr>
                <a:noFill/>
                <a:ln>
                  <a:solidFill>
                    <a:srgbClr val="C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6F-4DBC-8D1D-34F3598762B1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工作表1!$C$2:$C$4</c:f>
              <c:numCache>
                <c:formatCode>0.00%</c:formatCode>
                <c:ptCount val="3"/>
                <c:pt idx="0">
                  <c:v>0.99350000000000005</c:v>
                </c:pt>
                <c:pt idx="1">
                  <c:v>0.62639999999999996</c:v>
                </c:pt>
                <c:pt idx="2">
                  <c:v>0.61970000000000003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F-4DBC-8D1D-34F3598762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比較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Original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和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Adjustment 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模型 </a:t>
            </a:r>
            <a:endParaRPr lang="en-US" altLang="zh-TW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>
              <a:defRPr/>
            </a:pP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MDE 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衰退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953249714937287"/>
                  <c:y val="-4.31950242750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3F-4C38-BD68-112218EE38C7}"/>
                </c:ext>
              </c:extLst>
            </c:dLbl>
            <c:dLbl>
              <c:idx val="1"/>
              <c:layout>
                <c:manualLayout>
                  <c:x val="-5.4275940706955531E-2"/>
                  <c:y val="6.57261464473932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11-4CEC-8598-F05272B892CA}"/>
                </c:ext>
              </c:extLst>
            </c:dLbl>
            <c:dLbl>
              <c:idx val="2"/>
              <c:layout>
                <c:manualLayout>
                  <c:x val="-5.8836944127708263E-2"/>
                  <c:y val="4.08298788536837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11-4CEC-8598-F05272B892CA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工作表1!$B$2:$B$4</c:f>
              <c:numCache>
                <c:formatCode>0.0000_);[Red]\(0.0000\)</c:formatCode>
                <c:ptCount val="3"/>
                <c:pt idx="0">
                  <c:v>3.7000000000000002E-3</c:v>
                </c:pt>
                <c:pt idx="1">
                  <c:v>0.2024</c:v>
                </c:pt>
                <c:pt idx="2">
                  <c:v>0.2732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F-4C38-BD68-112218EE38C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Adjustment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117445838084379E-2"/>
                  <c:y val="-0.127219927403856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3F-4C38-BD68-112218EE38C7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12/14訓練當週</c:v>
                </c:pt>
                <c:pt idx="1">
                  <c:v>12/14資料訓練 12/21資料測試</c:v>
                </c:pt>
                <c:pt idx="2">
                  <c:v>12/14資料訓練 12/27資料測試</c:v>
                </c:pt>
              </c:strCache>
            </c:strRef>
          </c:cat>
          <c:val>
            <c:numRef>
              <c:f>工作表1!$C$2:$C$4</c:f>
              <c:numCache>
                <c:formatCode>0.0000_);[Red]\(0.0000\)</c:formatCode>
                <c:ptCount val="3"/>
                <c:pt idx="0">
                  <c:v>6.4000000000000003E-3</c:v>
                </c:pt>
                <c:pt idx="1">
                  <c:v>0.28120000000000001</c:v>
                </c:pt>
                <c:pt idx="2">
                  <c:v>0.29699999999999999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3F-4C38-BD68-112218EE38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時間</a:t>
                </a:r>
              </a:p>
            </c:rich>
          </c:tx>
          <c:layout>
            <c:manualLayout>
              <c:xMode val="edge"/>
              <c:yMode val="edge"/>
              <c:x val="0.49704899487336035"/>
              <c:y val="0.84587225519262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 </a:t>
                </a:r>
                <a:r>
                  <a:rPr lang="zh-TW" altLang="en-US" dirty="0"/>
                  <a:t>距離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C72228E-4A7C-0751-1E30-A87EAADE3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DA74755-1A4B-7D24-DEF4-98E5CE4EF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A38E03E-4E3B-C6C7-23D5-DBB2817F0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16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6830100-3D73-15C3-2534-F6ADD235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C4D853E-678A-3012-1BA7-E7BE8195F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00FE851-10F0-28D4-CE9C-A88CBA48E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23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76390EE-4907-ECA1-37A6-7FA88EC1E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0365C65-FBB2-A7C4-4B18-FBE20355A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08FFBFF-2AEA-F207-167B-7D7C550CE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5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884BAC6-B440-5CD0-6241-2E606706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A34F6AB-AA01-B6DA-40EB-1F56E18AE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AC7B123-32AA-5C07-3711-0C210EF56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9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57C14D-6B67-DBD7-3FCE-116A0FCB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3389805-6B23-23E4-21FF-750EA5608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0686059-3707-C134-76AC-4B180B369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7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B3EE104-6C20-778B-6FDD-7FE03779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5710406-C035-DCC9-4579-DC98E287B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9EF8E4F-1C14-CB4D-0CCF-A3BD91A1B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3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8AACDC7-0F60-2E14-9F06-3CEE993B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0333C50-0A4D-3E43-2D47-B4AEC77DB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DBF170E-C682-6F52-3F1D-817822C30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5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FE93C89B-1AAC-3A1E-3A64-2CA29DC50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509374EF-FB08-FA8A-6CB5-924E6EA1DD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809D7767-2B36-BDA9-B1E8-EC1650BB5F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6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35E28BA-56D3-1516-1981-C64FAC60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C238C02-D16D-CC18-EB09-B32862DDF7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92CA93D-9FF9-5594-780C-798A1E43E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9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12.31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13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19342CD-8B28-BC01-B22B-E966B765E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530BEE0-F12D-593F-E6C9-95057A58E71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FE0FE3-8E98-301E-83C7-0E3717FCCEA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1A2783-2950-48B7-8ABE-D85B28BDB7B2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039CF1-D269-7C13-E6C4-98769F4C1BFB}"/>
              </a:ext>
            </a:extLst>
          </p:cNvPr>
          <p:cNvSpPr txBox="1"/>
          <p:nvPr/>
        </p:nvSpPr>
        <p:spPr>
          <a:xfrm>
            <a:off x="646744" y="1353454"/>
            <a:ext cx="100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只使用 </a:t>
            </a:r>
            <a:r>
              <a:rPr lang="en-US" altLang="zh-TW" dirty="0"/>
              <a:t>RSSI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Distance </a:t>
            </a:r>
            <a:r>
              <a:rPr lang="zh-TW" altLang="en-US" dirty="0"/>
              <a:t>的模型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909491-C575-B63B-8632-29284FC35431}"/>
              </a:ext>
            </a:extLst>
          </p:cNvPr>
          <p:cNvSpPr txBox="1"/>
          <p:nvPr/>
        </p:nvSpPr>
        <p:spPr>
          <a:xfrm>
            <a:off x="889625" y="1977185"/>
            <a:ext cx="904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模型準確度衰退速度明顯是 </a:t>
            </a:r>
            <a:r>
              <a:rPr lang="en-US" altLang="zh-TW" dirty="0"/>
              <a:t>RSSI</a:t>
            </a:r>
            <a:r>
              <a:rPr lang="zh-TW" altLang="en-US" dirty="0"/>
              <a:t> 衰退快很多，從 </a:t>
            </a:r>
            <a:r>
              <a:rPr lang="en-US" altLang="zh-TW" dirty="0"/>
              <a:t>MDE</a:t>
            </a:r>
            <a:r>
              <a:rPr lang="zh-TW" altLang="en-US" dirty="0"/>
              <a:t> 看更顯著，間隔一週 </a:t>
            </a:r>
            <a:r>
              <a:rPr lang="en-US" altLang="zh-TW" dirty="0"/>
              <a:t>RSSI</a:t>
            </a:r>
            <a:r>
              <a:rPr lang="zh-TW" altLang="en-US" dirty="0"/>
              <a:t> 所訓練出來的模型平均誤差已有 </a:t>
            </a:r>
            <a:r>
              <a:rPr lang="en-US" altLang="zh-TW" dirty="0"/>
              <a:t>1.937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zh-TW" altLang="en-US" dirty="0"/>
              <a:t>，而 </a:t>
            </a:r>
            <a:r>
              <a:rPr lang="en-US" altLang="zh-TW" dirty="0"/>
              <a:t>distance </a:t>
            </a:r>
            <a:r>
              <a:rPr lang="zh-TW" altLang="en-US" dirty="0"/>
              <a:t>訓練出來的模型只有 </a:t>
            </a:r>
            <a:r>
              <a:rPr lang="en-US" altLang="zh-TW" dirty="0"/>
              <a:t>0.2159 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7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6CD8159-556C-008D-AA5F-388CD092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520D65C-BEC5-0785-BFFD-B22D795E0A3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FF6BD1-D926-571A-9B1C-CBD732EDD4C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2C620F-7132-DDD8-60DB-4BDB56C27BB9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847C94-9765-1DAB-4999-0EC0F34E0C3C}"/>
              </a:ext>
            </a:extLst>
          </p:cNvPr>
          <p:cNvSpPr txBox="1"/>
          <p:nvPr/>
        </p:nvSpPr>
        <p:spPr>
          <a:xfrm>
            <a:off x="646744" y="1122622"/>
            <a:ext cx="1004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因為這週做了 使用 </a:t>
            </a:r>
            <a:r>
              <a:rPr lang="en-US" altLang="zh-TW" dirty="0"/>
              <a:t>distance </a:t>
            </a:r>
            <a:r>
              <a:rPr lang="en-US" altLang="zh-TW" dirty="0" err="1"/>
              <a:t>StdDev</a:t>
            </a:r>
            <a:r>
              <a:rPr lang="en-US" altLang="zh-TW" dirty="0"/>
              <a:t> </a:t>
            </a:r>
            <a:r>
              <a:rPr lang="zh-TW" altLang="en-US" dirty="0"/>
              <a:t>來調整 </a:t>
            </a:r>
            <a:r>
              <a:rPr lang="en-US" altLang="zh-TW" dirty="0"/>
              <a:t>distance</a:t>
            </a:r>
            <a:r>
              <a:rPr lang="zh-TW" altLang="en-US" dirty="0"/>
              <a:t> ，順便觀察期衰退結果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RSSI, Distance, </a:t>
            </a:r>
            <a:r>
              <a:rPr lang="en-US" altLang="zh-TW" dirty="0" err="1"/>
              <a:t>StdDev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RSSI, Corrected Distance </a:t>
            </a:r>
            <a:r>
              <a:rPr lang="zh-TW" altLang="en-US" dirty="0"/>
              <a:t>的模型，為方便，前者稱為 </a:t>
            </a:r>
            <a:r>
              <a:rPr lang="en-US" altLang="zh-TW" dirty="0"/>
              <a:t>Original</a:t>
            </a:r>
            <a:r>
              <a:rPr lang="zh-TW" altLang="en-US" dirty="0"/>
              <a:t>，後者稱為 </a:t>
            </a:r>
            <a:r>
              <a:rPr lang="en-US" altLang="zh-TW" dirty="0"/>
              <a:t>Adjustment</a:t>
            </a:r>
            <a:endParaRPr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FFB17DF-149B-57E2-5C31-51DDDD509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603687"/>
              </p:ext>
            </p:extLst>
          </p:nvPr>
        </p:nvGraphicFramePr>
        <p:xfrm>
          <a:off x="369453" y="2568192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5769C87-165B-1704-9983-21230ED74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563824"/>
              </p:ext>
            </p:extLst>
          </p:nvPr>
        </p:nvGraphicFramePr>
        <p:xfrm>
          <a:off x="6253599" y="2568191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343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9E3894F-E19C-63AE-35A6-4927D605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7B860810-1E39-E939-FC05-AB12A272127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7AF372-6667-87C4-B12A-EB7136E7DF8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32801E-4A19-E8D8-8524-18E5D7A1A532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80B197-BF39-B90D-7A8F-A6F6F97F8730}"/>
              </a:ext>
            </a:extLst>
          </p:cNvPr>
          <p:cNvSpPr txBox="1"/>
          <p:nvPr/>
        </p:nvSpPr>
        <p:spPr>
          <a:xfrm>
            <a:off x="646744" y="1122622"/>
            <a:ext cx="10049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RSSI, Distance, </a:t>
            </a:r>
            <a:r>
              <a:rPr lang="en-US" altLang="zh-TW" dirty="0" err="1"/>
              <a:t>StdDev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RSSI, Corrected Distance </a:t>
            </a:r>
            <a:r>
              <a:rPr lang="zh-TW" altLang="en-US" dirty="0"/>
              <a:t>的模型，為方便，前者稱為 </a:t>
            </a:r>
            <a:r>
              <a:rPr lang="en-US" altLang="zh-TW" dirty="0"/>
              <a:t>Original</a:t>
            </a:r>
            <a:r>
              <a:rPr lang="zh-TW" altLang="en-US" dirty="0"/>
              <a:t>，後者稱為 </a:t>
            </a:r>
            <a:r>
              <a:rPr lang="en-US" altLang="zh-TW" dirty="0"/>
              <a:t>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經過一週的模型衰退程度是 </a:t>
            </a:r>
            <a:r>
              <a:rPr lang="en-US" altLang="zh-TW" dirty="0"/>
              <a:t>Adjustment</a:t>
            </a:r>
            <a:r>
              <a:rPr lang="zh-TW" altLang="en-US" dirty="0"/>
              <a:t> 大於 </a:t>
            </a:r>
            <a:r>
              <a:rPr lang="en-US" altLang="zh-TW" dirty="0"/>
              <a:t>Original</a:t>
            </a:r>
            <a:r>
              <a:rPr lang="zh-TW" altLang="en-US" dirty="0"/>
              <a:t>，兩週的衰退程度也一樣是</a:t>
            </a:r>
            <a:r>
              <a:rPr lang="en-US" altLang="zh-TW" dirty="0"/>
              <a:t>Adjustment</a:t>
            </a:r>
            <a:r>
              <a:rPr lang="zh-TW" altLang="en-US" dirty="0"/>
              <a:t>大於</a:t>
            </a:r>
            <a:r>
              <a:rPr lang="en-US" altLang="zh-TW" dirty="0"/>
              <a:t>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值得注意的是，</a:t>
            </a:r>
            <a:r>
              <a:rPr lang="en-US" altLang="zh-TW" dirty="0"/>
              <a:t> Adjustment</a:t>
            </a:r>
            <a:r>
              <a:rPr lang="zh-TW" altLang="en-US" dirty="0"/>
              <a:t> 的模型，隔一週和隔兩週的基本上已經趨平，可能經過更多週會發現 </a:t>
            </a:r>
            <a:r>
              <a:rPr lang="en-US" altLang="zh-TW" dirty="0"/>
              <a:t>Adjustment</a:t>
            </a:r>
            <a:r>
              <a:rPr lang="zh-TW" altLang="en-US" dirty="0"/>
              <a:t> 不再衰退 </a:t>
            </a:r>
            <a:r>
              <a:rPr lang="en-US" altLang="zh-TW" dirty="0"/>
              <a:t>Original</a:t>
            </a:r>
            <a:r>
              <a:rPr lang="zh-TW" altLang="en-US" dirty="0"/>
              <a:t> 持續衰退，持續觀察看看</a:t>
            </a:r>
          </a:p>
        </p:txBody>
      </p:sp>
    </p:spTree>
    <p:extLst>
      <p:ext uri="{BB962C8B-B14F-4D97-AF65-F5344CB8AC3E}">
        <p14:creationId xmlns:p14="http://schemas.microsoft.com/office/powerpoint/2010/main" val="81293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45658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9120908-F81C-1858-9145-35540755B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19642A7-F86A-6B08-E8FA-821CB2BD61C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E4A80C-E2DC-05B9-4FEA-F3B260CF0C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67B642-9304-1FBB-FCAE-47881939079D}"/>
              </a:ext>
            </a:extLst>
          </p:cNvPr>
          <p:cNvSpPr txBox="1"/>
          <p:nvPr/>
        </p:nvSpPr>
        <p:spPr>
          <a:xfrm>
            <a:off x="1122218" y="2199240"/>
            <a:ext cx="9947564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收實驗室附近所有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來比較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的優點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7122FA41-65A0-7777-6A8A-7A5679EABEF6}"/>
              </a:ext>
            </a:extLst>
          </p:cNvPr>
          <p:cNvSpPr txBox="1">
            <a:spLocks/>
          </p:cNvSpPr>
          <p:nvPr/>
        </p:nvSpPr>
        <p:spPr>
          <a:xfrm>
            <a:off x="1042793" y="2256687"/>
            <a:ext cx="8263927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Distance adjustment using </a:t>
            </a:r>
            <a:r>
              <a:rPr lang="en-US" altLang="zh-TW" dirty="0" err="1"/>
              <a:t>SteDev</a:t>
            </a:r>
            <a:endParaRPr lang="en-US" altLang="zh-TW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06AFD9-3F75-7253-7349-8E768D0635B0}"/>
              </a:ext>
            </a:extLst>
          </p:cNvPr>
          <p:cNvSpPr/>
          <p:nvPr/>
        </p:nvSpPr>
        <p:spPr>
          <a:xfrm>
            <a:off x="2710777" y="4469776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95846DC0-2885-7BFC-73B1-392546798C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411" y="3360101"/>
            <a:ext cx="3116874" cy="293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Google Shape;191;p32">
            <a:extLst>
              <a:ext uri="{FF2B5EF4-FFF2-40B4-BE49-F238E27FC236}">
                <a16:creationId xmlns:a16="http://schemas.microsoft.com/office/drawing/2014/main" id="{2362C22E-2305-8186-DCB1-C49D404C82A1}"/>
              </a:ext>
            </a:extLst>
          </p:cNvPr>
          <p:cNvSpPr txBox="1">
            <a:spLocks/>
          </p:cNvSpPr>
          <p:nvPr/>
        </p:nvSpPr>
        <p:spPr>
          <a:xfrm>
            <a:off x="1139480" y="3341815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02</a:t>
            </a:r>
          </a:p>
        </p:txBody>
      </p:sp>
      <p:sp>
        <p:nvSpPr>
          <p:cNvPr id="4" name="Google Shape;194;p32">
            <a:extLst>
              <a:ext uri="{FF2B5EF4-FFF2-40B4-BE49-F238E27FC236}">
                <a16:creationId xmlns:a16="http://schemas.microsoft.com/office/drawing/2014/main" id="{1E7725F5-BCF3-0672-16A6-7B13A9CC503F}"/>
              </a:ext>
            </a:extLst>
          </p:cNvPr>
          <p:cNvSpPr txBox="1">
            <a:spLocks/>
          </p:cNvSpPr>
          <p:nvPr/>
        </p:nvSpPr>
        <p:spPr>
          <a:xfrm>
            <a:off x="1139477" y="4075834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Observing the Degradation Rate of Models </a:t>
            </a:r>
          </a:p>
          <a:p>
            <a:pPr marL="0" indent="0"/>
            <a:r>
              <a:rPr lang="en-US" altLang="zh-TW" dirty="0"/>
              <a:t>Trained on Different Datasets</a:t>
            </a:r>
            <a:endParaRPr lang="en-US" altLang="zh-TW" kern="0" dirty="0"/>
          </a:p>
        </p:txBody>
      </p:sp>
      <p:cxnSp>
        <p:nvCxnSpPr>
          <p:cNvPr id="6" name="Google Shape;204;p32">
            <a:extLst>
              <a:ext uri="{FF2B5EF4-FFF2-40B4-BE49-F238E27FC236}">
                <a16:creationId xmlns:a16="http://schemas.microsoft.com/office/drawing/2014/main" id="{BC35934D-9630-A495-1039-A9A789156360}"/>
              </a:ext>
            </a:extLst>
          </p:cNvPr>
          <p:cNvCxnSpPr/>
          <p:nvPr/>
        </p:nvCxnSpPr>
        <p:spPr>
          <a:xfrm>
            <a:off x="1047399" y="334181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1;p32">
            <a:extLst>
              <a:ext uri="{FF2B5EF4-FFF2-40B4-BE49-F238E27FC236}">
                <a16:creationId xmlns:a16="http://schemas.microsoft.com/office/drawing/2014/main" id="{5C03177C-BF6C-F1CA-9306-9EC5D831B201}"/>
              </a:ext>
            </a:extLst>
          </p:cNvPr>
          <p:cNvSpPr txBox="1">
            <a:spLocks/>
          </p:cNvSpPr>
          <p:nvPr/>
        </p:nvSpPr>
        <p:spPr>
          <a:xfrm>
            <a:off x="1139480" y="5108776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03</a:t>
            </a:r>
          </a:p>
        </p:txBody>
      </p:sp>
      <p:sp>
        <p:nvSpPr>
          <p:cNvPr id="8" name="Google Shape;194;p32">
            <a:extLst>
              <a:ext uri="{FF2B5EF4-FFF2-40B4-BE49-F238E27FC236}">
                <a16:creationId xmlns:a16="http://schemas.microsoft.com/office/drawing/2014/main" id="{1657A342-D90C-2745-DCE5-195E6CAE35B7}"/>
              </a:ext>
            </a:extLst>
          </p:cNvPr>
          <p:cNvSpPr txBox="1">
            <a:spLocks/>
          </p:cNvSpPr>
          <p:nvPr/>
        </p:nvSpPr>
        <p:spPr>
          <a:xfrm>
            <a:off x="1139477" y="5754776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kern="0" dirty="0"/>
              <a:t>Next step</a:t>
            </a:r>
          </a:p>
        </p:txBody>
      </p:sp>
      <p:cxnSp>
        <p:nvCxnSpPr>
          <p:cNvPr id="9" name="Google Shape;204;p32">
            <a:extLst>
              <a:ext uri="{FF2B5EF4-FFF2-40B4-BE49-F238E27FC236}">
                <a16:creationId xmlns:a16="http://schemas.microsoft.com/office/drawing/2014/main" id="{E541C2D9-4B86-F96C-B280-903284EC3753}"/>
              </a:ext>
            </a:extLst>
          </p:cNvPr>
          <p:cNvCxnSpPr/>
          <p:nvPr/>
        </p:nvCxnSpPr>
        <p:spPr>
          <a:xfrm>
            <a:off x="1047399" y="5108780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030EA30-D3E2-FBF4-8ECA-EBE0F6D4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ED9F1B4-0DDA-72C3-3090-447954F4200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91CC0-50B8-0FE6-ED3F-B83E2F7509E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B8A81-6D1F-1D26-4186-197656BD8BA5}"/>
              </a:ext>
            </a:extLst>
          </p:cNvPr>
          <p:cNvSpPr txBox="1"/>
          <p:nvPr/>
        </p:nvSpPr>
        <p:spPr>
          <a:xfrm>
            <a:off x="646744" y="382064"/>
            <a:ext cx="8809032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D5166C-8A40-85FD-CE14-D7D34DDAADD2}"/>
              </a:ext>
            </a:extLst>
          </p:cNvPr>
          <p:cNvSpPr txBox="1"/>
          <p:nvPr/>
        </p:nvSpPr>
        <p:spPr>
          <a:xfrm>
            <a:off x="1095983" y="1084684"/>
            <a:ext cx="10000034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，一個點收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分鐘，大概會有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筆資料，並且排除人為干擾導致的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資料包含，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單位距離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標準差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6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000" y="2335085"/>
            <a:ext cx="9038199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6000" dirty="0"/>
              <a:t>1. Distance adjustment using </a:t>
            </a:r>
            <a:r>
              <a:rPr lang="en-US" altLang="zh-TW" sz="6000" dirty="0" err="1"/>
              <a:t>SteDev</a:t>
            </a:r>
            <a:endParaRPr lang="en-US" altLang="zh-TW" sz="6000" dirty="0"/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FD871480-F483-4173-46DC-092F289E99AD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DB74EA7-583E-CD49-5E82-ABC43F69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F0C82D8-84FF-51FC-C69D-1F260E8BD69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BFB986-D693-7D52-485F-10D8427FB79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3B5493-A7BB-D292-BE00-7D52CABCC5B8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data weighted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E20F32A-FF63-2218-31AE-39289DDF0134}"/>
                  </a:ext>
                </a:extLst>
              </p:cNvPr>
              <p:cNvSpPr txBox="1"/>
              <p:nvPr/>
            </p:nvSpPr>
            <p:spPr>
              <a:xfrm>
                <a:off x="745243" y="1389388"/>
                <a:ext cx="10218321" cy="548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把收資料得到的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distance standard deviation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拿來校正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distance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使用的公式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Corrected Distance :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校正過後的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distance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，會用來當作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 &amp; test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b="1" i="0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𝐒𝐭𝐝𝐃𝐞𝐯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Distance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| </m:t>
                        </m:r>
                      </m:den>
                    </m:f>
                  </m:oMath>
                </a14:m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: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計算測量誤差相對於距離的比例，比例越高，說明測量值越不準確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b="1" i="0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𝐒𝐭𝐝𝐃𝐞𝐯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Distance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| </m:t>
                        </m:r>
                      </m:den>
                    </m:f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: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，形成一個「放大因子」，該因子用於縮小距離測量值，讓測量不確定性大的數值進行更大幅度的縮減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𝐷𝑖𝑠𝑡𝑎𝑛𝑐𝑒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 + 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𝑆𝑡𝑑𝐷𝑒𝑣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/|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𝐷𝑖𝑠𝑡𝑎𝑛𝑐𝑒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| </m:t>
                        </m:r>
                      </m:den>
                    </m:f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: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|Distance|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來校正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Sign(Distance) : 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用以保留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distance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正負號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E20F32A-FF63-2218-31AE-39289DDF0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3" y="1389388"/>
                <a:ext cx="10218321" cy="5486310"/>
              </a:xfrm>
              <a:prstGeom prst="rect">
                <a:avLst/>
              </a:prstGeom>
              <a:blipFill>
                <a:blip r:embed="rId3"/>
                <a:stretch>
                  <a:fillRect l="-358" t="-667" r="-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FAD3B88F-00BA-F354-B179-1BF8AF1B2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19" y="4775436"/>
            <a:ext cx="528711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D543D32-FCDF-BCDA-6362-CDED9A76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8F476B7-3F63-B808-5560-9A05625F1B3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52EBC5-8E70-B380-71D3-57E4C5AF37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4D43F-2A14-DF68-3BD0-E4C55E707444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data weighted adjustment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130DE90-CF41-4CD2-5772-3D2014695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382519"/>
              </p:ext>
            </p:extLst>
          </p:nvPr>
        </p:nvGraphicFramePr>
        <p:xfrm>
          <a:off x="646744" y="2604259"/>
          <a:ext cx="5273964" cy="394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64177CDF-0BD2-4EEB-4A43-1B314C0BE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903265"/>
              </p:ext>
            </p:extLst>
          </p:nvPr>
        </p:nvGraphicFramePr>
        <p:xfrm>
          <a:off x="6442744" y="2604259"/>
          <a:ext cx="5273964" cy="394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71C2436-2399-B17F-3A97-1122EABF8E3F}"/>
              </a:ext>
            </a:extLst>
          </p:cNvPr>
          <p:cNvSpPr txBox="1"/>
          <p:nvPr/>
        </p:nvSpPr>
        <p:spPr>
          <a:xfrm>
            <a:off x="1020618" y="1191491"/>
            <a:ext cx="1015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無校正資料訓練模型：使用 </a:t>
            </a:r>
            <a:r>
              <a:rPr lang="en-US" altLang="zh-TW" dirty="0"/>
              <a:t>4</a:t>
            </a:r>
            <a:r>
              <a:rPr lang="zh-TW" altLang="en-US" dirty="0"/>
              <a:t> 顆 </a:t>
            </a:r>
            <a:r>
              <a:rPr lang="en-US" altLang="zh-TW" dirty="0"/>
              <a:t>AP</a:t>
            </a:r>
            <a:r>
              <a:rPr lang="zh-TW" altLang="en-US" dirty="0"/>
              <a:t> 的 </a:t>
            </a:r>
            <a:r>
              <a:rPr lang="en-US" altLang="zh-TW" dirty="0" err="1"/>
              <a:t>rssi</a:t>
            </a:r>
            <a:r>
              <a:rPr lang="en-US" altLang="zh-TW" dirty="0"/>
              <a:t>, distance , distance </a:t>
            </a:r>
            <a:r>
              <a:rPr lang="en-US" altLang="zh-TW" dirty="0" err="1"/>
              <a:t>StdDev</a:t>
            </a:r>
            <a:r>
              <a:rPr lang="zh-TW" altLang="en-US" dirty="0"/>
              <a:t>，並且用 </a:t>
            </a:r>
            <a:r>
              <a:rPr lang="en-US" altLang="zh-TW" dirty="0"/>
              <a:t>KNN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校正資料訓練模型：使用 </a:t>
            </a:r>
            <a:r>
              <a:rPr lang="en-US" altLang="zh-TW" dirty="0"/>
              <a:t>4</a:t>
            </a:r>
            <a:r>
              <a:rPr lang="zh-TW" altLang="en-US" dirty="0"/>
              <a:t> 顆 </a:t>
            </a:r>
            <a:r>
              <a:rPr lang="en-US" altLang="zh-TW" dirty="0"/>
              <a:t>AP</a:t>
            </a:r>
            <a:r>
              <a:rPr lang="zh-TW" altLang="en-US" dirty="0"/>
              <a:t> 的 </a:t>
            </a:r>
            <a:r>
              <a:rPr lang="en-US" altLang="zh-TW" dirty="0" err="1"/>
              <a:t>rssi</a:t>
            </a:r>
            <a:r>
              <a:rPr lang="en-US" altLang="zh-TW" dirty="0"/>
              <a:t>, corrected distance</a:t>
            </a:r>
            <a:r>
              <a:rPr lang="zh-TW" altLang="en-US" dirty="0"/>
              <a:t>，並且用 </a:t>
            </a:r>
            <a:r>
              <a:rPr lang="en-US" altLang="zh-TW" dirty="0"/>
              <a:t>KNN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發現沒有校正資料，直接將所有蒐集到的資料放入訓練，效果更優</a:t>
            </a:r>
          </a:p>
        </p:txBody>
      </p:sp>
    </p:spTree>
    <p:extLst>
      <p:ext uri="{BB962C8B-B14F-4D97-AF65-F5344CB8AC3E}">
        <p14:creationId xmlns:p14="http://schemas.microsoft.com/office/powerpoint/2010/main" val="79684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E13F20DE-1698-2DB3-46DB-2AC8361F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F262C5F4-F431-02D5-B68B-C9BE0D283919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F00DF649-A0BD-9309-A80C-43BE73C78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000" y="2335085"/>
            <a:ext cx="9332982" cy="246782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5000" dirty="0"/>
              <a:t>2. Observing the Degradation Rate of Models Trained on Different Datasets</a:t>
            </a:r>
            <a:br>
              <a:rPr lang="en-US" altLang="zh-TW" sz="5000" dirty="0"/>
            </a:br>
            <a:endParaRPr lang="en-US" altLang="zh-TW" sz="5000" dirty="0"/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FDBF8A76-BC4E-4EFF-8413-FACCC1A58E59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69C06F5-5010-BDAA-8D71-D655DB25E5F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5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E04C32-3FF3-8FD1-9CA2-CD2B822CA67D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745243" y="1389388"/>
            <a:ext cx="1021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424B0B-3DAF-40AB-4D50-EB5CD4E5245E}"/>
              </a:ext>
            </a:extLst>
          </p:cNvPr>
          <p:cNvSpPr txBox="1"/>
          <p:nvPr/>
        </p:nvSpPr>
        <p:spPr>
          <a:xfrm>
            <a:off x="960583" y="1339460"/>
            <a:ext cx="10002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前情提要： 根據上週的實驗觀察發現，隨著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數量的增加，使用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資料訓練出的模型，其隨時間推移的準確度衰退越不明顯，顯示增加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數量能有效提升模型對抗衰退的能力。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因此這週我都只用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做實驗，來看看不同資料所訓練出來的模型，其準確度衰退如何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CDF95E0-347E-08C4-F780-DFE2F803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FB95C2C-79B7-43DF-9B15-B7F481C8DA7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F77F05-CCB1-F20D-D209-40DEE0F9123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169ABD-CE43-964F-6AD3-F5267C70FC55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B14EC1-29F1-1AE3-3949-088E82DB040C}"/>
              </a:ext>
            </a:extLst>
          </p:cNvPr>
          <p:cNvSpPr txBox="1"/>
          <p:nvPr/>
        </p:nvSpPr>
        <p:spPr>
          <a:xfrm>
            <a:off x="646744" y="1353454"/>
            <a:ext cx="100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只使用 </a:t>
            </a:r>
            <a:r>
              <a:rPr lang="en-US" altLang="zh-TW" dirty="0"/>
              <a:t>RSSI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Distance </a:t>
            </a:r>
            <a:r>
              <a:rPr lang="zh-TW" altLang="en-US" dirty="0"/>
              <a:t>的模型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071B11D-20AB-D799-9009-33CE064D6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65671"/>
              </p:ext>
            </p:extLst>
          </p:nvPr>
        </p:nvGraphicFramePr>
        <p:xfrm>
          <a:off x="369453" y="2346519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F9168A5-198E-7CDA-F983-6224B06C9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864855"/>
              </p:ext>
            </p:extLst>
          </p:nvPr>
        </p:nvGraphicFramePr>
        <p:xfrm>
          <a:off x="6253599" y="2346518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090645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11037</TotalTime>
  <Words>715</Words>
  <Application>Microsoft Office PowerPoint</Application>
  <PresentationFormat>寬螢幕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Anaheim</vt:lpstr>
      <vt:lpstr>Gilda Display</vt:lpstr>
      <vt:lpstr>Playfair Display Medium</vt:lpstr>
      <vt:lpstr>微軟正黑體</vt:lpstr>
      <vt:lpstr>Aptos</vt:lpstr>
      <vt:lpstr>Arial</vt:lpstr>
      <vt:lpstr>Cambria Math</vt:lpstr>
      <vt:lpstr>DM Sans</vt:lpstr>
      <vt:lpstr>Nunito Light</vt:lpstr>
      <vt:lpstr>PT Sans</vt:lpstr>
      <vt:lpstr>Regular Management Meeting by Slidesgo</vt:lpstr>
      <vt:lpstr>12.31 Meeting - 13</vt:lpstr>
      <vt:lpstr>Table of contents</vt:lpstr>
      <vt:lpstr>PowerPoint 簡報</vt:lpstr>
      <vt:lpstr>1. Distance adjustment using SteDev</vt:lpstr>
      <vt:lpstr>PowerPoint 簡報</vt:lpstr>
      <vt:lpstr>PowerPoint 簡報</vt:lpstr>
      <vt:lpstr>2. Observing the Degradation Rate of Models Trained on Different Datasets </vt:lpstr>
      <vt:lpstr>PowerPoint 簡報</vt:lpstr>
      <vt:lpstr>PowerPoint 簡報</vt:lpstr>
      <vt:lpstr>PowerPoint 簡報</vt:lpstr>
      <vt:lpstr>PowerPoint 簡報</vt:lpstr>
      <vt:lpstr>PowerPoint 簡報</vt:lpstr>
      <vt:lpstr>Next Step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278</cp:revision>
  <dcterms:created xsi:type="dcterms:W3CDTF">2024-09-23T11:19:04Z</dcterms:created>
  <dcterms:modified xsi:type="dcterms:W3CDTF">2024-12-31T06:48:41Z</dcterms:modified>
</cp:coreProperties>
</file>