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329" r:id="rId2"/>
    <p:sldId id="330" r:id="rId3"/>
    <p:sldId id="327" r:id="rId4"/>
    <p:sldId id="346" r:id="rId5"/>
    <p:sldId id="348" r:id="rId6"/>
    <p:sldId id="349" r:id="rId7"/>
    <p:sldId id="351" r:id="rId8"/>
    <p:sldId id="347" r:id="rId9"/>
    <p:sldId id="352" r:id="rId10"/>
    <p:sldId id="353" r:id="rId11"/>
    <p:sldId id="281" r:id="rId12"/>
    <p:sldId id="33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4F4F9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0" autoAdjust="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比較 </a:t>
            </a:r>
            <a:r>
              <a:rPr lang="en-US" altLang="zh-TW" dirty="0"/>
              <a:t>RSSI</a:t>
            </a:r>
            <a:r>
              <a:rPr lang="zh-TW" altLang="en-US" dirty="0"/>
              <a:t> 和 </a:t>
            </a:r>
            <a:r>
              <a:rPr lang="en-US" altLang="zh-TW" dirty="0"/>
              <a:t>Distance</a:t>
            </a:r>
            <a:r>
              <a:rPr lang="en-US" altLang="zh-TW" baseline="0" dirty="0"/>
              <a:t> </a:t>
            </a:r>
            <a:r>
              <a:rPr lang="zh-TW" altLang="en-US" baseline="0" dirty="0"/>
              <a:t>所訓練模型 </a:t>
            </a:r>
            <a:r>
              <a:rPr lang="en-US" altLang="zh-TW" baseline="0" dirty="0"/>
              <a:t>Accuracy </a:t>
            </a:r>
            <a:r>
              <a:rPr lang="zh-TW" altLang="en-US" baseline="0" dirty="0"/>
              <a:t>衰退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只使用 RSSI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0752655347956124E-2"/>
                  <c:y val="4.70539457521110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16F-4DBC-8D1D-34F3598762B1}"/>
                </c:ext>
              </c:extLst>
            </c:dLbl>
            <c:dLbl>
              <c:idx val="3"/>
              <c:layout>
                <c:manualLayout>
                  <c:x val="-6.7947638244193254E-2"/>
                  <c:y val="8.43983471426754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89-4B42-803D-320D9330288C}"/>
                </c:ext>
              </c:extLst>
            </c:dLbl>
            <c:spPr>
              <a:noFill/>
              <a:ln>
                <a:solidFill>
                  <a:srgbClr val="0070C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12/14訓練當週</c:v>
                </c:pt>
                <c:pt idx="1">
                  <c:v>12/21資料測試</c:v>
                </c:pt>
                <c:pt idx="2">
                  <c:v>2/27資料測試</c:v>
                </c:pt>
                <c:pt idx="3">
                  <c:v>2025/01/03資料測試</c:v>
                </c:pt>
              </c:strCache>
            </c:strRef>
          </c:cat>
          <c:val>
            <c:numRef>
              <c:f>工作表1!$B$2:$B$5</c:f>
              <c:numCache>
                <c:formatCode>0.00%</c:formatCode>
                <c:ptCount val="4"/>
                <c:pt idx="0">
                  <c:v>0.99970000000000003</c:v>
                </c:pt>
                <c:pt idx="1">
                  <c:v>0.38540000000000002</c:v>
                </c:pt>
                <c:pt idx="2">
                  <c:v>0.30590000000000001</c:v>
                </c:pt>
                <c:pt idx="3">
                  <c:v>0.55320000000000003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6F-4DBC-8D1D-34F3598762B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只使用 Distance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5667136533816964E-2"/>
                  <c:y val="-7.12033253180094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6F-4DBC-8D1D-34F3598762B1}"/>
                </c:ext>
              </c:extLst>
            </c:dLbl>
            <c:dLbl>
              <c:idx val="2"/>
              <c:spPr>
                <a:noFill/>
                <a:ln>
                  <a:solidFill>
                    <a:srgbClr val="C00000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16F-4DBC-8D1D-34F3598762B1}"/>
                </c:ext>
              </c:extLst>
            </c:dLbl>
            <c:dLbl>
              <c:idx val="3"/>
              <c:layout>
                <c:manualLayout>
                  <c:x val="-6.3386634823440688E-2"/>
                  <c:y val="-6.18672249703682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89-4B42-803D-320D9330288C}"/>
                </c:ext>
              </c:extLst>
            </c:dLbl>
            <c:spPr>
              <a:noFill/>
              <a:ln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12/14訓練當週</c:v>
                </c:pt>
                <c:pt idx="1">
                  <c:v>12/21資料測試</c:v>
                </c:pt>
                <c:pt idx="2">
                  <c:v>2/27資料測試</c:v>
                </c:pt>
                <c:pt idx="3">
                  <c:v>2025/01/03資料測試</c:v>
                </c:pt>
              </c:strCache>
            </c:strRef>
          </c:cat>
          <c:val>
            <c:numRef>
              <c:f>工作表1!$C$2:$C$5</c:f>
              <c:numCache>
                <c:formatCode>0.00%</c:formatCode>
                <c:ptCount val="4"/>
                <c:pt idx="0">
                  <c:v>0.997</c:v>
                </c:pt>
                <c:pt idx="1">
                  <c:v>0.71809999999999996</c:v>
                </c:pt>
                <c:pt idx="2">
                  <c:v>0.60850000000000004</c:v>
                </c:pt>
                <c:pt idx="3">
                  <c:v>0.65010000000000001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6F-4DBC-8D1D-34F3598762B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48567344"/>
        <c:axId val="1348558224"/>
      </c:lineChart>
      <c:catAx>
        <c:axId val="134856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58224"/>
        <c:crosses val="autoZero"/>
        <c:auto val="1"/>
        <c:lblAlgn val="ctr"/>
        <c:lblOffset val="100"/>
        <c:noMultiLvlLbl val="0"/>
      </c:catAx>
      <c:valAx>
        <c:axId val="1348558224"/>
        <c:scaling>
          <c:orientation val="minMax"/>
          <c:max val="1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6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比較 </a:t>
            </a:r>
            <a:r>
              <a:rPr lang="en-US" altLang="zh-TW" dirty="0"/>
              <a:t>RSSI</a:t>
            </a:r>
            <a:r>
              <a:rPr lang="zh-TW" altLang="en-US" dirty="0"/>
              <a:t> 和 </a:t>
            </a:r>
            <a:r>
              <a:rPr lang="en-US" altLang="zh-TW" dirty="0"/>
              <a:t>Distance</a:t>
            </a:r>
            <a:r>
              <a:rPr lang="en-US" altLang="zh-TW" baseline="0" dirty="0"/>
              <a:t> </a:t>
            </a:r>
            <a:r>
              <a:rPr lang="zh-TW" altLang="en-US" baseline="0" dirty="0"/>
              <a:t>所訓練模型 </a:t>
            </a:r>
            <a:endParaRPr lang="en-US" altLang="zh-TW" baseline="0" dirty="0"/>
          </a:p>
          <a:p>
            <a:pPr>
              <a:defRPr/>
            </a:pPr>
            <a:r>
              <a:rPr lang="en-US" altLang="zh-TW" baseline="0" dirty="0"/>
              <a:t>MDE </a:t>
            </a:r>
            <a:r>
              <a:rPr lang="zh-TW" altLang="en-US" baseline="0" dirty="0"/>
              <a:t>衰退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只使用 RSSI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2953249714937287"/>
                  <c:y val="-4.3195024275086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63F-4C38-BD68-112218EE38C7}"/>
                </c:ext>
              </c:extLst>
            </c:dLbl>
            <c:spPr>
              <a:noFill/>
              <a:ln>
                <a:solidFill>
                  <a:srgbClr val="0070C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12/14訓練當週</c:v>
                </c:pt>
                <c:pt idx="1">
                  <c:v>12/21資料測試</c:v>
                </c:pt>
                <c:pt idx="2">
                  <c:v>12/27資料測試</c:v>
                </c:pt>
                <c:pt idx="3">
                  <c:v>2025/01/03資料測試</c:v>
                </c:pt>
              </c:strCache>
            </c:strRef>
          </c:cat>
          <c:val>
            <c:numRef>
              <c:f>工作表1!$B$2:$B$5</c:f>
              <c:numCache>
                <c:formatCode>0.0000_);[Red]\(0.0000\)</c:formatCode>
                <c:ptCount val="4"/>
                <c:pt idx="0">
                  <c:v>2.0000000000000001E-4</c:v>
                </c:pt>
                <c:pt idx="1">
                  <c:v>1.9370000000000001</c:v>
                </c:pt>
                <c:pt idx="2">
                  <c:v>2.3376000000000001</c:v>
                </c:pt>
                <c:pt idx="3">
                  <c:v>1.4446000000000001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3F-4C38-BD68-112218EE38C7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只使用 Distance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1117445838084379E-2"/>
                  <c:y val="-0.1272199274038560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63F-4C38-BD68-112218EE38C7}"/>
                </c:ext>
              </c:extLst>
            </c:dLbl>
            <c:spPr>
              <a:noFill/>
              <a:ln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12/14訓練當週</c:v>
                </c:pt>
                <c:pt idx="1">
                  <c:v>12/21資料測試</c:v>
                </c:pt>
                <c:pt idx="2">
                  <c:v>12/27資料測試</c:v>
                </c:pt>
                <c:pt idx="3">
                  <c:v>2025/01/03資料測試</c:v>
                </c:pt>
              </c:strCache>
            </c:strRef>
          </c:cat>
          <c:val>
            <c:numRef>
              <c:f>工作表1!$C$2:$C$5</c:f>
              <c:numCache>
                <c:formatCode>0.0000_);[Red]\(0.0000\)</c:formatCode>
                <c:ptCount val="4"/>
                <c:pt idx="0">
                  <c:v>3.8999999999999998E-3</c:v>
                </c:pt>
                <c:pt idx="1">
                  <c:v>0.21590000000000001</c:v>
                </c:pt>
                <c:pt idx="2">
                  <c:v>0.27110000000000001</c:v>
                </c:pt>
                <c:pt idx="3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3F-4C38-BD68-112218EE38C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48567344"/>
        <c:axId val="1348558224"/>
      </c:lineChart>
      <c:catAx>
        <c:axId val="1348567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dirty="0"/>
                  <a:t>時間</a:t>
                </a:r>
              </a:p>
            </c:rich>
          </c:tx>
          <c:layout>
            <c:manualLayout>
              <c:xMode val="edge"/>
              <c:yMode val="edge"/>
              <c:x val="0.49704899487336035"/>
              <c:y val="0.845872255192623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58224"/>
        <c:crosses val="autoZero"/>
        <c:auto val="1"/>
        <c:lblAlgn val="ctr"/>
        <c:lblOffset val="100"/>
        <c:noMultiLvlLbl val="0"/>
      </c:catAx>
      <c:valAx>
        <c:axId val="134855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MDE </a:t>
                </a:r>
                <a:r>
                  <a:rPr lang="zh-TW" altLang="en-US" dirty="0"/>
                  <a:t>距離 </a:t>
                </a:r>
                <a:r>
                  <a:rPr lang="en-US" altLang="zh-TW" dirty="0"/>
                  <a:t>(m)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00_);[Red]\(0.00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6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800" dirty="0"/>
              <a:t>比較 </a:t>
            </a:r>
            <a:r>
              <a:rPr lang="en-US" altLang="zh-TW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Original</a:t>
            </a:r>
            <a:r>
              <a:rPr lang="zh-TW" altLang="en-US" sz="1800" dirty="0"/>
              <a:t> 和 </a:t>
            </a:r>
            <a:r>
              <a:rPr lang="en-US" altLang="zh-TW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Adjustment</a:t>
            </a:r>
            <a:r>
              <a:rPr lang="en-US" altLang="zh-TW" sz="1800" baseline="0" dirty="0"/>
              <a:t> </a:t>
            </a:r>
            <a:r>
              <a:rPr lang="zh-TW" altLang="en-US" sz="1800" baseline="0" dirty="0"/>
              <a:t>模型 </a:t>
            </a:r>
            <a:endParaRPr lang="en-US" altLang="zh-TW" sz="1800" baseline="0" dirty="0"/>
          </a:p>
          <a:p>
            <a:pPr>
              <a:defRPr/>
            </a:pPr>
            <a:r>
              <a:rPr lang="en-US" altLang="zh-TW" sz="1800" baseline="0" dirty="0"/>
              <a:t>Accuracy </a:t>
            </a:r>
            <a:r>
              <a:rPr lang="zh-TW" altLang="en-US" sz="1800" baseline="0" dirty="0"/>
              <a:t>衰退</a:t>
            </a:r>
            <a:endParaRPr lang="zh-TW" alt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Original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8.2565474640641415E-2"/>
                  <c:y val="1.28215778107604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16F-4DBC-8D1D-34F3598762B1}"/>
                </c:ext>
              </c:extLst>
            </c:dLbl>
            <c:dLbl>
              <c:idx val="1"/>
              <c:layout>
                <c:manualLayout>
                  <c:x val="-4.7423122850806708E-2"/>
                  <c:y val="-5.56431580719409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2B-4168-B7D3-1888AEBE10E4}"/>
                </c:ext>
              </c:extLst>
            </c:dLbl>
            <c:dLbl>
              <c:idx val="2"/>
              <c:layout>
                <c:manualLayout>
                  <c:x val="-5.198412627155944E-2"/>
                  <c:y val="-6.80912918687956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52B-4168-B7D3-1888AEBE10E4}"/>
                </c:ext>
              </c:extLst>
            </c:dLbl>
            <c:dLbl>
              <c:idx val="3"/>
              <c:layout>
                <c:manualLayout>
                  <c:x val="-6.3386634823440688E-2"/>
                  <c:y val="5.32780126505384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AF4-49E1-8386-D066B86D9C77}"/>
                </c:ext>
              </c:extLst>
            </c:dLbl>
            <c:spPr>
              <a:noFill/>
              <a:ln>
                <a:solidFill>
                  <a:srgbClr val="0070C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12/14訓練當週</c:v>
                </c:pt>
                <c:pt idx="1">
                  <c:v>12/21資料測試</c:v>
                </c:pt>
                <c:pt idx="2">
                  <c:v>12/27資料測試</c:v>
                </c:pt>
                <c:pt idx="3">
                  <c:v>2025/01/03資料測試</c:v>
                </c:pt>
              </c:strCache>
            </c:strRef>
          </c:cat>
          <c:val>
            <c:numRef>
              <c:f>工作表1!$B$2:$B$5</c:f>
              <c:numCache>
                <c:formatCode>0.00%</c:formatCode>
                <c:ptCount val="4"/>
                <c:pt idx="0">
                  <c:v>0.99680000000000002</c:v>
                </c:pt>
                <c:pt idx="1">
                  <c:v>0.73450000000000004</c:v>
                </c:pt>
                <c:pt idx="2">
                  <c:v>0.63180000000000003</c:v>
                </c:pt>
                <c:pt idx="3">
                  <c:v>0.61560000000000004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6F-4DBC-8D1D-34F3598762B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Adjustment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5667136533816964E-2"/>
                  <c:y val="-7.12033253180094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6F-4DBC-8D1D-34F3598762B1}"/>
                </c:ext>
              </c:extLst>
            </c:dLbl>
            <c:dLbl>
              <c:idx val="1"/>
              <c:layout>
                <c:manualLayout>
                  <c:x val="-0.12039917758284775"/>
                  <c:y val="5.95020795489658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52B-4168-B7D3-1888AEBE10E4}"/>
                </c:ext>
              </c:extLst>
            </c:dLbl>
            <c:dLbl>
              <c:idx val="2"/>
              <c:layout>
                <c:manualLayout>
                  <c:x val="-6.5667136533816964E-2"/>
                  <c:y val="7.8174280244248065E-2"/>
                </c:manualLayout>
              </c:layout>
              <c:spPr>
                <a:noFill/>
                <a:ln>
                  <a:solidFill>
                    <a:srgbClr val="C00000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16F-4DBC-8D1D-34F3598762B1}"/>
                </c:ext>
              </c:extLst>
            </c:dLbl>
            <c:dLbl>
              <c:idx val="3"/>
              <c:layout>
                <c:manualLayout>
                  <c:x val="-7.022813995456953E-2"/>
                  <c:y val="-6.18672249703682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AF4-49E1-8386-D066B86D9C77}"/>
                </c:ext>
              </c:extLst>
            </c:dLbl>
            <c:spPr>
              <a:noFill/>
              <a:ln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12/14訓練當週</c:v>
                </c:pt>
                <c:pt idx="1">
                  <c:v>12/21資料測試</c:v>
                </c:pt>
                <c:pt idx="2">
                  <c:v>12/27資料測試</c:v>
                </c:pt>
                <c:pt idx="3">
                  <c:v>2025/01/03資料測試</c:v>
                </c:pt>
              </c:strCache>
            </c:strRef>
          </c:cat>
          <c:val>
            <c:numRef>
              <c:f>工作表1!$C$2:$C$5</c:f>
              <c:numCache>
                <c:formatCode>0.00%</c:formatCode>
                <c:ptCount val="4"/>
                <c:pt idx="0">
                  <c:v>0.99350000000000005</c:v>
                </c:pt>
                <c:pt idx="1">
                  <c:v>0.62639999999999996</c:v>
                </c:pt>
                <c:pt idx="2">
                  <c:v>0.61970000000000003</c:v>
                </c:pt>
                <c:pt idx="3">
                  <c:v>0.62290000000000001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6F-4DBC-8D1D-34F3598762B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48567344"/>
        <c:axId val="1348558224"/>
      </c:lineChart>
      <c:catAx>
        <c:axId val="134856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58224"/>
        <c:crosses val="autoZero"/>
        <c:auto val="1"/>
        <c:lblAlgn val="ctr"/>
        <c:lblOffset val="100"/>
        <c:noMultiLvlLbl val="0"/>
      </c:catAx>
      <c:valAx>
        <c:axId val="1348558224"/>
        <c:scaling>
          <c:orientation val="minMax"/>
          <c:max val="1"/>
          <c:min val="0.55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6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比較 </a:t>
            </a:r>
            <a:r>
              <a:rPr lang="en-US" altLang="zh-TW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Original</a:t>
            </a:r>
            <a:r>
              <a:rPr lang="zh-TW" alt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和 </a:t>
            </a:r>
            <a:r>
              <a:rPr lang="en-US" altLang="zh-TW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Adjustment </a:t>
            </a:r>
            <a:r>
              <a:rPr lang="zh-TW" alt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模型 </a:t>
            </a:r>
            <a:endParaRPr lang="en-US" altLang="zh-TW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>
              <a:defRPr/>
            </a:pPr>
            <a:r>
              <a:rPr lang="en-US" altLang="zh-TW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MDE </a:t>
            </a:r>
            <a:r>
              <a:rPr lang="zh-TW" alt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衰退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Original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2953249714937287"/>
                  <c:y val="-4.3195024275086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63F-4C38-BD68-112218EE38C7}"/>
                </c:ext>
              </c:extLst>
            </c:dLbl>
            <c:dLbl>
              <c:idx val="1"/>
              <c:layout>
                <c:manualLayout>
                  <c:x val="-5.4275940706955531E-2"/>
                  <c:y val="6.57261464473932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511-4CEC-8598-F05272B892CA}"/>
                </c:ext>
              </c:extLst>
            </c:dLbl>
            <c:dLbl>
              <c:idx val="2"/>
              <c:layout>
                <c:manualLayout>
                  <c:x val="-5.8836944127708263E-2"/>
                  <c:y val="4.08298788536837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11-4CEC-8598-F05272B892CA}"/>
                </c:ext>
              </c:extLst>
            </c:dLbl>
            <c:dLbl>
              <c:idx val="3"/>
              <c:layout>
                <c:manualLayout>
                  <c:x val="-6.1117445838084379E-2"/>
                  <c:y val="5.95020795489658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198-4144-BD9D-BBB9A3E32163}"/>
                </c:ext>
              </c:extLst>
            </c:dLbl>
            <c:spPr>
              <a:noFill/>
              <a:ln>
                <a:solidFill>
                  <a:srgbClr val="0070C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12/14訓練當週</c:v>
                </c:pt>
                <c:pt idx="1">
                  <c:v>12/21資料測試</c:v>
                </c:pt>
                <c:pt idx="2">
                  <c:v>12/27資料測試</c:v>
                </c:pt>
                <c:pt idx="3">
                  <c:v>2025/01/03資料測試</c:v>
                </c:pt>
              </c:strCache>
            </c:strRef>
          </c:cat>
          <c:val>
            <c:numRef>
              <c:f>工作表1!$B$2:$B$5</c:f>
              <c:numCache>
                <c:formatCode>0.0000_);[Red]\(0.0000\)</c:formatCode>
                <c:ptCount val="4"/>
                <c:pt idx="0">
                  <c:v>3.7000000000000002E-3</c:v>
                </c:pt>
                <c:pt idx="1">
                  <c:v>0.2024</c:v>
                </c:pt>
                <c:pt idx="2">
                  <c:v>0.2732</c:v>
                </c:pt>
                <c:pt idx="3">
                  <c:v>0.32029999999999997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3F-4C38-BD68-112218EE38C7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Adjustment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1117445838084379E-2"/>
                  <c:y val="-0.1272199274038560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63F-4C38-BD68-112218EE38C7}"/>
                </c:ext>
              </c:extLst>
            </c:dLbl>
            <c:dLbl>
              <c:idx val="3"/>
              <c:layout>
                <c:manualLayout>
                  <c:x val="-6.3397947548460662E-2"/>
                  <c:y val="-7.43153587672230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198-4144-BD9D-BBB9A3E32163}"/>
                </c:ext>
              </c:extLst>
            </c:dLbl>
            <c:spPr>
              <a:noFill/>
              <a:ln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12/14訓練當週</c:v>
                </c:pt>
                <c:pt idx="1">
                  <c:v>12/21資料測試</c:v>
                </c:pt>
                <c:pt idx="2">
                  <c:v>12/27資料測試</c:v>
                </c:pt>
                <c:pt idx="3">
                  <c:v>2025/01/03資料測試</c:v>
                </c:pt>
              </c:strCache>
            </c:strRef>
          </c:cat>
          <c:val>
            <c:numRef>
              <c:f>工作表1!$C$2:$C$5</c:f>
              <c:numCache>
                <c:formatCode>0.0000_);[Red]\(0.0000\)</c:formatCode>
                <c:ptCount val="4"/>
                <c:pt idx="0">
                  <c:v>6.4000000000000003E-3</c:v>
                </c:pt>
                <c:pt idx="1">
                  <c:v>0.28120000000000001</c:v>
                </c:pt>
                <c:pt idx="2">
                  <c:v>0.29699999999999999</c:v>
                </c:pt>
                <c:pt idx="3">
                  <c:v>0.32519999999999999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3F-4C38-BD68-112218EE38C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48567344"/>
        <c:axId val="1348558224"/>
      </c:lineChart>
      <c:catAx>
        <c:axId val="1348567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dirty="0"/>
                  <a:t>時間</a:t>
                </a:r>
              </a:p>
            </c:rich>
          </c:tx>
          <c:layout>
            <c:manualLayout>
              <c:xMode val="edge"/>
              <c:yMode val="edge"/>
              <c:x val="0.49704899487336035"/>
              <c:y val="0.845872255192623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58224"/>
        <c:crosses val="autoZero"/>
        <c:auto val="1"/>
        <c:lblAlgn val="ctr"/>
        <c:lblOffset val="100"/>
        <c:noMultiLvlLbl val="0"/>
      </c:catAx>
      <c:valAx>
        <c:axId val="134855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MDE </a:t>
                </a:r>
                <a:r>
                  <a:rPr lang="zh-TW" altLang="en-US" dirty="0"/>
                  <a:t>距離 </a:t>
                </a:r>
                <a:r>
                  <a:rPr lang="en-US" altLang="zh-TW" dirty="0"/>
                  <a:t>(m)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00_);[Red]\(0.00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6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加入 </a:t>
            </a:r>
            <a:r>
              <a:rPr lang="en-US" altLang="zh-TW" dirty="0"/>
              <a:t>RTT </a:t>
            </a:r>
            <a:r>
              <a:rPr lang="zh-TW" altLang="en-US" dirty="0"/>
              <a:t>資料的 </a:t>
            </a:r>
            <a:r>
              <a:rPr lang="en-US" altLang="zh-TW" dirty="0"/>
              <a:t>RSSI</a:t>
            </a:r>
            <a:r>
              <a:rPr lang="zh-TW" altLang="en-US" dirty="0"/>
              <a:t> 模型衰退程度 </a:t>
            </a:r>
            <a:r>
              <a:rPr lang="en-US" altLang="zh-TW" dirty="0"/>
              <a:t>MDE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4 RSSI 0 RTT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工作表1!$A$2:$A$4</c:f>
              <c:strCache>
                <c:ptCount val="3"/>
                <c:pt idx="0">
                  <c:v>12/14 train 12/21 test</c:v>
                </c:pt>
                <c:pt idx="1">
                  <c:v>12/14 train 12/27 test</c:v>
                </c:pt>
                <c:pt idx="2">
                  <c:v>12/14 train 01/03 test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1.9370000000000001</c:v>
                </c:pt>
                <c:pt idx="1">
                  <c:v>2.3376000000000001</c:v>
                </c:pt>
                <c:pt idx="2">
                  <c:v>1.4446000000000001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BA-4C50-B3AE-2B0CBE40DA5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4 RSSI 1 RTT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7030A0"/>
                </a:solidFill>
              </a:ln>
              <a:effectLst/>
            </c:spPr>
          </c:marker>
          <c:cat>
            <c:strRef>
              <c:f>工作表1!$A$2:$A$4</c:f>
              <c:strCache>
                <c:ptCount val="3"/>
                <c:pt idx="0">
                  <c:v>12/14 train 12/21 test</c:v>
                </c:pt>
                <c:pt idx="1">
                  <c:v>12/14 train 12/27 test</c:v>
                </c:pt>
                <c:pt idx="2">
                  <c:v>12/14 train 01/03 test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0.3392</c:v>
                </c:pt>
                <c:pt idx="1">
                  <c:v>0.55530000000000002</c:v>
                </c:pt>
                <c:pt idx="2">
                  <c:v>0.4123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BA-4C50-B3AE-2B0CBE40DA51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4 RSSI 2 RTT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B0F0"/>
                </a:solidFill>
              </a:ln>
              <a:effectLst/>
            </c:spPr>
          </c:marker>
          <c:cat>
            <c:strRef>
              <c:f>工作表1!$A$2:$A$4</c:f>
              <c:strCache>
                <c:ptCount val="3"/>
                <c:pt idx="0">
                  <c:v>12/14 train 12/21 test</c:v>
                </c:pt>
                <c:pt idx="1">
                  <c:v>12/14 train 12/27 test</c:v>
                </c:pt>
                <c:pt idx="2">
                  <c:v>12/14 train 01/03 test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  <c:pt idx="0">
                  <c:v>0.28470000000000001</c:v>
                </c:pt>
                <c:pt idx="1">
                  <c:v>0.45519999999999999</c:v>
                </c:pt>
                <c:pt idx="2">
                  <c:v>0.28310000000000002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BA-4C50-B3AE-2B0CBE40DA51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4 RSSI 3 RTT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strRef>
              <c:f>工作表1!$A$2:$A$4</c:f>
              <c:strCache>
                <c:ptCount val="3"/>
                <c:pt idx="0">
                  <c:v>12/14 train 12/21 test</c:v>
                </c:pt>
                <c:pt idx="1">
                  <c:v>12/14 train 12/27 test</c:v>
                </c:pt>
                <c:pt idx="2">
                  <c:v>12/14 train 01/03 test</c:v>
                </c:pt>
              </c:strCache>
            </c:strRef>
          </c:cat>
          <c:val>
            <c:numRef>
              <c:f>工作表1!$E$2:$E$4</c:f>
              <c:numCache>
                <c:formatCode>General</c:formatCode>
                <c:ptCount val="3"/>
                <c:pt idx="0">
                  <c:v>0.27339999999999998</c:v>
                </c:pt>
                <c:pt idx="1">
                  <c:v>0.3029</c:v>
                </c:pt>
                <c:pt idx="2">
                  <c:v>0.34899999999999998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BA-4C50-B3AE-2B0CBE40DA51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4 RSSI 4 RTT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工作表1!$A$2:$A$4</c:f>
              <c:strCache>
                <c:ptCount val="3"/>
                <c:pt idx="0">
                  <c:v>12/14 train 12/21 test</c:v>
                </c:pt>
                <c:pt idx="1">
                  <c:v>12/14 train 12/27 test</c:v>
                </c:pt>
                <c:pt idx="2">
                  <c:v>12/14 train 01/03 test</c:v>
                </c:pt>
              </c:strCache>
            </c:strRef>
          </c:cat>
          <c:val>
            <c:numRef>
              <c:f>工作表1!$F$2:$F$4</c:f>
              <c:numCache>
                <c:formatCode>General</c:formatCode>
                <c:ptCount val="3"/>
                <c:pt idx="0">
                  <c:v>0.2024</c:v>
                </c:pt>
                <c:pt idx="1">
                  <c:v>0.2732</c:v>
                </c:pt>
                <c:pt idx="2">
                  <c:v>0.32029999999999997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CBA-4C50-B3AE-2B0CBE40DA51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9186800"/>
        <c:axId val="1079182000"/>
      </c:lineChart>
      <c:catAx>
        <c:axId val="107918680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79182000"/>
        <c:crosses val="autoZero"/>
        <c:auto val="1"/>
        <c:lblAlgn val="ctr"/>
        <c:lblOffset val="100"/>
        <c:noMultiLvlLbl val="0"/>
      </c:catAx>
      <c:valAx>
        <c:axId val="107918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MDE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(m)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7918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A035CC7-ADD2-167D-E0A2-DE9B71C6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>
            <a:extLst>
              <a:ext uri="{FF2B5EF4-FFF2-40B4-BE49-F238E27FC236}">
                <a16:creationId xmlns:a16="http://schemas.microsoft.com/office/drawing/2014/main" id="{00FE2451-EB18-D51D-A16A-F0D51105E3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>
            <a:extLst>
              <a:ext uri="{FF2B5EF4-FFF2-40B4-BE49-F238E27FC236}">
                <a16:creationId xmlns:a16="http://schemas.microsoft.com/office/drawing/2014/main" id="{23A178A0-5508-6341-AEA0-F3BC8002B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8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DC63F44-A4F5-586E-1AC1-3DC9BC94E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B6213C1D-7050-4980-F3BE-5D7F8B1793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65DB1A1F-51E6-02E2-A22F-C0EE3A0CF3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981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25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884BAC6-B440-5CD0-6241-2E6067069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4A34F6AB-AA01-B6DA-40EB-1F56E18AE7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6AC7B123-32AA-5C07-3711-0C210EF569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19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95EB56F5-344E-F671-2EC5-E33D12C8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>
            <a:extLst>
              <a:ext uri="{FF2B5EF4-FFF2-40B4-BE49-F238E27FC236}">
                <a16:creationId xmlns:a16="http://schemas.microsoft.com/office/drawing/2014/main" id="{99D8D151-CAE9-ED0D-93A2-241888432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>
            <a:extLst>
              <a:ext uri="{FF2B5EF4-FFF2-40B4-BE49-F238E27FC236}">
                <a16:creationId xmlns:a16="http://schemas.microsoft.com/office/drawing/2014/main" id="{EBBC2092-1810-E57A-181F-3AAF36BD7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5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157C14D-6B67-DBD7-3FCE-116A0FCB1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3389805-6B23-23E4-21FF-750EA5608B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0686059-3707-C134-76AC-4B180B3692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07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7057DF88-C332-C19B-74BD-E6D3889ED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F828742D-153F-D8EE-B529-C7D2CD89DE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404DD024-A30A-51E9-FD92-1B1AF324B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5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77ACD88-12C9-F598-AB8B-5A3CAFA3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D7FC9B1-2BD5-5C10-2895-D6D35B5DD4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D428496-89E5-277E-1115-BB0FD3AC2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357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35E28BA-56D3-1516-1981-C64FAC603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2C238C02-D16D-CC18-EB09-B32862DDF7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A92CA93D-9FF9-5594-780C-798A1E43EB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99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76830100-3D73-15C3-2534-F6ADD2357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6C4D853E-678A-3012-1BA7-E7BE8195F1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D00FE851-10F0-28D4-CE9C-A88CBA48EB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023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FE93C89B-1AAC-3A1E-3A64-2CA29DC50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509374EF-FB08-FA8A-6CB5-924E6EA1DD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809D7767-2B36-BDA9-B1E8-EC1650BB5F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167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035E8725-CC1B-669D-35CA-C10A132C3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15580A2D-7C17-F911-F601-EB1DACA771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F189B34C-EBFD-8CCE-D27E-6BCB12E0EA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90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B5261A0E-6BFF-694E-EB2F-DA00D56E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>
            <a:extLst>
              <a:ext uri="{FF2B5EF4-FFF2-40B4-BE49-F238E27FC236}">
                <a16:creationId xmlns:a16="http://schemas.microsoft.com/office/drawing/2014/main" id="{981EE408-AC57-8ADA-4646-CBFCAFA5A1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01.03</a:t>
            </a:r>
            <a:br>
              <a:rPr lang="en" dirty="0"/>
            </a:br>
            <a:r>
              <a:rPr lang="en" dirty="0"/>
              <a:t>Meeting - </a:t>
            </a:r>
            <a:r>
              <a:rPr lang="en-US" altLang="zh-TW" dirty="0"/>
              <a:t>14</a:t>
            </a:r>
            <a:endParaRPr sz="9600" dirty="0"/>
          </a:p>
        </p:txBody>
      </p:sp>
      <p:sp>
        <p:nvSpPr>
          <p:cNvPr id="172" name="Google Shape;172;p30">
            <a:extLst>
              <a:ext uri="{FF2B5EF4-FFF2-40B4-BE49-F238E27FC236}">
                <a16:creationId xmlns:a16="http://schemas.microsoft.com/office/drawing/2014/main" id="{B3DE6797-D1B4-73B3-B8F7-892E5B2A3F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95623060-FA14-EE56-02D3-510B4CAA44CD}"/>
              </a:ext>
            </a:extLst>
          </p:cNvPr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>
            <a:extLst>
              <a:ext uri="{FF2B5EF4-FFF2-40B4-BE49-F238E27FC236}">
                <a16:creationId xmlns:a16="http://schemas.microsoft.com/office/drawing/2014/main" id="{9FF097F0-1EF6-03F0-1BB5-AD2B3C7CAB2C}"/>
              </a:ext>
            </a:extLst>
          </p:cNvPr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1B97077-BCFC-13DC-1D6F-663E3CE72ED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2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36AA8734-AE41-E486-7711-7E5DAC8F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655E3AA-817A-C426-8799-964D22103AE5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BCC431-4BB5-DC2D-7033-17D17350D69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A3FA20-A391-2F25-8285-488CA09C882B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做訓練，慢慢加入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看準確度衰退是否有減少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EBEF9B1-A6D2-6299-15E9-EFD113D33516}"/>
              </a:ext>
            </a:extLst>
          </p:cNvPr>
          <p:cNvSpPr txBox="1"/>
          <p:nvPr/>
        </p:nvSpPr>
        <p:spPr>
          <a:xfrm>
            <a:off x="745243" y="1389388"/>
            <a:ext cx="10218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BE9EAA-EA8E-E0C9-0196-9D62DC168A4A}"/>
              </a:ext>
            </a:extLst>
          </p:cNvPr>
          <p:cNvSpPr txBox="1"/>
          <p:nvPr/>
        </p:nvSpPr>
        <p:spPr>
          <a:xfrm>
            <a:off x="1724025" y="1897219"/>
            <a:ext cx="992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	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DF5458F-7A62-2874-3F04-4455A787E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43" y="1495087"/>
            <a:ext cx="10339574" cy="133938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0678E38-D432-819E-47B3-CF336D32CAAF}"/>
              </a:ext>
            </a:extLst>
          </p:cNvPr>
          <p:cNvSpPr txBox="1"/>
          <p:nvPr/>
        </p:nvSpPr>
        <p:spPr>
          <a:xfrm>
            <a:off x="1552575" y="3429000"/>
            <a:ext cx="9201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可以發現都完全有</a:t>
            </a:r>
            <a:r>
              <a:rPr lang="en-US" altLang="zh-TW" dirty="0"/>
              <a:t>802.11mc</a:t>
            </a:r>
            <a:r>
              <a:rPr lang="zh-TW" altLang="en-US" dirty="0"/>
              <a:t>協議的</a:t>
            </a:r>
            <a:r>
              <a:rPr lang="en-US" altLang="zh-TW" dirty="0"/>
              <a:t>RTT</a:t>
            </a:r>
            <a:r>
              <a:rPr lang="zh-TW" altLang="en-US" dirty="0"/>
              <a:t>資料，模型隨著時間衰退劇烈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只要加入一個</a:t>
            </a:r>
            <a:r>
              <a:rPr lang="en-US" altLang="zh-TW" dirty="0"/>
              <a:t>802.11mc</a:t>
            </a:r>
            <a:r>
              <a:rPr lang="zh-TW" altLang="en-US" dirty="0"/>
              <a:t>協議的</a:t>
            </a:r>
            <a:r>
              <a:rPr lang="en-US" altLang="zh-TW" dirty="0"/>
              <a:t>RTT</a:t>
            </a:r>
            <a:r>
              <a:rPr lang="zh-TW" altLang="en-US" dirty="0"/>
              <a:t>資料，模型準確度馬上有非常顯著的斷崖式提升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隨著越多的</a:t>
            </a:r>
            <a:r>
              <a:rPr lang="en-US" altLang="zh-TW" dirty="0"/>
              <a:t>AP</a:t>
            </a:r>
            <a:r>
              <a:rPr lang="zh-TW" altLang="en-US" dirty="0"/>
              <a:t>支援</a:t>
            </a:r>
            <a:r>
              <a:rPr lang="en-US" altLang="zh-TW" dirty="0"/>
              <a:t>RTT</a:t>
            </a:r>
            <a:r>
              <a:rPr lang="zh-TW" altLang="en-US" dirty="0"/>
              <a:t>功能，準確度也會不斷提升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沒有比較用當周資料訓練當周資料測試原因，因為小空間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 err="1"/>
              <a:t>wifi</a:t>
            </a:r>
            <a:r>
              <a:rPr lang="en-US" altLang="zh-TW" dirty="0"/>
              <a:t> RSSI </a:t>
            </a:r>
            <a:r>
              <a:rPr lang="zh-TW" altLang="en-US" dirty="0"/>
              <a:t>準確度超高，加入</a:t>
            </a:r>
            <a:r>
              <a:rPr lang="en-US" altLang="zh-TW" dirty="0"/>
              <a:t>RTT</a:t>
            </a:r>
            <a:r>
              <a:rPr lang="zh-TW" altLang="en-US" dirty="0"/>
              <a:t>反而會影響，這樣可能會失焦</a:t>
            </a:r>
          </a:p>
        </p:txBody>
      </p:sp>
    </p:spTree>
    <p:extLst>
      <p:ext uri="{BB962C8B-B14F-4D97-AF65-F5344CB8AC3E}">
        <p14:creationId xmlns:p14="http://schemas.microsoft.com/office/powerpoint/2010/main" val="305238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6424330" cy="17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Next Step</a:t>
            </a:r>
            <a:endParaRPr lang="en-US" altLang="zh-TW" kern="0" dirty="0"/>
          </a:p>
        </p:txBody>
      </p:sp>
      <p:cxnSp>
        <p:nvCxnSpPr>
          <p:cNvPr id="230" name="Google Shape;230;p34"/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C5C7ADB-326A-9C3F-3AB8-530C0955557B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Google Shape;548;p55">
            <a:extLst>
              <a:ext uri="{FF2B5EF4-FFF2-40B4-BE49-F238E27FC236}">
                <a16:creationId xmlns:a16="http://schemas.microsoft.com/office/drawing/2014/main" id="{DD605490-BDAD-5CFE-5046-FB2FF8DACB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837" b="14844"/>
          <a:stretch/>
        </p:blipFill>
        <p:spPr>
          <a:xfrm>
            <a:off x="6929120" y="2145658"/>
            <a:ext cx="5262880" cy="3652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80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9120908-F81C-1858-9145-35540755B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A19642A7-F86A-6B08-E8FA-821CB2BD61C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E4A80C-E2DC-05B9-4FEA-F3B260CF0CD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C04B153-F1A3-A560-797A-60AB08086E22}"/>
              </a:ext>
            </a:extLst>
          </p:cNvPr>
          <p:cNvSpPr txBox="1"/>
          <p:nvPr/>
        </p:nvSpPr>
        <p:spPr>
          <a:xfrm>
            <a:off x="1276350" y="1819275"/>
            <a:ext cx="11049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目前已經將 </a:t>
            </a:r>
            <a:r>
              <a:rPr lang="en-US" altLang="zh-TW" sz="2000" dirty="0"/>
              <a:t>APP</a:t>
            </a:r>
            <a:r>
              <a:rPr lang="zh-TW" altLang="en-US" sz="2000" dirty="0"/>
              <a:t> 寫好，可以在實驗室收集到周圍所有</a:t>
            </a:r>
            <a:r>
              <a:rPr lang="en-US" altLang="zh-TW" sz="2000" dirty="0" err="1"/>
              <a:t>WiFi</a:t>
            </a:r>
            <a:r>
              <a:rPr lang="en-US" altLang="zh-TW" sz="2000" dirty="0"/>
              <a:t> AP</a:t>
            </a:r>
            <a:r>
              <a:rPr lang="zh-TW" altLang="en-US" sz="2000" dirty="0"/>
              <a:t>的 </a:t>
            </a:r>
            <a:r>
              <a:rPr lang="en-US" altLang="zh-TW" sz="2000" dirty="0"/>
              <a:t>RSSI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詢問老師意見，目前研究方向是否正確，如果正確下一步該做那方面研究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1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505F998A-68E1-3F96-FDD5-322535C2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>
            <a:extLst>
              <a:ext uri="{FF2B5EF4-FFF2-40B4-BE49-F238E27FC236}">
                <a16:creationId xmlns:a16="http://schemas.microsoft.com/office/drawing/2014/main" id="{A34605E2-3188-C95F-8A68-A5115209C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2" name="Google Shape;192;p32">
            <a:extLst>
              <a:ext uri="{FF2B5EF4-FFF2-40B4-BE49-F238E27FC236}">
                <a16:creationId xmlns:a16="http://schemas.microsoft.com/office/drawing/2014/main" id="{DBADEE8A-F535-5E8F-F283-61D9899C7DF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139480" y="1697555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cxnSp>
        <p:nvCxnSpPr>
          <p:cNvPr id="206" name="Google Shape;206;p32">
            <a:extLst>
              <a:ext uri="{FF2B5EF4-FFF2-40B4-BE49-F238E27FC236}">
                <a16:creationId xmlns:a16="http://schemas.microsoft.com/office/drawing/2014/main" id="{48B6A9CD-6E89-58F2-4047-C4DA6FD9DFC0}"/>
              </a:ext>
            </a:extLst>
          </p:cNvPr>
          <p:cNvCxnSpPr/>
          <p:nvPr/>
        </p:nvCxnSpPr>
        <p:spPr>
          <a:xfrm>
            <a:off x="1042793" y="169755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>
            <a:extLst>
              <a:ext uri="{FF2B5EF4-FFF2-40B4-BE49-F238E27FC236}">
                <a16:creationId xmlns:a16="http://schemas.microsoft.com/office/drawing/2014/main" id="{C8093467-8499-EDA1-128D-18786792918E}"/>
              </a:ext>
            </a:extLst>
          </p:cNvPr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06AFD9-3F75-7253-7349-8E768D0635B0}"/>
              </a:ext>
            </a:extLst>
          </p:cNvPr>
          <p:cNvSpPr/>
          <p:nvPr/>
        </p:nvSpPr>
        <p:spPr>
          <a:xfrm>
            <a:off x="2710777" y="4469776"/>
            <a:ext cx="3414407" cy="725677"/>
          </a:xfrm>
          <a:prstGeom prst="rect">
            <a:avLst/>
          </a:prstGeom>
          <a:solidFill>
            <a:srgbClr val="F4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1F074D-FD22-937D-F8B8-3EFD0B5339D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Google Shape;191;p32">
            <a:extLst>
              <a:ext uri="{FF2B5EF4-FFF2-40B4-BE49-F238E27FC236}">
                <a16:creationId xmlns:a16="http://schemas.microsoft.com/office/drawing/2014/main" id="{2362C22E-2305-8186-DCB1-C49D404C82A1}"/>
              </a:ext>
            </a:extLst>
          </p:cNvPr>
          <p:cNvSpPr txBox="1">
            <a:spLocks/>
          </p:cNvSpPr>
          <p:nvPr/>
        </p:nvSpPr>
        <p:spPr>
          <a:xfrm>
            <a:off x="1139480" y="3341815"/>
            <a:ext cx="28192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kern="0" dirty="0"/>
              <a:t>02</a:t>
            </a:r>
          </a:p>
        </p:txBody>
      </p:sp>
      <p:sp>
        <p:nvSpPr>
          <p:cNvPr id="4" name="Google Shape;194;p32">
            <a:extLst>
              <a:ext uri="{FF2B5EF4-FFF2-40B4-BE49-F238E27FC236}">
                <a16:creationId xmlns:a16="http://schemas.microsoft.com/office/drawing/2014/main" id="{1E7725F5-BCF3-0672-16A6-7B13A9CC503F}"/>
              </a:ext>
            </a:extLst>
          </p:cNvPr>
          <p:cNvSpPr txBox="1">
            <a:spLocks/>
          </p:cNvSpPr>
          <p:nvPr/>
        </p:nvSpPr>
        <p:spPr>
          <a:xfrm>
            <a:off x="1139476" y="3883910"/>
            <a:ext cx="10864455" cy="91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/>
              <a:t>Using RSSI to train base model and gradually add the RTT data to see the degradation alleviate  </a:t>
            </a:r>
            <a:endParaRPr lang="en-US" altLang="zh-TW" kern="0" dirty="0"/>
          </a:p>
        </p:txBody>
      </p:sp>
      <p:cxnSp>
        <p:nvCxnSpPr>
          <p:cNvPr id="6" name="Google Shape;204;p32">
            <a:extLst>
              <a:ext uri="{FF2B5EF4-FFF2-40B4-BE49-F238E27FC236}">
                <a16:creationId xmlns:a16="http://schemas.microsoft.com/office/drawing/2014/main" id="{BC35934D-9630-A495-1039-A9A789156360}"/>
              </a:ext>
            </a:extLst>
          </p:cNvPr>
          <p:cNvCxnSpPr/>
          <p:nvPr/>
        </p:nvCxnSpPr>
        <p:spPr>
          <a:xfrm>
            <a:off x="1047399" y="334181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91;p32">
            <a:extLst>
              <a:ext uri="{FF2B5EF4-FFF2-40B4-BE49-F238E27FC236}">
                <a16:creationId xmlns:a16="http://schemas.microsoft.com/office/drawing/2014/main" id="{5C03177C-BF6C-F1CA-9306-9EC5D831B201}"/>
              </a:ext>
            </a:extLst>
          </p:cNvPr>
          <p:cNvSpPr txBox="1">
            <a:spLocks/>
          </p:cNvSpPr>
          <p:nvPr/>
        </p:nvSpPr>
        <p:spPr>
          <a:xfrm>
            <a:off x="1139480" y="5108776"/>
            <a:ext cx="28192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kern="0" dirty="0"/>
              <a:t>03</a:t>
            </a:r>
          </a:p>
        </p:txBody>
      </p:sp>
      <p:sp>
        <p:nvSpPr>
          <p:cNvPr id="8" name="Google Shape;194;p32">
            <a:extLst>
              <a:ext uri="{FF2B5EF4-FFF2-40B4-BE49-F238E27FC236}">
                <a16:creationId xmlns:a16="http://schemas.microsoft.com/office/drawing/2014/main" id="{1657A342-D90C-2745-DCE5-195E6CAE35B7}"/>
              </a:ext>
            </a:extLst>
          </p:cNvPr>
          <p:cNvSpPr txBox="1">
            <a:spLocks/>
          </p:cNvSpPr>
          <p:nvPr/>
        </p:nvSpPr>
        <p:spPr>
          <a:xfrm>
            <a:off x="1139477" y="5754776"/>
            <a:ext cx="10864455" cy="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kern="0" dirty="0"/>
              <a:t>Next step</a:t>
            </a:r>
          </a:p>
        </p:txBody>
      </p:sp>
      <p:cxnSp>
        <p:nvCxnSpPr>
          <p:cNvPr id="9" name="Google Shape;204;p32">
            <a:extLst>
              <a:ext uri="{FF2B5EF4-FFF2-40B4-BE49-F238E27FC236}">
                <a16:creationId xmlns:a16="http://schemas.microsoft.com/office/drawing/2014/main" id="{E541C2D9-4B86-F96C-B280-903284EC3753}"/>
              </a:ext>
            </a:extLst>
          </p:cNvPr>
          <p:cNvCxnSpPr/>
          <p:nvPr/>
        </p:nvCxnSpPr>
        <p:spPr>
          <a:xfrm>
            <a:off x="1047399" y="5108780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94;p32">
            <a:extLst>
              <a:ext uri="{FF2B5EF4-FFF2-40B4-BE49-F238E27FC236}">
                <a16:creationId xmlns:a16="http://schemas.microsoft.com/office/drawing/2014/main" id="{8D985360-3590-BE77-6195-B431381F1408}"/>
              </a:ext>
            </a:extLst>
          </p:cNvPr>
          <p:cNvSpPr txBox="1">
            <a:spLocks/>
          </p:cNvSpPr>
          <p:nvPr/>
        </p:nvSpPr>
        <p:spPr>
          <a:xfrm>
            <a:off x="1139476" y="2229318"/>
            <a:ext cx="10864455" cy="91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/>
              <a:t>Observing the Degradation Rate of Models </a:t>
            </a:r>
          </a:p>
          <a:p>
            <a:pPr marL="0" indent="0"/>
            <a:r>
              <a:rPr lang="en-US" altLang="zh-TW" dirty="0"/>
              <a:t>Trained on Different Datasets</a:t>
            </a:r>
            <a:endParaRPr lang="en-US" altLang="zh-TW" kern="0" dirty="0"/>
          </a:p>
        </p:txBody>
      </p:sp>
    </p:spTree>
    <p:extLst>
      <p:ext uri="{BB962C8B-B14F-4D97-AF65-F5344CB8AC3E}">
        <p14:creationId xmlns:p14="http://schemas.microsoft.com/office/powerpoint/2010/main" val="91683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030EA30-D3E2-FBF4-8ECA-EBE0F6D43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ED9F1B4-0DDA-72C3-3090-447954F4200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391CC0-50B8-0FE6-ED3F-B83E2F7509E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CB8A81-6D1F-1D26-4186-197656BD8BA5}"/>
              </a:ext>
            </a:extLst>
          </p:cNvPr>
          <p:cNvSpPr txBox="1"/>
          <p:nvPr/>
        </p:nvSpPr>
        <p:spPr>
          <a:xfrm>
            <a:off x="646744" y="382064"/>
            <a:ext cx="8809032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資料收集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D5166C-8A40-85FD-CE14-D7D34DDAADD2}"/>
              </a:ext>
            </a:extLst>
          </p:cNvPr>
          <p:cNvSpPr txBox="1"/>
          <p:nvPr/>
        </p:nvSpPr>
        <p:spPr>
          <a:xfrm>
            <a:off x="1095983" y="1084684"/>
            <a:ext cx="10000034" cy="211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01/03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49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，一個點收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分鐘，大概會有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筆資料，並且排除人為干擾導致的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資料包含，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單位時間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單位距離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標準差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這次收資料遇到特別的事，有幾個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在整個收資料的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分鐘內，都收不到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AP4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的資料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968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2EC11CD6-E1CF-E828-17F2-9E3B2A60F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BEF2540C-76B3-DEAB-8F3F-95477C267454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9EEC9A03-7DBE-BC11-8948-7B1C35DBA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sz="4000" dirty="0"/>
              <a:t>1. Observing the Degradation Rate of Models Trained on Different Datasets</a:t>
            </a:r>
            <a:br>
              <a:rPr lang="en-US" altLang="zh-TW" sz="6000" dirty="0"/>
            </a:br>
            <a:endParaRPr lang="en-US" altLang="zh-TW" sz="6000" dirty="0"/>
          </a:p>
        </p:txBody>
      </p:sp>
      <p:cxnSp>
        <p:nvCxnSpPr>
          <p:cNvPr id="230" name="Google Shape;230;p34">
            <a:extLst>
              <a:ext uri="{FF2B5EF4-FFF2-40B4-BE49-F238E27FC236}">
                <a16:creationId xmlns:a16="http://schemas.microsoft.com/office/drawing/2014/main" id="{FD871480-F483-4173-46DC-092F289E99AD}"/>
              </a:ext>
            </a:extLst>
          </p:cNvPr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F2DD051-889B-A609-8D43-4E7FA2ED20A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1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04C7537-8841-AEA7-FF6D-FB7DBC13A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DFBB904A-8CEC-A41A-F7D7-1747E0E2CB1E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B1C3A5-8AFF-8869-9E8A-E40B03EE3F5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E04C32-3FF3-8FD1-9CA2-CD2B822CA67D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三週資料訊連模型比較準確度衰退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E8409F-661F-8BEE-D521-13DAC165DC88}"/>
              </a:ext>
            </a:extLst>
          </p:cNvPr>
          <p:cNvSpPr txBox="1"/>
          <p:nvPr/>
        </p:nvSpPr>
        <p:spPr>
          <a:xfrm>
            <a:off x="745243" y="1389388"/>
            <a:ext cx="10218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424B0B-3DAF-40AB-4D50-EB5CD4E5245E}"/>
              </a:ext>
            </a:extLst>
          </p:cNvPr>
          <p:cNvSpPr txBox="1"/>
          <p:nvPr/>
        </p:nvSpPr>
        <p:spPr>
          <a:xfrm>
            <a:off x="960583" y="1339460"/>
            <a:ext cx="10002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前情提要： 根據上週的實驗觀察發現，隨著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數量的增加，使用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資料訓練出的模型，其隨時間推移的準確度衰退越不明顯，顯示增加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數量能有效提升模型對抗衰退的能力。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因此這週我都只用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做實驗，來看看不同資料所訓練出來的模型，其準確度衰退如何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322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CDF95E0-347E-08C4-F780-DFE2F8038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3FB95C2C-79B7-43DF-9B15-B7F481C8DA7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F77F05-CCB1-F20D-D209-40DEE0F9123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169ABD-CE43-964F-6AD3-F5267C70FC55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三週資料訊連模型比較準確度衰退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DB14EC1-29F1-1AE3-3949-088E82DB040C}"/>
              </a:ext>
            </a:extLst>
          </p:cNvPr>
          <p:cNvSpPr txBox="1"/>
          <p:nvPr/>
        </p:nvSpPr>
        <p:spPr>
          <a:xfrm>
            <a:off x="646744" y="1353454"/>
            <a:ext cx="1004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只使用 </a:t>
            </a:r>
            <a:r>
              <a:rPr lang="en-US" altLang="zh-TW" dirty="0"/>
              <a:t>RSSI</a:t>
            </a:r>
            <a:r>
              <a:rPr lang="zh-TW" altLang="en-US" dirty="0"/>
              <a:t> 的模型 </a:t>
            </a:r>
            <a:r>
              <a:rPr lang="en-US" altLang="zh-TW" dirty="0"/>
              <a:t>vs </a:t>
            </a:r>
            <a:r>
              <a:rPr lang="zh-TW" altLang="en-US" dirty="0"/>
              <a:t>只使用 </a:t>
            </a:r>
            <a:r>
              <a:rPr lang="en-US" altLang="zh-TW" dirty="0"/>
              <a:t>Distance </a:t>
            </a:r>
            <a:r>
              <a:rPr lang="zh-TW" altLang="en-US" dirty="0"/>
              <a:t>的模型</a:t>
            </a:r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A071B11D-20AB-D799-9009-33CE064D6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59351"/>
              </p:ext>
            </p:extLst>
          </p:nvPr>
        </p:nvGraphicFramePr>
        <p:xfrm>
          <a:off x="369453" y="2346519"/>
          <a:ext cx="5568950" cy="408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AF9168A5-198E-7CDA-F983-6224B06C91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393954"/>
              </p:ext>
            </p:extLst>
          </p:nvPr>
        </p:nvGraphicFramePr>
        <p:xfrm>
          <a:off x="6253599" y="2346518"/>
          <a:ext cx="5568950" cy="408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109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6CD8159-556C-008D-AA5F-388CD0928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520D65C-BEC5-0785-BFFD-B22D795E0A35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FF6BD1-D926-571A-9B1C-CBD732EDD4C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92C620F-7132-DDD8-60DB-4BDB56C27BB9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三週資料訊連模型比較準確度衰退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5847C94-9765-1DAB-4999-0EC0F34E0C3C}"/>
              </a:ext>
            </a:extLst>
          </p:cNvPr>
          <p:cNvSpPr txBox="1"/>
          <p:nvPr/>
        </p:nvSpPr>
        <p:spPr>
          <a:xfrm>
            <a:off x="646744" y="1122622"/>
            <a:ext cx="1004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因為這週做了 使用 </a:t>
            </a:r>
            <a:r>
              <a:rPr lang="en-US" altLang="zh-TW" dirty="0"/>
              <a:t>distance </a:t>
            </a:r>
            <a:r>
              <a:rPr lang="en-US" altLang="zh-TW" dirty="0" err="1"/>
              <a:t>StdDev</a:t>
            </a:r>
            <a:r>
              <a:rPr lang="en-US" altLang="zh-TW" dirty="0"/>
              <a:t> </a:t>
            </a:r>
            <a:r>
              <a:rPr lang="zh-TW" altLang="en-US" dirty="0"/>
              <a:t>來調整 </a:t>
            </a:r>
            <a:r>
              <a:rPr lang="en-US" altLang="zh-TW" dirty="0"/>
              <a:t>distance</a:t>
            </a:r>
            <a:r>
              <a:rPr lang="zh-TW" altLang="en-US" dirty="0"/>
              <a:t> ，順便觀察期衰退結果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 </a:t>
            </a:r>
            <a:r>
              <a:rPr lang="en-US" altLang="zh-TW" dirty="0"/>
              <a:t>RSSI, Distance, </a:t>
            </a:r>
            <a:r>
              <a:rPr lang="en-US" altLang="zh-TW" dirty="0" err="1"/>
              <a:t>StdDev</a:t>
            </a:r>
            <a:r>
              <a:rPr lang="zh-TW" altLang="en-US" dirty="0"/>
              <a:t> 的模型 </a:t>
            </a:r>
            <a:r>
              <a:rPr lang="en-US" altLang="zh-TW" dirty="0"/>
              <a:t>vs </a:t>
            </a:r>
            <a:r>
              <a:rPr lang="zh-TW" altLang="en-US" dirty="0"/>
              <a:t>只使用 </a:t>
            </a:r>
            <a:r>
              <a:rPr lang="en-US" altLang="zh-TW" dirty="0"/>
              <a:t>RSSI, Corrected Distance </a:t>
            </a:r>
            <a:r>
              <a:rPr lang="zh-TW" altLang="en-US" dirty="0"/>
              <a:t>的模型，為方便，前者稱為 </a:t>
            </a:r>
            <a:r>
              <a:rPr lang="en-US" altLang="zh-TW" dirty="0"/>
              <a:t>Original</a:t>
            </a:r>
            <a:r>
              <a:rPr lang="zh-TW" altLang="en-US" dirty="0"/>
              <a:t>，後者稱為 </a:t>
            </a:r>
            <a:r>
              <a:rPr lang="en-US" altLang="zh-TW" dirty="0"/>
              <a:t>Adjustment</a:t>
            </a:r>
            <a:endParaRPr lang="zh-TW" altLang="en-US" dirty="0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EFFB17DF-149B-57E2-5C31-51DDDD509F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552402"/>
              </p:ext>
            </p:extLst>
          </p:nvPr>
        </p:nvGraphicFramePr>
        <p:xfrm>
          <a:off x="369453" y="2568192"/>
          <a:ext cx="5568950" cy="408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A5769C87-165B-1704-9983-21230ED747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089656"/>
              </p:ext>
            </p:extLst>
          </p:nvPr>
        </p:nvGraphicFramePr>
        <p:xfrm>
          <a:off x="6253599" y="2568191"/>
          <a:ext cx="5568950" cy="408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9343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E13F20DE-1698-2DB3-46DB-2AC8361FB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F262C5F4-F431-02D5-B68B-C9BE0D283919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F00DF649-A0BD-9309-A80C-43BE73C78A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6000" y="2335085"/>
            <a:ext cx="9332982" cy="246782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sz="4000" dirty="0"/>
              <a:t>2. Using RSSI to train base model and gradually add the RTT data to see the degradation alleviate </a:t>
            </a:r>
          </a:p>
        </p:txBody>
      </p:sp>
      <p:cxnSp>
        <p:nvCxnSpPr>
          <p:cNvPr id="230" name="Google Shape;230;p34">
            <a:extLst>
              <a:ext uri="{FF2B5EF4-FFF2-40B4-BE49-F238E27FC236}">
                <a16:creationId xmlns:a16="http://schemas.microsoft.com/office/drawing/2014/main" id="{FDBF8A76-BC4E-4EFF-8413-FACCC1A58E59}"/>
              </a:ext>
            </a:extLst>
          </p:cNvPr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469C06F5-5010-BDAA-8D71-D655DB25E5FA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45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56B3C4A2-1535-7335-FAE2-E88D0CEDD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D6EF5009-FE89-8556-AF62-955AE3691B30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4E10EA-FC2D-23EA-E783-434D74BF236B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50BDE4-26EF-5E0F-CAE3-F6338CA03C57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做訓練，慢慢加入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看準確度衰退是否有減少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B8BFFE1-AEBD-7F9A-8170-BD87CEA43D1D}"/>
              </a:ext>
            </a:extLst>
          </p:cNvPr>
          <p:cNvSpPr txBox="1"/>
          <p:nvPr/>
        </p:nvSpPr>
        <p:spPr>
          <a:xfrm>
            <a:off x="745243" y="1389388"/>
            <a:ext cx="10218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5DE0CA4E-E2F5-F384-B37A-8DB383BD15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605219"/>
              </p:ext>
            </p:extLst>
          </p:nvPr>
        </p:nvGraphicFramePr>
        <p:xfrm>
          <a:off x="2011680" y="1389388"/>
          <a:ext cx="7874000" cy="5295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9615292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11090</TotalTime>
  <Words>567</Words>
  <Application>Microsoft Office PowerPoint</Application>
  <PresentationFormat>寬螢幕</PresentationFormat>
  <Paragraphs>91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Anaheim</vt:lpstr>
      <vt:lpstr>Gilda Display</vt:lpstr>
      <vt:lpstr>Playfair Display Medium</vt:lpstr>
      <vt:lpstr>微軟正黑體</vt:lpstr>
      <vt:lpstr>新細明體</vt:lpstr>
      <vt:lpstr>Aptos</vt:lpstr>
      <vt:lpstr>Arial</vt:lpstr>
      <vt:lpstr>DM Sans</vt:lpstr>
      <vt:lpstr>Nunito Light</vt:lpstr>
      <vt:lpstr>PT Sans</vt:lpstr>
      <vt:lpstr>Regular Management Meeting by Slidesgo</vt:lpstr>
      <vt:lpstr>01.03 Meeting - 14</vt:lpstr>
      <vt:lpstr>Table of contents</vt:lpstr>
      <vt:lpstr>PowerPoint 簡報</vt:lpstr>
      <vt:lpstr>1. Observing the Degradation Rate of Models Trained on Different Datasets </vt:lpstr>
      <vt:lpstr>PowerPoint 簡報</vt:lpstr>
      <vt:lpstr>PowerPoint 簡報</vt:lpstr>
      <vt:lpstr>PowerPoint 簡報</vt:lpstr>
      <vt:lpstr>2. Using RSSI to train base model and gradually add the RTT data to see the degradation alleviate </vt:lpstr>
      <vt:lpstr>PowerPoint 簡報</vt:lpstr>
      <vt:lpstr>PowerPoint 簡報</vt:lpstr>
      <vt:lpstr>Next Step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280</cp:revision>
  <dcterms:created xsi:type="dcterms:W3CDTF">2024-09-23T11:19:04Z</dcterms:created>
  <dcterms:modified xsi:type="dcterms:W3CDTF">2025-01-07T03:06:04Z</dcterms:modified>
</cp:coreProperties>
</file>