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329" r:id="rId2"/>
    <p:sldId id="330" r:id="rId3"/>
    <p:sldId id="327" r:id="rId4"/>
    <p:sldId id="346" r:id="rId5"/>
    <p:sldId id="348" r:id="rId6"/>
    <p:sldId id="349" r:id="rId7"/>
    <p:sldId id="351" r:id="rId8"/>
    <p:sldId id="347" r:id="rId9"/>
    <p:sldId id="352" r:id="rId10"/>
    <p:sldId id="353" r:id="rId11"/>
    <p:sldId id="281" r:id="rId12"/>
    <p:sldId id="331" r:id="rId13"/>
    <p:sldId id="354" r:id="rId14"/>
    <p:sldId id="355" r:id="rId15"/>
    <p:sldId id="357" r:id="rId16"/>
    <p:sldId id="35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  <a:srgbClr val="FFFF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0" d="100"/>
          <a:sy n="80" d="100"/>
        </p:scale>
        <p:origin x="58" y="30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比較 </a:t>
            </a:r>
            <a:r>
              <a:rPr lang="en-US" altLang="zh-TW" dirty="0"/>
              <a:t>RSSI</a:t>
            </a:r>
            <a:r>
              <a:rPr lang="zh-TW" altLang="en-US" dirty="0"/>
              <a:t> 和 </a:t>
            </a:r>
            <a:r>
              <a:rPr lang="en-US" altLang="zh-TW" dirty="0"/>
              <a:t>Distance</a:t>
            </a:r>
            <a:r>
              <a:rPr lang="en-US" altLang="zh-TW" baseline="0" dirty="0"/>
              <a:t> </a:t>
            </a:r>
            <a:r>
              <a:rPr lang="zh-TW" altLang="en-US" baseline="0" dirty="0"/>
              <a:t>所訓練模型 </a:t>
            </a:r>
            <a:r>
              <a:rPr lang="en-US" altLang="zh-TW" baseline="0" dirty="0"/>
              <a:t>Accuracy </a:t>
            </a:r>
            <a:r>
              <a:rPr lang="zh-TW" altLang="en-US" baseline="0" dirty="0"/>
              <a:t>衰退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只使用 RSSI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9.0752655347956124E-2"/>
                  <c:y val="4.705394575211109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6F-4DBC-8D1D-34F3598762B1}"/>
                </c:ext>
              </c:extLst>
            </c:dLbl>
            <c:dLbl>
              <c:idx val="3"/>
              <c:layout>
                <c:manualLayout>
                  <c:x val="-6.7947638244193254E-2"/>
                  <c:y val="8.43983471426754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89-4B42-803D-320D9330288C}"/>
                </c:ext>
              </c:extLst>
            </c:dLbl>
            <c:spPr>
              <a:noFill/>
              <a:ln>
                <a:solidFill>
                  <a:srgbClr val="0070C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0.99970000000000003</c:v>
                </c:pt>
                <c:pt idx="1">
                  <c:v>0.38540000000000002</c:v>
                </c:pt>
                <c:pt idx="2">
                  <c:v>0.30590000000000001</c:v>
                </c:pt>
                <c:pt idx="3">
                  <c:v>0.55320000000000003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F-4DBC-8D1D-34F3598762B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只使用 Distance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5667136533816964E-2"/>
                  <c:y val="-7.1203325318009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6F-4DBC-8D1D-34F3598762B1}"/>
                </c:ext>
              </c:extLst>
            </c:dLbl>
            <c:dLbl>
              <c:idx val="2"/>
              <c:spPr>
                <a:noFill/>
                <a:ln>
                  <a:solidFill>
                    <a:srgbClr val="C0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16F-4DBC-8D1D-34F3598762B1}"/>
                </c:ext>
              </c:extLst>
            </c:dLbl>
            <c:dLbl>
              <c:idx val="3"/>
              <c:layout>
                <c:manualLayout>
                  <c:x val="-6.3386634823440688E-2"/>
                  <c:y val="-6.18672249703682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89-4B42-803D-320D9330288C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工作表1!$C$2:$C$5</c:f>
              <c:numCache>
                <c:formatCode>0.00%</c:formatCode>
                <c:ptCount val="4"/>
                <c:pt idx="0">
                  <c:v>0.997</c:v>
                </c:pt>
                <c:pt idx="1">
                  <c:v>0.71809999999999996</c:v>
                </c:pt>
                <c:pt idx="2">
                  <c:v>0.60850000000000004</c:v>
                </c:pt>
                <c:pt idx="3">
                  <c:v>0.65010000000000001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F-4DBC-8D1D-34F3598762B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8567344"/>
        <c:axId val="1348558224"/>
      </c:lineChart>
      <c:catAx>
        <c:axId val="134856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58224"/>
        <c:crosses val="autoZero"/>
        <c:auto val="1"/>
        <c:lblAlgn val="ctr"/>
        <c:lblOffset val="100"/>
        <c:noMultiLvlLbl val="0"/>
      </c:catAx>
      <c:valAx>
        <c:axId val="1348558224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更新 </a:t>
            </a:r>
            <a:r>
              <a:rPr lang="en-US" altLang="zh-TW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情況下，更新不同 </a:t>
            </a:r>
            <a:r>
              <a:rPr lang="en-US" altLang="zh-TW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組合來訓練定為模型</a:t>
            </a:r>
            <a:endParaRPr 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AP1, AP2, AP3+Distance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 組合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1.37E-2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0-4503-BDA7-7467F20CE37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AP1, AP2, AP4+Distance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 組合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1.67E-2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20-4503-BDA7-7467F20CE37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AP1 AP3, AP4+Distance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 組合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1.41E-2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3-4F1B-89AE-DBF52E91BFDA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AP2, AP3, AP4+Distance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 組合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1.44E-2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3-4F1B-89AE-DBF52E91B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1772191"/>
        <c:axId val="721779391"/>
      </c:barChart>
      <c:catAx>
        <c:axId val="72177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1779391"/>
        <c:crosses val="autoZero"/>
        <c:auto val="1"/>
        <c:lblAlgn val="ctr"/>
        <c:lblOffset val="100"/>
        <c:noMultiLvlLbl val="0"/>
      </c:catAx>
      <c:valAx>
        <c:axId val="72177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MDE</a:t>
                </a:r>
                <a:r>
                  <a:rPr lang="zh-TW" dirty="0"/>
                  <a:t> </a:t>
                </a:r>
                <a:r>
                  <a:rPr lang="en-US" dirty="0"/>
                  <a:t>(m)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177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比較 </a:t>
            </a:r>
            <a:r>
              <a:rPr lang="en-US" altLang="zh-TW" dirty="0"/>
              <a:t>RSSI</a:t>
            </a:r>
            <a:r>
              <a:rPr lang="zh-TW" altLang="en-US" dirty="0"/>
              <a:t> 和 </a:t>
            </a:r>
            <a:r>
              <a:rPr lang="en-US" altLang="zh-TW" dirty="0"/>
              <a:t>Distance</a:t>
            </a:r>
            <a:r>
              <a:rPr lang="en-US" altLang="zh-TW" baseline="0" dirty="0"/>
              <a:t> </a:t>
            </a:r>
            <a:r>
              <a:rPr lang="zh-TW" altLang="en-US" baseline="0" dirty="0"/>
              <a:t>所訓練模型 </a:t>
            </a:r>
            <a:endParaRPr lang="en-US" altLang="zh-TW" baseline="0" dirty="0"/>
          </a:p>
          <a:p>
            <a:pPr>
              <a:defRPr/>
            </a:pPr>
            <a:r>
              <a:rPr lang="en-US" altLang="zh-TW" baseline="0" dirty="0"/>
              <a:t>MDE </a:t>
            </a:r>
            <a:r>
              <a:rPr lang="zh-TW" altLang="en-US" baseline="0" dirty="0"/>
              <a:t>衰退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只使用 RSSI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2953249714937287"/>
                  <c:y val="-4.3195024275086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3F-4C38-BD68-112218EE38C7}"/>
                </c:ext>
              </c:extLst>
            </c:dLbl>
            <c:spPr>
              <a:noFill/>
              <a:ln>
                <a:solidFill>
                  <a:srgbClr val="0070C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12/27資料測試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工作表1!$B$2:$B$5</c:f>
              <c:numCache>
                <c:formatCode>0.0000_);[Red]\(0.0000\)</c:formatCode>
                <c:ptCount val="4"/>
                <c:pt idx="0">
                  <c:v>2.0000000000000001E-4</c:v>
                </c:pt>
                <c:pt idx="1">
                  <c:v>1.9370000000000001</c:v>
                </c:pt>
                <c:pt idx="2">
                  <c:v>2.3376000000000001</c:v>
                </c:pt>
                <c:pt idx="3">
                  <c:v>1.4446000000000001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3F-4C38-BD68-112218EE38C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只使用 Distance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1117445838084379E-2"/>
                  <c:y val="-0.1272199274038560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3F-4C38-BD68-112218EE38C7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12/27資料測試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工作表1!$C$2:$C$5</c:f>
              <c:numCache>
                <c:formatCode>0.0000_);[Red]\(0.0000\)</c:formatCode>
                <c:ptCount val="4"/>
                <c:pt idx="0">
                  <c:v>3.8999999999999998E-3</c:v>
                </c:pt>
                <c:pt idx="1">
                  <c:v>0.21590000000000001</c:v>
                </c:pt>
                <c:pt idx="2">
                  <c:v>0.27110000000000001</c:v>
                </c:pt>
                <c:pt idx="3">
                  <c:v>0.31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3F-4C38-BD68-112218EE38C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8567344"/>
        <c:axId val="1348558224"/>
      </c:lineChart>
      <c:catAx>
        <c:axId val="134856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時間</a:t>
                </a:r>
              </a:p>
            </c:rich>
          </c:tx>
          <c:layout>
            <c:manualLayout>
              <c:xMode val="edge"/>
              <c:yMode val="edge"/>
              <c:x val="0.49704899487336035"/>
              <c:y val="0.84587225519262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58224"/>
        <c:crosses val="autoZero"/>
        <c:auto val="1"/>
        <c:lblAlgn val="ctr"/>
        <c:lblOffset val="100"/>
        <c:noMultiLvlLbl val="0"/>
      </c:catAx>
      <c:valAx>
        <c:axId val="134855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MDE </a:t>
                </a:r>
                <a:r>
                  <a:rPr lang="zh-TW" altLang="en-US" dirty="0"/>
                  <a:t>距離 </a:t>
                </a:r>
                <a:r>
                  <a:rPr lang="en-US" altLang="zh-TW" dirty="0"/>
                  <a:t>(m)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dirty="0"/>
              <a:t>比較 </a:t>
            </a: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Original</a:t>
            </a:r>
            <a:r>
              <a:rPr lang="zh-TW" altLang="en-US" sz="1800" dirty="0"/>
              <a:t> 和 </a:t>
            </a: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Adjustment</a:t>
            </a:r>
            <a:r>
              <a:rPr lang="en-US" altLang="zh-TW" sz="1800" baseline="0" dirty="0"/>
              <a:t> </a:t>
            </a:r>
            <a:r>
              <a:rPr lang="zh-TW" altLang="en-US" sz="1800" baseline="0" dirty="0"/>
              <a:t>模型 </a:t>
            </a:r>
            <a:endParaRPr lang="en-US" altLang="zh-TW" sz="1800" baseline="0" dirty="0"/>
          </a:p>
          <a:p>
            <a:pPr>
              <a:defRPr/>
            </a:pPr>
            <a:r>
              <a:rPr lang="en-US" altLang="zh-TW" sz="1800" baseline="0" dirty="0"/>
              <a:t>Accuracy </a:t>
            </a:r>
            <a:r>
              <a:rPr lang="zh-TW" altLang="en-US" sz="1800" baseline="0" dirty="0"/>
              <a:t>衰退</a:t>
            </a:r>
            <a:endParaRPr lang="zh-TW" alt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8.2565474640641415E-2"/>
                  <c:y val="1.28215778107604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16F-4DBC-8D1D-34F3598762B1}"/>
                </c:ext>
              </c:extLst>
            </c:dLbl>
            <c:dLbl>
              <c:idx val="1"/>
              <c:layout>
                <c:manualLayout>
                  <c:x val="-4.7423122850806708E-2"/>
                  <c:y val="-5.56431580719409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52B-4168-B7D3-1888AEBE10E4}"/>
                </c:ext>
              </c:extLst>
            </c:dLbl>
            <c:dLbl>
              <c:idx val="2"/>
              <c:layout>
                <c:manualLayout>
                  <c:x val="-5.198412627155944E-2"/>
                  <c:y val="-6.80912918687956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2B-4168-B7D3-1888AEBE10E4}"/>
                </c:ext>
              </c:extLst>
            </c:dLbl>
            <c:dLbl>
              <c:idx val="3"/>
              <c:layout>
                <c:manualLayout>
                  <c:x val="-6.3386634823440688E-2"/>
                  <c:y val="5.327801265053849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AF4-49E1-8386-D066B86D9C77}"/>
                </c:ext>
              </c:extLst>
            </c:dLbl>
            <c:spPr>
              <a:noFill/>
              <a:ln>
                <a:solidFill>
                  <a:srgbClr val="0070C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12/27資料測試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工作表1!$B$2:$B$5</c:f>
              <c:numCache>
                <c:formatCode>0.00%</c:formatCode>
                <c:ptCount val="4"/>
                <c:pt idx="0">
                  <c:v>0.99680000000000002</c:v>
                </c:pt>
                <c:pt idx="1">
                  <c:v>0.73450000000000004</c:v>
                </c:pt>
                <c:pt idx="2">
                  <c:v>0.63180000000000003</c:v>
                </c:pt>
                <c:pt idx="3">
                  <c:v>0.61560000000000004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6F-4DBC-8D1D-34F3598762B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Adjustment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5667136533816964E-2"/>
                  <c:y val="-7.12033253180094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6F-4DBC-8D1D-34F3598762B1}"/>
                </c:ext>
              </c:extLst>
            </c:dLbl>
            <c:dLbl>
              <c:idx val="1"/>
              <c:layout>
                <c:manualLayout>
                  <c:x val="-0.12039917758284775"/>
                  <c:y val="5.9502079548965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2B-4168-B7D3-1888AEBE10E4}"/>
                </c:ext>
              </c:extLst>
            </c:dLbl>
            <c:dLbl>
              <c:idx val="2"/>
              <c:layout>
                <c:manualLayout>
                  <c:x val="-6.5667136533816964E-2"/>
                  <c:y val="7.8174280244248065E-2"/>
                </c:manualLayout>
              </c:layout>
              <c:spPr>
                <a:noFill/>
                <a:ln>
                  <a:solidFill>
                    <a:srgbClr val="C00000"/>
                  </a:solidFill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16F-4DBC-8D1D-34F3598762B1}"/>
                </c:ext>
              </c:extLst>
            </c:dLbl>
            <c:dLbl>
              <c:idx val="3"/>
              <c:layout>
                <c:manualLayout>
                  <c:x val="-7.022813995456953E-2"/>
                  <c:y val="-6.18672249703682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AF4-49E1-8386-D066B86D9C77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12/27資料測試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工作表1!$C$2:$C$5</c:f>
              <c:numCache>
                <c:formatCode>0.00%</c:formatCode>
                <c:ptCount val="4"/>
                <c:pt idx="0">
                  <c:v>0.99350000000000005</c:v>
                </c:pt>
                <c:pt idx="1">
                  <c:v>0.62639999999999996</c:v>
                </c:pt>
                <c:pt idx="2">
                  <c:v>0.61970000000000003</c:v>
                </c:pt>
                <c:pt idx="3">
                  <c:v>0.62290000000000001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6F-4DBC-8D1D-34F3598762B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8567344"/>
        <c:axId val="1348558224"/>
      </c:lineChart>
      <c:catAx>
        <c:axId val="134856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58224"/>
        <c:crosses val="autoZero"/>
        <c:auto val="1"/>
        <c:lblAlgn val="ctr"/>
        <c:lblOffset val="100"/>
        <c:noMultiLvlLbl val="0"/>
      </c:catAx>
      <c:valAx>
        <c:axId val="1348558224"/>
        <c:scaling>
          <c:orientation val="minMax"/>
          <c:max val="1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比較 </a:t>
            </a: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Original</a:t>
            </a:r>
            <a:r>
              <a:rPr lang="zh-TW" alt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和 </a:t>
            </a: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Adjustment </a:t>
            </a:r>
            <a:r>
              <a:rPr lang="zh-TW" alt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模型 </a:t>
            </a:r>
            <a:endParaRPr lang="en-US" altLang="zh-TW" sz="18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>
              <a:defRPr/>
            </a:pPr>
            <a:r>
              <a:rPr lang="en-US" altLang="zh-TW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MDE </a:t>
            </a:r>
            <a:r>
              <a:rPr lang="zh-TW" altLang="en-US" sz="18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衰退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Original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0.12953249714937287"/>
                  <c:y val="-4.319502427508611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63F-4C38-BD68-112218EE38C7}"/>
                </c:ext>
              </c:extLst>
            </c:dLbl>
            <c:dLbl>
              <c:idx val="1"/>
              <c:layout>
                <c:manualLayout>
                  <c:x val="-5.4275940706955531E-2"/>
                  <c:y val="6.572614644739321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511-4CEC-8598-F05272B892CA}"/>
                </c:ext>
              </c:extLst>
            </c:dLbl>
            <c:dLbl>
              <c:idx val="2"/>
              <c:layout>
                <c:manualLayout>
                  <c:x val="-5.8836944127708263E-2"/>
                  <c:y val="4.08298788536837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511-4CEC-8598-F05272B892CA}"/>
                </c:ext>
              </c:extLst>
            </c:dLbl>
            <c:dLbl>
              <c:idx val="3"/>
              <c:layout>
                <c:manualLayout>
                  <c:x val="-6.1117445838084379E-2"/>
                  <c:y val="5.950207954896588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198-4144-BD9D-BBB9A3E32163}"/>
                </c:ext>
              </c:extLst>
            </c:dLbl>
            <c:spPr>
              <a:noFill/>
              <a:ln>
                <a:solidFill>
                  <a:srgbClr val="0070C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12/27資料測試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工作表1!$B$2:$B$5</c:f>
              <c:numCache>
                <c:formatCode>0.0000_);[Red]\(0.0000\)</c:formatCode>
                <c:ptCount val="4"/>
                <c:pt idx="0">
                  <c:v>3.7000000000000002E-3</c:v>
                </c:pt>
                <c:pt idx="1">
                  <c:v>0.2024</c:v>
                </c:pt>
                <c:pt idx="2">
                  <c:v>0.2732</c:v>
                </c:pt>
                <c:pt idx="3">
                  <c:v>0.32029999999999997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3F-4C38-BD68-112218EE38C7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Adjustment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1117445838084379E-2"/>
                  <c:y val="-0.12721992740385604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63F-4C38-BD68-112218EE38C7}"/>
                </c:ext>
              </c:extLst>
            </c:dLbl>
            <c:dLbl>
              <c:idx val="3"/>
              <c:layout>
                <c:manualLayout>
                  <c:x val="-6.3397947548460662E-2"/>
                  <c:y val="-7.43153587672230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198-4144-BD9D-BBB9A3E32163}"/>
                </c:ext>
              </c:extLst>
            </c:dLbl>
            <c:spPr>
              <a:noFill/>
              <a:ln>
                <a:solidFill>
                  <a:srgbClr val="FF0000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12/14訓練當週</c:v>
                </c:pt>
                <c:pt idx="1">
                  <c:v>12/21資料測試</c:v>
                </c:pt>
                <c:pt idx="2">
                  <c:v>12/27資料測試</c:v>
                </c:pt>
                <c:pt idx="3">
                  <c:v>2025/01/03資料測試</c:v>
                </c:pt>
              </c:strCache>
            </c:strRef>
          </c:cat>
          <c:val>
            <c:numRef>
              <c:f>工作表1!$C$2:$C$5</c:f>
              <c:numCache>
                <c:formatCode>0.0000_);[Red]\(0.0000\)</c:formatCode>
                <c:ptCount val="4"/>
                <c:pt idx="0">
                  <c:v>6.4000000000000003E-3</c:v>
                </c:pt>
                <c:pt idx="1">
                  <c:v>0.28120000000000001</c:v>
                </c:pt>
                <c:pt idx="2">
                  <c:v>0.29699999999999999</c:v>
                </c:pt>
                <c:pt idx="3">
                  <c:v>0.32519999999999999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3F-4C38-BD68-112218EE38C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8567344"/>
        <c:axId val="1348558224"/>
      </c:lineChart>
      <c:catAx>
        <c:axId val="1348567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dirty="0"/>
                  <a:t>時間</a:t>
                </a:r>
              </a:p>
            </c:rich>
          </c:tx>
          <c:layout>
            <c:manualLayout>
              <c:xMode val="edge"/>
              <c:yMode val="edge"/>
              <c:x val="0.49704899487336035"/>
              <c:y val="0.845872255192623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58224"/>
        <c:crosses val="autoZero"/>
        <c:auto val="1"/>
        <c:lblAlgn val="ctr"/>
        <c:lblOffset val="100"/>
        <c:noMultiLvlLbl val="0"/>
      </c:catAx>
      <c:valAx>
        <c:axId val="134855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MDE </a:t>
                </a:r>
                <a:r>
                  <a:rPr lang="zh-TW" altLang="en-US" dirty="0"/>
                  <a:t>距離 </a:t>
                </a:r>
                <a:r>
                  <a:rPr lang="en-US" altLang="zh-TW" dirty="0"/>
                  <a:t>(m)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0.0000_);[Red]\(0.00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4856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加入 </a:t>
            </a:r>
            <a:r>
              <a:rPr lang="en-US" altLang="zh-TW" dirty="0"/>
              <a:t>RTT </a:t>
            </a:r>
            <a:r>
              <a:rPr lang="zh-TW" altLang="en-US" dirty="0"/>
              <a:t>資料的 </a:t>
            </a:r>
            <a:r>
              <a:rPr lang="en-US" altLang="zh-TW" dirty="0"/>
              <a:t>RSSI</a:t>
            </a:r>
            <a:r>
              <a:rPr lang="zh-TW" altLang="en-US" dirty="0"/>
              <a:t> 模型衰退程度 </a:t>
            </a:r>
            <a:r>
              <a:rPr lang="en-US" altLang="zh-TW" dirty="0"/>
              <a:t>MDE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4 RSSI 0 RTT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工作表1!$A$2:$A$4</c:f>
              <c:strCache>
                <c:ptCount val="3"/>
                <c:pt idx="0">
                  <c:v>12/14 train 12/21 test</c:v>
                </c:pt>
                <c:pt idx="1">
                  <c:v>12/14 train 12/27 test</c:v>
                </c:pt>
                <c:pt idx="2">
                  <c:v>12/14 train 01/03 test</c:v>
                </c:pt>
              </c:strCache>
            </c:strRef>
          </c:cat>
          <c:val>
            <c:numRef>
              <c:f>工作表1!$B$2:$B$4</c:f>
              <c:numCache>
                <c:formatCode>General</c:formatCode>
                <c:ptCount val="3"/>
                <c:pt idx="0">
                  <c:v>1.9370000000000001</c:v>
                </c:pt>
                <c:pt idx="1">
                  <c:v>2.3376000000000001</c:v>
                </c:pt>
                <c:pt idx="2">
                  <c:v>1.4446000000000001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BA-4C50-B3AE-2B0CBE40DA51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4 RSSI 1 RTT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strRef>
              <c:f>工作表1!$A$2:$A$4</c:f>
              <c:strCache>
                <c:ptCount val="3"/>
                <c:pt idx="0">
                  <c:v>12/14 train 12/21 test</c:v>
                </c:pt>
                <c:pt idx="1">
                  <c:v>12/14 train 12/27 test</c:v>
                </c:pt>
                <c:pt idx="2">
                  <c:v>12/14 train 01/03 test</c:v>
                </c:pt>
              </c:strCache>
            </c:strRef>
          </c:cat>
          <c:val>
            <c:numRef>
              <c:f>工作表1!$C$2:$C$4</c:f>
              <c:numCache>
                <c:formatCode>General</c:formatCode>
                <c:ptCount val="3"/>
                <c:pt idx="0">
                  <c:v>0.3392</c:v>
                </c:pt>
                <c:pt idx="1">
                  <c:v>0.55530000000000002</c:v>
                </c:pt>
                <c:pt idx="2">
                  <c:v>0.4123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CBA-4C50-B3AE-2B0CBE40DA51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4 RSSI 2 RTT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F0"/>
                </a:solidFill>
              </a:ln>
              <a:effectLst/>
            </c:spPr>
          </c:marker>
          <c:cat>
            <c:strRef>
              <c:f>工作表1!$A$2:$A$4</c:f>
              <c:strCache>
                <c:ptCount val="3"/>
                <c:pt idx="0">
                  <c:v>12/14 train 12/21 test</c:v>
                </c:pt>
                <c:pt idx="1">
                  <c:v>12/14 train 12/27 test</c:v>
                </c:pt>
                <c:pt idx="2">
                  <c:v>12/14 train 01/03 test</c:v>
                </c:pt>
              </c:strCache>
            </c:strRef>
          </c:cat>
          <c:val>
            <c:numRef>
              <c:f>工作表1!$D$2:$D$4</c:f>
              <c:numCache>
                <c:formatCode>General</c:formatCode>
                <c:ptCount val="3"/>
                <c:pt idx="0">
                  <c:v>0.28470000000000001</c:v>
                </c:pt>
                <c:pt idx="1">
                  <c:v>0.45519999999999999</c:v>
                </c:pt>
                <c:pt idx="2">
                  <c:v>0.28310000000000002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BA-4C50-B3AE-2B0CBE40DA51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4 RSSI 3 RTT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FFC000"/>
                </a:solidFill>
              </a:ln>
              <a:effectLst/>
            </c:spPr>
          </c:marker>
          <c:cat>
            <c:strRef>
              <c:f>工作表1!$A$2:$A$4</c:f>
              <c:strCache>
                <c:ptCount val="3"/>
                <c:pt idx="0">
                  <c:v>12/14 train 12/21 test</c:v>
                </c:pt>
                <c:pt idx="1">
                  <c:v>12/14 train 12/27 test</c:v>
                </c:pt>
                <c:pt idx="2">
                  <c:v>12/14 train 01/03 test</c:v>
                </c:pt>
              </c:strCache>
            </c:strRef>
          </c:cat>
          <c:val>
            <c:numRef>
              <c:f>工作表1!$E$2:$E$4</c:f>
              <c:numCache>
                <c:formatCode>General</c:formatCode>
                <c:ptCount val="3"/>
                <c:pt idx="0">
                  <c:v>0.27339999999999998</c:v>
                </c:pt>
                <c:pt idx="1">
                  <c:v>0.3029</c:v>
                </c:pt>
                <c:pt idx="2">
                  <c:v>0.34899999999999998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BA-4C50-B3AE-2B0CBE40DA51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4 RSSI 4 RTT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工作表1!$A$2:$A$4</c:f>
              <c:strCache>
                <c:ptCount val="3"/>
                <c:pt idx="0">
                  <c:v>12/14 train 12/21 test</c:v>
                </c:pt>
                <c:pt idx="1">
                  <c:v>12/14 train 12/27 test</c:v>
                </c:pt>
                <c:pt idx="2">
                  <c:v>12/14 train 01/03 test</c:v>
                </c:pt>
              </c:strCache>
            </c:strRef>
          </c:cat>
          <c:val>
            <c:numRef>
              <c:f>工作表1!$F$2:$F$4</c:f>
              <c:numCache>
                <c:formatCode>General</c:formatCode>
                <c:ptCount val="3"/>
                <c:pt idx="0">
                  <c:v>0.2024</c:v>
                </c:pt>
                <c:pt idx="1">
                  <c:v>0.2732</c:v>
                </c:pt>
                <c:pt idx="2">
                  <c:v>0.32029999999999997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CBA-4C50-B3AE-2B0CBE40D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9186800"/>
        <c:axId val="1079182000"/>
      </c:lineChart>
      <c:catAx>
        <c:axId val="107918680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79182000"/>
        <c:crosses val="autoZero"/>
        <c:auto val="1"/>
        <c:lblAlgn val="ctr"/>
        <c:lblOffset val="100"/>
        <c:noMultiLvlLbl val="0"/>
      </c:catAx>
      <c:valAx>
        <c:axId val="107918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MDE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(m)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79186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/>
              <a:t>不同資料訓練定位模型之準確度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模型 1-1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不同模型 MDE 必較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0.2399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0-4503-BDA7-7467F20CE37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模型 2-1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B20-4503-BDA7-7467F20CE3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不同模型 MDE 必較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1.8845000000000001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20-4503-BDA7-7467F20CE37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模型 2-2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不同模型 MDE 必較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0.27879999999999999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20-4503-BDA7-7467F20CE375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模型 2-3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不同模型 MDE 必較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2.7199999999999998E-2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20-4503-BDA7-7467F20CE3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1772191"/>
        <c:axId val="721779391"/>
      </c:barChart>
      <c:catAx>
        <c:axId val="72177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1779391"/>
        <c:crosses val="autoZero"/>
        <c:auto val="1"/>
        <c:lblAlgn val="ctr"/>
        <c:lblOffset val="100"/>
        <c:noMultiLvlLbl val="0"/>
      </c:catAx>
      <c:valAx>
        <c:axId val="72177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MDE</a:t>
                </a:r>
                <a:r>
                  <a:rPr lang="zh-TW"/>
                  <a:t> </a:t>
                </a:r>
                <a:r>
                  <a:rPr lang="en-US"/>
                  <a:t>(m)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177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dirty="0"/>
              <a:t>不同資料訓練定位模型之準確度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模型 1-1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不同模型 MDE 必較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0.2399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0-4503-BDA7-7467F20CE37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模型 1-2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0B20-4503-BDA7-7467F20CE3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不同模型 MDE 必較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1.3899999999999999E-2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20-4503-BDA7-7467F20CE3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1772191"/>
        <c:axId val="721779391"/>
      </c:barChart>
      <c:catAx>
        <c:axId val="72177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1779391"/>
        <c:crosses val="autoZero"/>
        <c:auto val="1"/>
        <c:lblAlgn val="ctr"/>
        <c:lblOffset val="100"/>
        <c:noMultiLvlLbl val="0"/>
      </c:catAx>
      <c:valAx>
        <c:axId val="72177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MDE</a:t>
                </a:r>
                <a:r>
                  <a:rPr lang="zh-TW"/>
                  <a:t> </a:t>
                </a:r>
                <a:r>
                  <a:rPr lang="en-US"/>
                  <a:t>(m)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177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6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只更新 </a:t>
            </a:r>
            <a:r>
              <a:rPr lang="en-US" altLang="zh-TW" sz="16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16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16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16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情況下，更新不同 </a:t>
            </a:r>
            <a:r>
              <a:rPr lang="en-US" altLang="zh-TW" sz="16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16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來訓練定為模型</a:t>
            </a:r>
            <a:endParaRPr 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AP1+Distance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4.8599999999999997E-2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0-4503-BDA7-7467F20CE37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AP2+Distance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5.7500000000000002E-2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20-4503-BDA7-7467F20CE37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AP3+Distance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6.2100000000000002E-2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3-4F1B-89AE-DBF52E91BFDA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AP4+Distance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7.6899999999999996E-2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3-4F1B-89AE-DBF52E91BF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1772191"/>
        <c:axId val="721779391"/>
      </c:barChart>
      <c:catAx>
        <c:axId val="72177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1779391"/>
        <c:crosses val="autoZero"/>
        <c:auto val="1"/>
        <c:lblAlgn val="ctr"/>
        <c:lblOffset val="100"/>
        <c:noMultiLvlLbl val="0"/>
      </c:catAx>
      <c:valAx>
        <c:axId val="72177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MDE</a:t>
                </a:r>
                <a:r>
                  <a:rPr lang="zh-TW" dirty="0"/>
                  <a:t> </a:t>
                </a:r>
                <a:r>
                  <a:rPr lang="en-US" dirty="0"/>
                  <a:t>(m)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177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更新 </a:t>
            </a:r>
            <a:r>
              <a:rPr lang="en-US" altLang="zh-TW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情況下，更新不同 </a:t>
            </a:r>
            <a:r>
              <a:rPr lang="en-US" altLang="zh-TW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1400" b="1" i="0" u="none" strike="noStrike" baseline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組合來訓練定為模型</a:t>
            </a:r>
            <a:endParaRPr 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AP1, AP2+Distance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 組合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0-4503-BDA7-7467F20CE375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AP1, AP3+Distance</c:v>
                </c:pt>
              </c:strCache>
            </c:strRef>
          </c:tx>
          <c:spPr>
            <a:solidFill>
              <a:schemeClr val="accent1">
                <a:tint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 組合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2.1100000000000001E-2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20-4503-BDA7-7467F20CE375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AP1, AP4+Distance</c:v>
                </c:pt>
              </c:strCache>
            </c:strRef>
          </c:tx>
          <c:spPr>
            <a:solidFill>
              <a:schemeClr val="accent1">
                <a:tint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 組合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2.98E-2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3-4F1B-89AE-DBF52E91BFDA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AP2, AP3+Distance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 組合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2.3400000000000001E-2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3-4F1B-89AE-DBF52E91BFDA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AP2, AP4+Distance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 組合</c:v>
                </c:pt>
              </c:strCache>
            </c:strRef>
          </c:cat>
          <c:val>
            <c:numRef>
              <c:f>工作表1!$F$2</c:f>
              <c:numCache>
                <c:formatCode>General</c:formatCode>
                <c:ptCount val="1"/>
                <c:pt idx="0">
                  <c:v>3.1300000000000001E-2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BB-4D01-8661-AAABC2FA3745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AP3, AP4+Distance</c:v>
                </c:pt>
              </c:strCache>
            </c:strRef>
          </c:tx>
          <c:spPr>
            <a:solidFill>
              <a:schemeClr val="accent1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升級的 AP 組合</c:v>
                </c:pt>
              </c:strCache>
            </c:strRef>
          </c:cat>
          <c:val>
            <c:numRef>
              <c:f>工作表1!$G$2</c:f>
              <c:numCache>
                <c:formatCode>General</c:formatCode>
                <c:ptCount val="1"/>
                <c:pt idx="0">
                  <c:v>2.5999999999999999E-2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BB-4D01-8661-AAABC2FA37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1772191"/>
        <c:axId val="721779391"/>
      </c:barChart>
      <c:catAx>
        <c:axId val="72177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1779391"/>
        <c:crosses val="autoZero"/>
        <c:auto val="1"/>
        <c:lblAlgn val="ctr"/>
        <c:lblOffset val="100"/>
        <c:noMultiLvlLbl val="0"/>
      </c:catAx>
      <c:valAx>
        <c:axId val="72177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MDE</a:t>
                </a:r>
                <a:r>
                  <a:rPr lang="zh-TW" dirty="0"/>
                  <a:t> </a:t>
                </a:r>
                <a:r>
                  <a:rPr lang="en-US" dirty="0"/>
                  <a:t>(m)</a:t>
                </a:r>
                <a:endParaRPr lang="zh-TW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177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2025/1/12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DC63F44-A4F5-586E-1AC1-3DC9BC94E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6213C1D-7050-4980-F3BE-5D7F8B1793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5DB1A1F-51E6-02E2-A22F-C0EE3A0CF3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981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25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884BAC6-B440-5CD0-6241-2E606706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A34F6AB-AA01-B6DA-40EB-1F56E18AE7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AC7B123-32AA-5C07-3711-0C210EF56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197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47A881D-98D7-8A53-A35E-3A850F725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C061791-770F-AFA9-5241-66801B56E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8C38D0E-532C-4929-D25E-B6BB7DD7C1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844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C764FF9-31F0-EBA6-3777-7E8217294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75D05CB5-A4E1-BFC6-D94F-FCFFD12D77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8346449-577F-A667-AB0F-C9A1638869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4700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4507A60-2BAC-C7AB-E362-7E922BC23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B2E8C76-83EC-5A00-B883-9B9869A575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CFDB988-C04C-EB5F-172F-76A54F0CD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526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A00DEB3-D3F0-269B-E975-950C75161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0651CFA-B1DA-A73C-D462-A5B551DDFA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0854003-B654-85F8-AEF0-801E5B3A6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29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157C14D-6B67-DBD7-3FCE-116A0FCB1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3389805-6B23-23E4-21FF-750EA5608B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0686059-3707-C134-76AC-4B180B3692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7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35E28BA-56D3-1516-1981-C64FAC603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C238C02-D16D-CC18-EB09-B32862DDF7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92CA93D-9FF9-5594-780C-798A1E43E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99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76830100-3D73-15C3-2534-F6ADD235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C4D853E-678A-3012-1BA7-E7BE8195F1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00FE851-10F0-28D4-CE9C-A88CBA48EB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02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FE93C89B-1AAC-3A1E-3A64-2CA29DC50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509374EF-FB08-FA8A-6CB5-924E6EA1DD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809D7767-2B36-BDA9-B1E8-EC1650BB5F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16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035E8725-CC1B-669D-35CA-C10A132C3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5580A2D-7C17-F911-F601-EB1DACA771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F189B34C-EBFD-8CCE-D27E-6BCB12E0E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90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01.03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14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6AA8734-AE41-E486-7711-7E5DAC8F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655E3AA-817A-C426-8799-964D22103AE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BCC431-4BB5-DC2D-7033-17D17350D69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A3FA20-A391-2F25-8285-488CA09C882B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做訓練，慢慢加入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看準確度衰退是否有減少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EBEF9B1-A6D2-6299-15E9-EFD113D33516}"/>
              </a:ext>
            </a:extLst>
          </p:cNvPr>
          <p:cNvSpPr txBox="1"/>
          <p:nvPr/>
        </p:nvSpPr>
        <p:spPr>
          <a:xfrm>
            <a:off x="745243" y="1389388"/>
            <a:ext cx="10218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BE9EAA-EA8E-E0C9-0196-9D62DC168A4A}"/>
              </a:ext>
            </a:extLst>
          </p:cNvPr>
          <p:cNvSpPr txBox="1"/>
          <p:nvPr/>
        </p:nvSpPr>
        <p:spPr>
          <a:xfrm>
            <a:off x="1724025" y="1897219"/>
            <a:ext cx="9925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	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DF5458F-7A62-2874-3F04-4455A787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3" y="1495087"/>
            <a:ext cx="10339574" cy="133938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678E38-D432-819E-47B3-CF336D32CAAF}"/>
              </a:ext>
            </a:extLst>
          </p:cNvPr>
          <p:cNvSpPr txBox="1"/>
          <p:nvPr/>
        </p:nvSpPr>
        <p:spPr>
          <a:xfrm>
            <a:off x="1552575" y="3429000"/>
            <a:ext cx="9201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可以發現都完全有</a:t>
            </a:r>
            <a:r>
              <a:rPr lang="en-US" altLang="zh-TW" dirty="0"/>
              <a:t>802.11mc</a:t>
            </a:r>
            <a:r>
              <a:rPr lang="zh-TW" altLang="en-US" dirty="0"/>
              <a:t>協議的</a:t>
            </a:r>
            <a:r>
              <a:rPr lang="en-US" altLang="zh-TW" dirty="0"/>
              <a:t>RTT</a:t>
            </a:r>
            <a:r>
              <a:rPr lang="zh-TW" altLang="en-US" dirty="0"/>
              <a:t>資料，模型隨著時間衰退劇烈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只要加入一個</a:t>
            </a:r>
            <a:r>
              <a:rPr lang="en-US" altLang="zh-TW" dirty="0"/>
              <a:t>802.11mc</a:t>
            </a:r>
            <a:r>
              <a:rPr lang="zh-TW" altLang="en-US" dirty="0"/>
              <a:t>協議的</a:t>
            </a:r>
            <a:r>
              <a:rPr lang="en-US" altLang="zh-TW" dirty="0"/>
              <a:t>RTT</a:t>
            </a:r>
            <a:r>
              <a:rPr lang="zh-TW" altLang="en-US" dirty="0"/>
              <a:t>資料，模型準確度馬上有非常顯著的斷崖式提升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隨著越多的</a:t>
            </a:r>
            <a:r>
              <a:rPr lang="en-US" altLang="zh-TW" dirty="0"/>
              <a:t>AP</a:t>
            </a:r>
            <a:r>
              <a:rPr lang="zh-TW" altLang="en-US" dirty="0"/>
              <a:t>支援</a:t>
            </a:r>
            <a:r>
              <a:rPr lang="en-US" altLang="zh-TW" dirty="0"/>
              <a:t>RTT</a:t>
            </a:r>
            <a:r>
              <a:rPr lang="zh-TW" altLang="en-US" dirty="0"/>
              <a:t>功能，準確度也會不斷提升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沒有比較用當周資料訓練當周資料測試原因，因為小空間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 err="1"/>
              <a:t>wifi</a:t>
            </a:r>
            <a:r>
              <a:rPr lang="en-US" altLang="zh-TW" dirty="0"/>
              <a:t> RSSI </a:t>
            </a:r>
            <a:r>
              <a:rPr lang="zh-TW" altLang="en-US" dirty="0"/>
              <a:t>準確度超高，加入</a:t>
            </a:r>
            <a:r>
              <a:rPr lang="en-US" altLang="zh-TW" dirty="0"/>
              <a:t>RTT</a:t>
            </a:r>
            <a:r>
              <a:rPr lang="zh-TW" altLang="en-US" dirty="0"/>
              <a:t>反而會影響，這樣可能會失焦</a:t>
            </a:r>
          </a:p>
        </p:txBody>
      </p:sp>
    </p:spTree>
    <p:extLst>
      <p:ext uri="{BB962C8B-B14F-4D97-AF65-F5344CB8AC3E}">
        <p14:creationId xmlns:p14="http://schemas.microsoft.com/office/powerpoint/2010/main" val="3052385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6424330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Next Step</a:t>
            </a:r>
            <a:endParaRPr lang="en-US" altLang="zh-TW" kern="0"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C5C7ADB-326A-9C3F-3AB8-530C0955557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Google Shape;548;p55">
            <a:extLst>
              <a:ext uri="{FF2B5EF4-FFF2-40B4-BE49-F238E27FC236}">
                <a16:creationId xmlns:a16="http://schemas.microsoft.com/office/drawing/2014/main" id="{DD605490-BDAD-5CFE-5046-FB2FF8DA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6929120" y="2145658"/>
            <a:ext cx="5262880" cy="365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805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9120908-F81C-1858-9145-35540755B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19642A7-F86A-6B08-E8FA-821CB2BD61C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E4A80C-E2DC-05B9-4FEA-F3B260CF0C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C04B153-F1A3-A560-797A-60AB08086E22}"/>
              </a:ext>
            </a:extLst>
          </p:cNvPr>
          <p:cNvSpPr txBox="1"/>
          <p:nvPr/>
        </p:nvSpPr>
        <p:spPr>
          <a:xfrm>
            <a:off x="1331769" y="6418984"/>
            <a:ext cx="11049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目前已經將 </a:t>
            </a:r>
            <a:r>
              <a:rPr lang="en-US" altLang="zh-TW" sz="2000" dirty="0"/>
              <a:t>APP</a:t>
            </a:r>
            <a:r>
              <a:rPr lang="zh-TW" altLang="en-US" sz="2000" dirty="0"/>
              <a:t> 寫好，可以在實驗室收集到周圍所有</a:t>
            </a:r>
            <a:r>
              <a:rPr lang="en-US" altLang="zh-TW" sz="2000" dirty="0" err="1"/>
              <a:t>WiFi</a:t>
            </a:r>
            <a:r>
              <a:rPr lang="en-US" altLang="zh-TW" sz="2000" dirty="0"/>
              <a:t> AP</a:t>
            </a:r>
            <a:r>
              <a:rPr lang="zh-TW" altLang="en-US" sz="2000" dirty="0"/>
              <a:t>的 </a:t>
            </a:r>
            <a:r>
              <a:rPr lang="en-US" altLang="zh-TW" sz="2000" dirty="0"/>
              <a:t>RSSI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詢問老師意見，目前研究方向是否正確，如果正確下一步該做那方面研究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EF81B5B1-1947-E6DC-B0D3-98E545F96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3879186"/>
              </p:ext>
            </p:extLst>
          </p:nvPr>
        </p:nvGraphicFramePr>
        <p:xfrm>
          <a:off x="3121498" y="719666"/>
          <a:ext cx="624623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1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074FE7D-0BF4-4792-5C8D-C7723BF9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637AE5C-3E88-2724-961D-9B22BA20D8EA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8A112F-AFD6-996C-3E5F-7F8D4DEC040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B7D08E8-71DF-71A3-B5E8-CA09BB063599}"/>
              </a:ext>
            </a:extLst>
          </p:cNvPr>
          <p:cNvSpPr txBox="1"/>
          <p:nvPr/>
        </p:nvSpPr>
        <p:spPr>
          <a:xfrm>
            <a:off x="1331769" y="6418984"/>
            <a:ext cx="11049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目前已經將 </a:t>
            </a:r>
            <a:r>
              <a:rPr lang="en-US" altLang="zh-TW" sz="2000" dirty="0"/>
              <a:t>APP</a:t>
            </a:r>
            <a:r>
              <a:rPr lang="zh-TW" altLang="en-US" sz="2000" dirty="0"/>
              <a:t> 寫好，可以在實驗室收集到周圍所有</a:t>
            </a:r>
            <a:r>
              <a:rPr lang="en-US" altLang="zh-TW" sz="2000" dirty="0" err="1"/>
              <a:t>WiFi</a:t>
            </a:r>
            <a:r>
              <a:rPr lang="en-US" altLang="zh-TW" sz="2000" dirty="0"/>
              <a:t> AP</a:t>
            </a:r>
            <a:r>
              <a:rPr lang="zh-TW" altLang="en-US" sz="2000" dirty="0"/>
              <a:t>的 </a:t>
            </a:r>
            <a:r>
              <a:rPr lang="en-US" altLang="zh-TW" sz="2000" dirty="0"/>
              <a:t>RSSI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詢問老師意見，目前研究方向是否正確，如果正確下一步該做那方面研究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6442A828-0DD1-F683-145C-8715EEC1A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841904"/>
              </p:ext>
            </p:extLst>
          </p:nvPr>
        </p:nvGraphicFramePr>
        <p:xfrm>
          <a:off x="3121498" y="719666"/>
          <a:ext cx="624623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5438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5F651CF-5CF2-7625-838C-8D65D7786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CD8E629-A92F-2CB5-965D-E21014B9D2C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B68EE5-D029-C031-30B6-57BF78758759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38B806D-0F83-7965-195D-79FADD647142}"/>
              </a:ext>
            </a:extLst>
          </p:cNvPr>
          <p:cNvSpPr txBox="1"/>
          <p:nvPr/>
        </p:nvSpPr>
        <p:spPr>
          <a:xfrm>
            <a:off x="1331769" y="6418984"/>
            <a:ext cx="11049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目前已經將 </a:t>
            </a:r>
            <a:r>
              <a:rPr lang="en-US" altLang="zh-TW" sz="2000" dirty="0"/>
              <a:t>APP</a:t>
            </a:r>
            <a:r>
              <a:rPr lang="zh-TW" altLang="en-US" sz="2000" dirty="0"/>
              <a:t> 寫好，可以在實驗室收集到周圍所有</a:t>
            </a:r>
            <a:r>
              <a:rPr lang="en-US" altLang="zh-TW" sz="2000" dirty="0" err="1"/>
              <a:t>WiFi</a:t>
            </a:r>
            <a:r>
              <a:rPr lang="en-US" altLang="zh-TW" sz="2000" dirty="0"/>
              <a:t> AP</a:t>
            </a:r>
            <a:r>
              <a:rPr lang="zh-TW" altLang="en-US" sz="2000" dirty="0"/>
              <a:t>的 </a:t>
            </a:r>
            <a:r>
              <a:rPr lang="en-US" altLang="zh-TW" sz="2000" dirty="0"/>
              <a:t>RSSI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/>
              <a:t>詢問老師意見，目前研究方向是否正確，如果正確下一步該做那方面研究</a:t>
            </a:r>
            <a:endParaRPr lang="en-US" altLang="zh-TW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B127693D-3C43-57C8-B9DE-CD7729D58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633470"/>
              </p:ext>
            </p:extLst>
          </p:nvPr>
        </p:nvGraphicFramePr>
        <p:xfrm>
          <a:off x="2896681" y="719666"/>
          <a:ext cx="624623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62989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4D23A39-5AB0-D82B-5E52-234A33917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4EDF1163-8200-74C4-71CD-7DAA6C6F313A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B0C2CC-DBB6-AD0C-DBD5-37D1EA60502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4E468CCB-CDF2-89DF-B084-C162F3FD4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559559"/>
              </p:ext>
            </p:extLst>
          </p:nvPr>
        </p:nvGraphicFramePr>
        <p:xfrm>
          <a:off x="3353881" y="186266"/>
          <a:ext cx="6246238" cy="6031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5239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0931972-F7AA-2DBD-6552-C7AC8B710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14BF4B9-3FF7-836F-9779-55F34A46CD0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7147AC-EBB4-DBB2-7B3D-ECB734C5205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E67E84EF-1FDE-585B-F3DA-723203D83B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0400639"/>
              </p:ext>
            </p:extLst>
          </p:nvPr>
        </p:nvGraphicFramePr>
        <p:xfrm>
          <a:off x="3353881" y="186266"/>
          <a:ext cx="6246238" cy="6031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539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06AFD9-3F75-7253-7349-8E768D0635B0}"/>
              </a:ext>
            </a:extLst>
          </p:cNvPr>
          <p:cNvSpPr/>
          <p:nvPr/>
        </p:nvSpPr>
        <p:spPr>
          <a:xfrm>
            <a:off x="2710777" y="4469776"/>
            <a:ext cx="3414407" cy="725677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Google Shape;191;p32">
            <a:extLst>
              <a:ext uri="{FF2B5EF4-FFF2-40B4-BE49-F238E27FC236}">
                <a16:creationId xmlns:a16="http://schemas.microsoft.com/office/drawing/2014/main" id="{2362C22E-2305-8186-DCB1-C49D404C82A1}"/>
              </a:ext>
            </a:extLst>
          </p:cNvPr>
          <p:cNvSpPr txBox="1">
            <a:spLocks/>
          </p:cNvSpPr>
          <p:nvPr/>
        </p:nvSpPr>
        <p:spPr>
          <a:xfrm>
            <a:off x="1139480" y="3341815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02</a:t>
            </a:r>
          </a:p>
        </p:txBody>
      </p:sp>
      <p:sp>
        <p:nvSpPr>
          <p:cNvPr id="4" name="Google Shape;194;p32">
            <a:extLst>
              <a:ext uri="{FF2B5EF4-FFF2-40B4-BE49-F238E27FC236}">
                <a16:creationId xmlns:a16="http://schemas.microsoft.com/office/drawing/2014/main" id="{1E7725F5-BCF3-0672-16A6-7B13A9CC503F}"/>
              </a:ext>
            </a:extLst>
          </p:cNvPr>
          <p:cNvSpPr txBox="1">
            <a:spLocks/>
          </p:cNvSpPr>
          <p:nvPr/>
        </p:nvSpPr>
        <p:spPr>
          <a:xfrm>
            <a:off x="1139476" y="3883910"/>
            <a:ext cx="10864455" cy="9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Using RSSI to train base model and gradually add the RTT data to see the degradation alleviate  </a:t>
            </a:r>
            <a:endParaRPr lang="en-US" altLang="zh-TW" kern="0" dirty="0"/>
          </a:p>
        </p:txBody>
      </p:sp>
      <p:cxnSp>
        <p:nvCxnSpPr>
          <p:cNvPr id="6" name="Google Shape;204;p32">
            <a:extLst>
              <a:ext uri="{FF2B5EF4-FFF2-40B4-BE49-F238E27FC236}">
                <a16:creationId xmlns:a16="http://schemas.microsoft.com/office/drawing/2014/main" id="{BC35934D-9630-A495-1039-A9A789156360}"/>
              </a:ext>
            </a:extLst>
          </p:cNvPr>
          <p:cNvCxnSpPr/>
          <p:nvPr/>
        </p:nvCxnSpPr>
        <p:spPr>
          <a:xfrm>
            <a:off x="1047399" y="334181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91;p32">
            <a:extLst>
              <a:ext uri="{FF2B5EF4-FFF2-40B4-BE49-F238E27FC236}">
                <a16:creationId xmlns:a16="http://schemas.microsoft.com/office/drawing/2014/main" id="{5C03177C-BF6C-F1CA-9306-9EC5D831B201}"/>
              </a:ext>
            </a:extLst>
          </p:cNvPr>
          <p:cNvSpPr txBox="1">
            <a:spLocks/>
          </p:cNvSpPr>
          <p:nvPr/>
        </p:nvSpPr>
        <p:spPr>
          <a:xfrm>
            <a:off x="1139480" y="5108776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03</a:t>
            </a:r>
          </a:p>
        </p:txBody>
      </p:sp>
      <p:sp>
        <p:nvSpPr>
          <p:cNvPr id="8" name="Google Shape;194;p32">
            <a:extLst>
              <a:ext uri="{FF2B5EF4-FFF2-40B4-BE49-F238E27FC236}">
                <a16:creationId xmlns:a16="http://schemas.microsoft.com/office/drawing/2014/main" id="{1657A342-D90C-2745-DCE5-195E6CAE35B7}"/>
              </a:ext>
            </a:extLst>
          </p:cNvPr>
          <p:cNvSpPr txBox="1">
            <a:spLocks/>
          </p:cNvSpPr>
          <p:nvPr/>
        </p:nvSpPr>
        <p:spPr>
          <a:xfrm>
            <a:off x="1139477" y="5754776"/>
            <a:ext cx="10864455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kern="0" dirty="0"/>
              <a:t>Next step</a:t>
            </a:r>
          </a:p>
        </p:txBody>
      </p:sp>
      <p:cxnSp>
        <p:nvCxnSpPr>
          <p:cNvPr id="9" name="Google Shape;204;p32">
            <a:extLst>
              <a:ext uri="{FF2B5EF4-FFF2-40B4-BE49-F238E27FC236}">
                <a16:creationId xmlns:a16="http://schemas.microsoft.com/office/drawing/2014/main" id="{E541C2D9-4B86-F96C-B280-903284EC3753}"/>
              </a:ext>
            </a:extLst>
          </p:cNvPr>
          <p:cNvCxnSpPr/>
          <p:nvPr/>
        </p:nvCxnSpPr>
        <p:spPr>
          <a:xfrm>
            <a:off x="1047399" y="5108780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91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Observing the Degradation Rate of Models </a:t>
            </a:r>
          </a:p>
          <a:p>
            <a:pPr marL="0" indent="0"/>
            <a:r>
              <a:rPr lang="en-US" altLang="zh-TW" dirty="0"/>
              <a:t>Trained on Different Datasets</a:t>
            </a:r>
            <a:endParaRPr lang="en-US" altLang="zh-TW" kern="0" dirty="0"/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030EA30-D3E2-FBF4-8ECA-EBE0F6D43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ED9F1B4-0DDA-72C3-3090-447954F4200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391CC0-50B8-0FE6-ED3F-B83E2F7509E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CB8A81-6D1F-1D26-4186-197656BD8BA5}"/>
              </a:ext>
            </a:extLst>
          </p:cNvPr>
          <p:cNvSpPr txBox="1"/>
          <p:nvPr/>
        </p:nvSpPr>
        <p:spPr>
          <a:xfrm>
            <a:off x="646744" y="382064"/>
            <a:ext cx="8809032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D5166C-8A40-85FD-CE14-D7D34DDAADD2}"/>
              </a:ext>
            </a:extLst>
          </p:cNvPr>
          <p:cNvSpPr txBox="1"/>
          <p:nvPr/>
        </p:nvSpPr>
        <p:spPr>
          <a:xfrm>
            <a:off x="1095983" y="1084684"/>
            <a:ext cx="10000034" cy="21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01/03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，一個點收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分鐘，大概會有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筆資料，並且排除人為干擾導致的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資料包含，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單位距離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標準差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這次收資料遇到特別的事，有幾個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在整個收資料的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分鐘內，都收不到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AP3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AP4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的資料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968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sz="4000" dirty="0"/>
              <a:t>1. Observing the Degradation Rate of Models Trained on Different Datasets</a:t>
            </a:r>
            <a:br>
              <a:rPr lang="en-US" altLang="zh-TW" sz="6000" dirty="0"/>
            </a:br>
            <a:endParaRPr lang="en-US" altLang="zh-TW" sz="6000" dirty="0"/>
          </a:p>
        </p:txBody>
      </p:sp>
      <p:cxnSp>
        <p:nvCxnSpPr>
          <p:cNvPr id="230" name="Google Shape;230;p34">
            <a:extLst>
              <a:ext uri="{FF2B5EF4-FFF2-40B4-BE49-F238E27FC236}">
                <a16:creationId xmlns:a16="http://schemas.microsoft.com/office/drawing/2014/main" id="{FD871480-F483-4173-46DC-092F289E99AD}"/>
              </a:ext>
            </a:extLst>
          </p:cNvPr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E04C32-3FF3-8FD1-9CA2-CD2B822CA67D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三週資料訊連模型比較準確度衰退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E8409F-661F-8BEE-D521-13DAC165DC88}"/>
              </a:ext>
            </a:extLst>
          </p:cNvPr>
          <p:cNvSpPr txBox="1"/>
          <p:nvPr/>
        </p:nvSpPr>
        <p:spPr>
          <a:xfrm>
            <a:off x="745243" y="1389388"/>
            <a:ext cx="10218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424B0B-3DAF-40AB-4D50-EB5CD4E5245E}"/>
              </a:ext>
            </a:extLst>
          </p:cNvPr>
          <p:cNvSpPr txBox="1"/>
          <p:nvPr/>
        </p:nvSpPr>
        <p:spPr>
          <a:xfrm>
            <a:off x="960583" y="1339460"/>
            <a:ext cx="10002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前情提要： 根據上週的實驗觀察發現，隨著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數量的增加，使用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資料訓練出的模型，其隨時間推移的準確度衰退越不明顯，顯示增加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數量能有效提升模型對抗衰退的能力。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因此這週我都只用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做實驗，來看看不同資料所訓練出來的模型，其準確度衰退如何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CDF95E0-347E-08C4-F780-DFE2F8038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FB95C2C-79B7-43DF-9B15-B7F481C8DA7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F77F05-CCB1-F20D-D209-40DEE0F9123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169ABD-CE43-964F-6AD3-F5267C70FC55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三週資料訊連模型比較準確度衰退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DB14EC1-29F1-1AE3-3949-088E82DB040C}"/>
              </a:ext>
            </a:extLst>
          </p:cNvPr>
          <p:cNvSpPr txBox="1"/>
          <p:nvPr/>
        </p:nvSpPr>
        <p:spPr>
          <a:xfrm>
            <a:off x="646744" y="1353454"/>
            <a:ext cx="1004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只使用 </a:t>
            </a:r>
            <a:r>
              <a:rPr lang="en-US" altLang="zh-TW" dirty="0"/>
              <a:t>RSSI</a:t>
            </a:r>
            <a:r>
              <a:rPr lang="zh-TW" altLang="en-US" dirty="0"/>
              <a:t> 的模型 </a:t>
            </a:r>
            <a:r>
              <a:rPr lang="en-US" altLang="zh-TW" dirty="0"/>
              <a:t>vs </a:t>
            </a:r>
            <a:r>
              <a:rPr lang="zh-TW" altLang="en-US" dirty="0"/>
              <a:t>只使用 </a:t>
            </a:r>
            <a:r>
              <a:rPr lang="en-US" altLang="zh-TW" dirty="0"/>
              <a:t>Distance </a:t>
            </a:r>
            <a:r>
              <a:rPr lang="zh-TW" altLang="en-US" dirty="0"/>
              <a:t>的模型</a:t>
            </a:r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A071B11D-20AB-D799-9009-33CE064D68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759351"/>
              </p:ext>
            </p:extLst>
          </p:nvPr>
        </p:nvGraphicFramePr>
        <p:xfrm>
          <a:off x="369453" y="2346519"/>
          <a:ext cx="556895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AF9168A5-198E-7CDA-F983-6224B06C91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393954"/>
              </p:ext>
            </p:extLst>
          </p:nvPr>
        </p:nvGraphicFramePr>
        <p:xfrm>
          <a:off x="6253599" y="2346518"/>
          <a:ext cx="556895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1090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6CD8159-556C-008D-AA5F-388CD0928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520D65C-BEC5-0785-BFFD-B22D795E0A3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FF6BD1-D926-571A-9B1C-CBD732EDD4C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92C620F-7132-DDD8-60DB-4BDB56C27BB9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三週資料訊連模型比較準確度衰退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5847C94-9765-1DAB-4999-0EC0F34E0C3C}"/>
              </a:ext>
            </a:extLst>
          </p:cNvPr>
          <p:cNvSpPr txBox="1"/>
          <p:nvPr/>
        </p:nvSpPr>
        <p:spPr>
          <a:xfrm>
            <a:off x="646744" y="1122622"/>
            <a:ext cx="1004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因為這週做了 使用 </a:t>
            </a:r>
            <a:r>
              <a:rPr lang="en-US" altLang="zh-TW" dirty="0"/>
              <a:t>distance </a:t>
            </a:r>
            <a:r>
              <a:rPr lang="en-US" altLang="zh-TW" dirty="0" err="1"/>
              <a:t>StdDev</a:t>
            </a:r>
            <a:r>
              <a:rPr lang="en-US" altLang="zh-TW" dirty="0"/>
              <a:t> </a:t>
            </a:r>
            <a:r>
              <a:rPr lang="zh-TW" altLang="en-US" dirty="0"/>
              <a:t>來調整 </a:t>
            </a:r>
            <a:r>
              <a:rPr lang="en-US" altLang="zh-TW" dirty="0"/>
              <a:t>distance</a:t>
            </a:r>
            <a:r>
              <a:rPr lang="zh-TW" altLang="en-US" dirty="0"/>
              <a:t> ，順便觀察期衰退結果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RSSI, Distance, </a:t>
            </a:r>
            <a:r>
              <a:rPr lang="en-US" altLang="zh-TW" dirty="0" err="1"/>
              <a:t>StdDev</a:t>
            </a:r>
            <a:r>
              <a:rPr lang="zh-TW" altLang="en-US" dirty="0"/>
              <a:t> 的模型 </a:t>
            </a:r>
            <a:r>
              <a:rPr lang="en-US" altLang="zh-TW" dirty="0"/>
              <a:t>vs </a:t>
            </a:r>
            <a:r>
              <a:rPr lang="zh-TW" altLang="en-US" dirty="0"/>
              <a:t>只使用 </a:t>
            </a:r>
            <a:r>
              <a:rPr lang="en-US" altLang="zh-TW" dirty="0"/>
              <a:t>RSSI, Corrected Distance </a:t>
            </a:r>
            <a:r>
              <a:rPr lang="zh-TW" altLang="en-US" dirty="0"/>
              <a:t>的模型，為方便，前者稱為 </a:t>
            </a:r>
            <a:r>
              <a:rPr lang="en-US" altLang="zh-TW" dirty="0"/>
              <a:t>Original</a:t>
            </a:r>
            <a:r>
              <a:rPr lang="zh-TW" altLang="en-US" dirty="0"/>
              <a:t>，後者稱為 </a:t>
            </a:r>
            <a:r>
              <a:rPr lang="en-US" altLang="zh-TW" dirty="0"/>
              <a:t>Adjustment</a:t>
            </a:r>
            <a:endParaRPr lang="zh-TW" altLang="en-US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EFFB17DF-149B-57E2-5C31-51DDDD509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9552402"/>
              </p:ext>
            </p:extLst>
          </p:nvPr>
        </p:nvGraphicFramePr>
        <p:xfrm>
          <a:off x="369453" y="2568192"/>
          <a:ext cx="556895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圖表 9">
            <a:extLst>
              <a:ext uri="{FF2B5EF4-FFF2-40B4-BE49-F238E27FC236}">
                <a16:creationId xmlns:a16="http://schemas.microsoft.com/office/drawing/2014/main" id="{A5769C87-165B-1704-9983-21230ED74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089656"/>
              </p:ext>
            </p:extLst>
          </p:nvPr>
        </p:nvGraphicFramePr>
        <p:xfrm>
          <a:off x="6253599" y="2568191"/>
          <a:ext cx="5568950" cy="4080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89343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E13F20DE-1698-2DB3-46DB-2AC8361FB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F262C5F4-F431-02D5-B68B-C9BE0D283919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F00DF649-A0BD-9309-A80C-43BE73C78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000" y="2335085"/>
            <a:ext cx="9332982" cy="246782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sz="4000" dirty="0"/>
              <a:t>2. Using RSSI to train base model and gradually add the RTT data to see the degradation alleviate </a:t>
            </a:r>
          </a:p>
        </p:txBody>
      </p:sp>
      <p:cxnSp>
        <p:nvCxnSpPr>
          <p:cNvPr id="230" name="Google Shape;230;p34">
            <a:extLst>
              <a:ext uri="{FF2B5EF4-FFF2-40B4-BE49-F238E27FC236}">
                <a16:creationId xmlns:a16="http://schemas.microsoft.com/office/drawing/2014/main" id="{FDBF8A76-BC4E-4EFF-8413-FACCC1A58E59}"/>
              </a:ext>
            </a:extLst>
          </p:cNvPr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469C06F5-5010-BDAA-8D71-D655DB25E5FA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5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6B3C4A2-1535-7335-FAE2-E88D0CEDD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6EF5009-FE89-8556-AF62-955AE3691B30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4E10EA-FC2D-23EA-E783-434D74BF236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50BDE4-26EF-5E0F-CAE3-F6338CA03C57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做訓練，慢慢加入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 看準確度衰退是否有減少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B8BFFE1-AEBD-7F9A-8170-BD87CEA43D1D}"/>
              </a:ext>
            </a:extLst>
          </p:cNvPr>
          <p:cNvSpPr txBox="1"/>
          <p:nvPr/>
        </p:nvSpPr>
        <p:spPr>
          <a:xfrm>
            <a:off x="745243" y="1389388"/>
            <a:ext cx="102183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5DE0CA4E-E2F5-F384-B37A-8DB383BD1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605219"/>
              </p:ext>
            </p:extLst>
          </p:nvPr>
        </p:nvGraphicFramePr>
        <p:xfrm>
          <a:off x="2011680" y="1389388"/>
          <a:ext cx="7874000" cy="5295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9615292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12669</TotalTime>
  <Words>704</Words>
  <Application>Microsoft Office PowerPoint</Application>
  <PresentationFormat>寬螢幕</PresentationFormat>
  <Paragraphs>90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Anaheim</vt:lpstr>
      <vt:lpstr>Gilda Display</vt:lpstr>
      <vt:lpstr>Playfair Display Medium</vt:lpstr>
      <vt:lpstr>微軟正黑體</vt:lpstr>
      <vt:lpstr>新細明體</vt:lpstr>
      <vt:lpstr>Aptos</vt:lpstr>
      <vt:lpstr>Arial</vt:lpstr>
      <vt:lpstr>DM Sans</vt:lpstr>
      <vt:lpstr>Nunito Light</vt:lpstr>
      <vt:lpstr>PT Sans</vt:lpstr>
      <vt:lpstr>Regular Management Meeting by Slidesgo</vt:lpstr>
      <vt:lpstr>01.03 Meeting - 14</vt:lpstr>
      <vt:lpstr>Table of contents</vt:lpstr>
      <vt:lpstr>PowerPoint 簡報</vt:lpstr>
      <vt:lpstr>1. Observing the Degradation Rate of Models Trained on Different Datasets </vt:lpstr>
      <vt:lpstr>PowerPoint 簡報</vt:lpstr>
      <vt:lpstr>PowerPoint 簡報</vt:lpstr>
      <vt:lpstr>PowerPoint 簡報</vt:lpstr>
      <vt:lpstr>2. Using RSSI to train base model and gradually add the RTT data to see the degradation alleviate </vt:lpstr>
      <vt:lpstr>PowerPoint 簡報</vt:lpstr>
      <vt:lpstr>PowerPoint 簡報</vt:lpstr>
      <vt:lpstr>Next Step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284</cp:revision>
  <dcterms:created xsi:type="dcterms:W3CDTF">2024-09-23T11:19:04Z</dcterms:created>
  <dcterms:modified xsi:type="dcterms:W3CDTF">2025-01-13T11:37:37Z</dcterms:modified>
</cp:coreProperties>
</file>