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329" r:id="rId2"/>
    <p:sldId id="330" r:id="rId3"/>
    <p:sldId id="346" r:id="rId4"/>
    <p:sldId id="348" r:id="rId5"/>
    <p:sldId id="393" r:id="rId6"/>
    <p:sldId id="403" r:id="rId7"/>
    <p:sldId id="406" r:id="rId8"/>
    <p:sldId id="399" r:id="rId9"/>
    <p:sldId id="410" r:id="rId10"/>
    <p:sldId id="405" r:id="rId11"/>
    <p:sldId id="409" r:id="rId12"/>
    <p:sldId id="412" r:id="rId13"/>
    <p:sldId id="413" r:id="rId14"/>
    <p:sldId id="414" r:id="rId15"/>
    <p:sldId id="374" r:id="rId16"/>
    <p:sldId id="408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F4F4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2025/3/4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7B975E3-1124-3C52-61AC-A0BB3BED2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9F3B93A-55A7-2786-4D9E-80B1B6028E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2A22B768-634F-7459-10E5-F11BAA309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98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CA6BA82-975A-2D16-AF1D-54B3546B8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3F530BA-6435-13DF-E33D-F803A1515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477EF772-41A6-9558-C9EF-645B3CC477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715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5B787FA-A8EE-9AD8-7F28-B9969BAAC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B41A648E-EB7F-3AA3-425B-AC248A8A77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C21DFA8-76AD-83CF-B02A-79227C79E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344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B78167C-4AC1-7DFA-F30A-4BE4DEB9E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7E7002E4-E407-1CC7-DBF3-7BDFAACAD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F76C07A4-8D54-3805-2BE5-161D6F36B2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667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AA303D2-91FE-865F-4318-F70C98B6C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0453653-8177-46F3-F9D6-F7F353FD45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26A94DDC-8A26-9B82-1F79-1065C66C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098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B5D5F212-63D9-D9EA-68EF-04FAECD8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7481079-8FB8-5B12-CBE9-7E90B5952C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E43522F-7D07-5598-F3D1-64520B688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427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D4FA0FC-D454-D524-916E-65BE4BCD1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462DFF4-AD45-51DD-01CF-4BFE921AB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2F9478C-9C63-D0E1-0CEC-97D7C0945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240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057DF88-C332-C19B-74BD-E6D3889E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828742D-153F-D8EE-B529-C7D2CD89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4DD024-A30A-51E9-FD92-1B1AF324B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5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A1C78B93-1D3F-61CA-E4C7-213DC3331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EC5F2117-69CF-2461-E8E6-359A88191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DF4C9CE0-1232-D9E0-1672-FD90BB196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79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2195A3D-FEC3-0FD9-D496-41C6A058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5960024-263B-693F-13C1-1F1E55C73D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A1E5A8F-00F3-562D-C556-93F7488F9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29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CD27567-A765-E11E-CA28-29A295FF7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A2CE252-E5C0-FB14-1EE6-6F3CC15AD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A43063A-84B7-2217-5711-725221E5C0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04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62990AC-36AB-A0C3-A229-8F881CE1A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8804F62-7AD4-22DD-D564-9705166E7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C2C3478-794C-6960-66DC-C40ABE1C2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1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017E7CB8-46A5-44E5-84ED-4A10834DB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270047A-FEE0-F1C3-8F11-07E459EEB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4B0C3EB9-67AF-2A64-CFA8-598854966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21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3.04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21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C426A9D-4CE4-6C70-5530-DD52F1096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7C6D1F8-2762-E3BA-06A4-DB3E14389B7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E88CD4-BE97-3690-0863-D28D1EB047E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918BA0-D6F2-1E8B-330D-BE1EF9C5417D}"/>
              </a:ext>
            </a:extLst>
          </p:cNvPr>
          <p:cNvSpPr txBox="1"/>
          <p:nvPr/>
        </p:nvSpPr>
        <p:spPr>
          <a:xfrm>
            <a:off x="637344" y="610187"/>
            <a:ext cx="11554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impact of fine-tuning across weeks on Accuracy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BD109104-DB3E-5927-4FE2-CEA5FFD15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" y="1498211"/>
            <a:ext cx="5838381" cy="474960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EBCCAF1-EB0B-FC89-88F4-6DBC8E62CC8D}"/>
              </a:ext>
            </a:extLst>
          </p:cNvPr>
          <p:cNvSpPr txBox="1"/>
          <p:nvPr/>
        </p:nvSpPr>
        <p:spPr>
          <a:xfrm>
            <a:off x="1761197" y="6247813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week experiment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83588F-8C76-1CCD-04E0-6B03C7236E64}"/>
              </a:ext>
            </a:extLst>
          </p:cNvPr>
          <p:cNvSpPr txBox="1"/>
          <p:nvPr/>
        </p:nvSpPr>
        <p:spPr>
          <a:xfrm>
            <a:off x="7463488" y="6247813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After Revision</a:t>
            </a:r>
            <a:endParaRPr lang="zh-TW" altLang="en-US" dirty="0"/>
          </a:p>
        </p:txBody>
      </p:sp>
      <p:pic>
        <p:nvPicPr>
          <p:cNvPr id="11" name="圖片 10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D0E2D986-7E91-6494-1BB4-E6E9EBDCA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"/>
          <a:stretch/>
        </p:blipFill>
        <p:spPr>
          <a:xfrm>
            <a:off x="6044307" y="1498211"/>
            <a:ext cx="5987943" cy="47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A388BB9-4189-375A-6F17-46CE51BC4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67C3779-D7E3-43EA-A315-06B4EF9A80B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803BF3-1CAC-C0A8-E2C4-E91B026A4C6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071E49-5843-0D06-AE3B-DBBCBBDF47D3}"/>
              </a:ext>
            </a:extLst>
          </p:cNvPr>
          <p:cNvSpPr txBox="1"/>
          <p:nvPr/>
        </p:nvSpPr>
        <p:spPr>
          <a:xfrm>
            <a:off x="637344" y="610187"/>
            <a:ext cx="11554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impact of fine-tuning across weeks on MDE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8D981B21-FB8A-FED8-E42E-E122D7168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2" y="1380674"/>
            <a:ext cx="5865092" cy="474960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BE40CE9-4F4A-3B58-EF0D-48A1F7D1F15F}"/>
              </a:ext>
            </a:extLst>
          </p:cNvPr>
          <p:cNvSpPr txBox="1"/>
          <p:nvPr/>
        </p:nvSpPr>
        <p:spPr>
          <a:xfrm>
            <a:off x="1761197" y="6247813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week experiment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E9A0DB-3953-FD59-5553-5536D4E24636}"/>
              </a:ext>
            </a:extLst>
          </p:cNvPr>
          <p:cNvSpPr txBox="1"/>
          <p:nvPr/>
        </p:nvSpPr>
        <p:spPr>
          <a:xfrm>
            <a:off x="7463488" y="6247813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After Revision</a:t>
            </a:r>
            <a:endParaRPr lang="zh-TW" altLang="en-US" dirty="0"/>
          </a:p>
        </p:txBody>
      </p:sp>
      <p:pic>
        <p:nvPicPr>
          <p:cNvPr id="13" name="圖片 12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DE7EDEB1-6469-F3E1-E547-2590F67BE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0674"/>
            <a:ext cx="6037011" cy="47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70B3A9B0-D2D6-8D32-C73D-BA1202354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A2CC1511-5B30-C9A6-ADA9-7A6869E9B51A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7BC9C4E4-D8D5-313C-E2D2-5B08AED38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Program optimization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7C0352-2B01-C0E5-6DF6-3A039206DC6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4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2C9E432-D560-9F29-053B-3E41E7D94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08129F5-E739-5B32-2F74-DE93F28F451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882F43-6CEC-AAF9-6FE2-2F4689BDFE5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806805-6422-204F-0F99-26DCF46E86C3}"/>
              </a:ext>
            </a:extLst>
          </p:cNvPr>
          <p:cNvSpPr txBox="1"/>
          <p:nvPr/>
        </p:nvSpPr>
        <p:spPr>
          <a:xfrm>
            <a:off x="637344" y="610187"/>
            <a:ext cx="9264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Purpose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C85192-0C81-C9F6-9AA2-7846A9AFB3FE}"/>
              </a:ext>
            </a:extLst>
          </p:cNvPr>
          <p:cNvSpPr txBox="1"/>
          <p:nvPr/>
        </p:nvSpPr>
        <p:spPr>
          <a:xfrm>
            <a:off x="637343" y="1242536"/>
            <a:ext cx="10841295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目前，每週的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過程如下：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手動載入上週模型 → 載入當週新資料 → 進行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→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輸出新模型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接著下一週模型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要再次 手動修改程式碼，載入新的數據和上週的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模型，然後重新執行。這個過程需要重複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次（如果有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週的數據）。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Hazard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在先前的實驗我都只針對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去實驗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結果，並且還要比較不同資料量對於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結果影響程度，且隨著所蒐集資料增加，將需要重複更多次上面提到的的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過程，非常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consuming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，在我後續實驗還會去比較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，必須先想辦法自動化我的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8D7B9B-A4FC-D7A8-AF23-3E71DE58C946}"/>
              </a:ext>
            </a:extLst>
          </p:cNvPr>
          <p:cNvSpPr/>
          <p:nvPr/>
        </p:nvSpPr>
        <p:spPr>
          <a:xfrm>
            <a:off x="1016000" y="2493818"/>
            <a:ext cx="5846618" cy="1006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1: Base Model + Week 1 Data → Fine-tuned Model 1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2: Fine-tuned Model 1 + Week 2 Data → Fine-tuned Model 2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3: Fine-tuned Model 2 + Week 3 Data → Fine-tuned Model 3</a:t>
            </a:r>
          </a:p>
          <a:p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N...</a:t>
            </a:r>
          </a:p>
        </p:txBody>
      </p:sp>
    </p:spTree>
    <p:extLst>
      <p:ext uri="{BB962C8B-B14F-4D97-AF65-F5344CB8AC3E}">
        <p14:creationId xmlns:p14="http://schemas.microsoft.com/office/powerpoint/2010/main" val="356893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9AA3E09-61C9-A8EE-F61C-F223E5D49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40001EC-2FE7-830C-ED2F-4328E16084B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38714B-7F1E-A8EC-7B5B-E56101D7EDD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A792BD-5594-12C2-80E1-5450F0F334E5}"/>
              </a:ext>
            </a:extLst>
          </p:cNvPr>
          <p:cNvSpPr txBox="1"/>
          <p:nvPr/>
        </p:nvSpPr>
        <p:spPr>
          <a:xfrm>
            <a:off x="637344" y="610187"/>
            <a:ext cx="9264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Optimization method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, 螢幕擷取畫面, 設計 的圖片&#10;&#10;AI 產生的內容可能不正確。">
            <a:extLst>
              <a:ext uri="{FF2B5EF4-FFF2-40B4-BE49-F238E27FC236}">
                <a16:creationId xmlns:a16="http://schemas.microsoft.com/office/drawing/2014/main" id="{48FD4FCE-756E-A8B7-D01C-ADA70246D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6" y="1352292"/>
            <a:ext cx="6352548" cy="4999870"/>
          </a:xfrm>
          <a:prstGeom prst="rect">
            <a:avLst/>
          </a:prstGeom>
        </p:spPr>
      </p:pic>
      <p:sp>
        <p:nvSpPr>
          <p:cNvPr id="25" name="弧形 24">
            <a:extLst>
              <a:ext uri="{FF2B5EF4-FFF2-40B4-BE49-F238E27FC236}">
                <a16:creationId xmlns:a16="http://schemas.microsoft.com/office/drawing/2014/main" id="{E41C05D3-190B-CEA4-0F8C-610621072536}"/>
              </a:ext>
            </a:extLst>
          </p:cNvPr>
          <p:cNvSpPr/>
          <p:nvPr/>
        </p:nvSpPr>
        <p:spPr>
          <a:xfrm>
            <a:off x="3454400" y="2004291"/>
            <a:ext cx="2096655" cy="4628310"/>
          </a:xfrm>
          <a:prstGeom prst="arc">
            <a:avLst>
              <a:gd name="adj1" fmla="val 16200000"/>
              <a:gd name="adj2" fmla="val 644936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AF8882F-F491-DBD1-7C97-43C077D6822B}"/>
              </a:ext>
            </a:extLst>
          </p:cNvPr>
          <p:cNvCxnSpPr/>
          <p:nvPr/>
        </p:nvCxnSpPr>
        <p:spPr>
          <a:xfrm flipH="1">
            <a:off x="4160982" y="2004291"/>
            <a:ext cx="341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33C1767-7C04-7EF7-1623-4D7C16014280}"/>
              </a:ext>
            </a:extLst>
          </p:cNvPr>
          <p:cNvSpPr txBox="1"/>
          <p:nvPr/>
        </p:nvSpPr>
        <p:spPr>
          <a:xfrm>
            <a:off x="5551055" y="4972327"/>
            <a:ext cx="191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times,</a:t>
            </a:r>
          </a:p>
          <a:p>
            <a:r>
              <a:rPr lang="en-US" altLang="zh-TW" dirty="0"/>
              <a:t>Depend on how many weeks of data</a:t>
            </a:r>
            <a:endParaRPr lang="zh-TW" altLang="en-US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9FF14391-1BF0-BEB7-B6D0-F1CE9E43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361" y="455211"/>
            <a:ext cx="5675319" cy="3920888"/>
          </a:xfrm>
          <a:prstGeom prst="rect">
            <a:avLst/>
          </a:prstGeom>
        </p:spPr>
      </p:pic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4C9711E-12C8-1A48-1C80-690EAA8FD959}"/>
              </a:ext>
            </a:extLst>
          </p:cNvPr>
          <p:cNvCxnSpPr/>
          <p:nvPr/>
        </p:nvCxnSpPr>
        <p:spPr>
          <a:xfrm>
            <a:off x="6614160" y="2184400"/>
            <a:ext cx="5303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2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9B278982-9874-4AC4-BC31-C548E712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F45002E-71CB-90B9-18BB-CD4A3CF87F63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64ACDBAC-AA00-A093-786F-B4E2A65DD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Future work</a:t>
            </a:r>
            <a:endParaRPr lang="zh-TW" altLang="en-US" sz="5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955146-2C04-A103-A4CB-B13A6171738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2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87A4270-709B-BDA0-018B-A087F664E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B8FE554-F19E-A939-9642-AFB7FF27382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89F758-E591-BFF6-5049-D18C6BE93288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2CCD84-4C48-29B9-1128-0EA4BD0E5CF8}"/>
              </a:ext>
            </a:extLst>
          </p:cNvPr>
          <p:cNvSpPr txBox="1"/>
          <p:nvPr/>
        </p:nvSpPr>
        <p:spPr>
          <a:xfrm>
            <a:off x="1052945" y="1951672"/>
            <a:ext cx="100861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接續上次說要做的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，分析較少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是否仍具備相同的抗衰退能力及其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trade-off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還有之前研究顯示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NLOS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越少的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準確度越高，依此來探討更新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的優限度和部署的位置，再來要驗證這些最佳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是否同樣具備較佳的抗衰退能力，讓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部署策略可以更加完整呈現。</a:t>
            </a:r>
          </a:p>
        </p:txBody>
      </p:sp>
    </p:spTree>
    <p:extLst>
      <p:ext uri="{BB962C8B-B14F-4D97-AF65-F5344CB8AC3E}">
        <p14:creationId xmlns:p14="http://schemas.microsoft.com/office/powerpoint/2010/main" val="319427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229318"/>
            <a:ext cx="10864455" cy="181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DNN Model </a:t>
            </a:r>
            <a:r>
              <a:rPr lang="en-US" altLang="zh-TW" dirty="0"/>
              <a:t>on Localization Accuracy Over Time and begin to test Transfer learning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(Conti.)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B2E998-A930-58B2-D8A8-C3F4DEEC5208}"/>
              </a:ext>
            </a:extLst>
          </p:cNvPr>
          <p:cNvSpPr txBox="1"/>
          <p:nvPr/>
        </p:nvSpPr>
        <p:spPr>
          <a:xfrm>
            <a:off x="1491672" y="4027054"/>
            <a:ext cx="9208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Progress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Revision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of latest experiment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Program optimization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Future work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EC11CD6-E1CF-E828-17F2-9E3B2A6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EF2540C-76B3-DEAB-8F3F-95477C26745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EEC9A03-7DBE-BC11-8948-7B1C35DB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Progress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2DD051-889B-A609-8D43-4E7FA2ED20A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E8409F-661F-8BEE-D521-13DAC165DC88}"/>
              </a:ext>
            </a:extLst>
          </p:cNvPr>
          <p:cNvSpPr txBox="1"/>
          <p:nvPr/>
        </p:nvSpPr>
        <p:spPr>
          <a:xfrm>
            <a:off x="986839" y="1795283"/>
            <a:ext cx="10218321" cy="419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(fine-tuning) 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新資料的數量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對於定位模型衰退速度影響，並觀察透過此方法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(transfer learning)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，能夠多大程度的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抵抗時間衰退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week ~ </a:t>
            </a: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準確度變化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更正 </a:t>
            </a:r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Code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的一些矛盾，並新增一周新資料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優化實驗所需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，提升我後續實驗效率。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 +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，減少模型訓練時間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0FC1EABA-1751-2FE4-0097-EF92DB0F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E251FD30-992E-155B-BDB0-E87694EBC60E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08CD9698-2205-F408-4FD5-47CB4A5FF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Revision</a:t>
            </a:r>
            <a:r>
              <a:rPr lang="zh-TW" altLang="en-US" sz="5400" b="1" dirty="0"/>
              <a:t> </a:t>
            </a:r>
            <a:r>
              <a:rPr lang="en-US" altLang="zh-TW" sz="5400" b="1" dirty="0"/>
              <a:t>of latest experiment 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661059-42AA-597C-EA5C-011BBEDAF5F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3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9806551-DFED-64C4-8873-90BBD9315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8C475B0-7D36-1D4D-5264-2F01A5FB0ED7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99E4C4-950E-06D4-D995-686F4DB12EB1}"/>
              </a:ext>
            </a:extLst>
          </p:cNvPr>
          <p:cNvSpPr txBox="1"/>
          <p:nvPr/>
        </p:nvSpPr>
        <p:spPr>
          <a:xfrm>
            <a:off x="437803" y="557892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Last week experiment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3EAB9C-34D4-60A6-B32F-02B973CD42ED}"/>
              </a:ext>
            </a:extLst>
          </p:cNvPr>
          <p:cNvSpPr txBox="1"/>
          <p:nvPr/>
        </p:nvSpPr>
        <p:spPr>
          <a:xfrm>
            <a:off x="646581" y="1121463"/>
            <a:ext cx="105109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RP 400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4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(shallow)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 train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凍結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，僅訓練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來適應新數據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週的衰退情況，看模型隨時間衰退並加上適當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能否抵抗衰退</a:t>
            </a: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分別測試 不同數量的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data per 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(1.25%)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(2.5%)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(10%)</a:t>
            </a:r>
          </a:p>
          <a:p>
            <a:pPr lvl="1"/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46F51E-9887-ED39-0EC0-84B71789974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F6BE5-9A5D-0025-68BC-F45D62522FE0}"/>
              </a:ext>
            </a:extLst>
          </p:cNvPr>
          <p:cNvSpPr/>
          <p:nvPr/>
        </p:nvSpPr>
        <p:spPr>
          <a:xfrm>
            <a:off x="1828800" y="3029527"/>
            <a:ext cx="7536873" cy="399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9239CAF-B00A-93F8-7E01-6817789A94D9}"/>
              </a:ext>
            </a:extLst>
          </p:cNvPr>
          <p:cNvSpPr/>
          <p:nvPr/>
        </p:nvSpPr>
        <p:spPr>
          <a:xfrm>
            <a:off x="5414000" y="3509818"/>
            <a:ext cx="229418" cy="5357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616172-31A0-D887-D0A4-6E689C9FEA31}"/>
              </a:ext>
            </a:extLst>
          </p:cNvPr>
          <p:cNvSpPr/>
          <p:nvPr/>
        </p:nvSpPr>
        <p:spPr>
          <a:xfrm>
            <a:off x="1029871" y="4128655"/>
            <a:ext cx="9744364" cy="1801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我目標是探討僅需</a:t>
            </a:r>
            <a:r>
              <a:rPr lang="zh-TW" altLang="en-US" dirty="0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少量新數據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定位的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pretrain model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。但在之前實驗設計上有矛盾：雖然在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階段，我只使用了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zh-TW" altLang="en-US" dirty="0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新數據進行訓練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，但在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時，卻額外使用了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150~200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筆資料來驗證模型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影響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這樣違背「</a:t>
            </a:r>
            <a:r>
              <a:rPr lang="zh-TW" altLang="en-US" dirty="0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僅需少量新數據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」的假設，因為模型的優化過程仍然依賴了大量數據來進行驗證，而</a:t>
            </a:r>
            <a:r>
              <a:rPr lang="zh-TW" altLang="en-US" b="1" dirty="0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非真正只使用極少量數據來完成整個微調與評估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191634-0D60-91D7-58FE-B3D620959DFA}"/>
              </a:ext>
            </a:extLst>
          </p:cNvPr>
          <p:cNvSpPr txBox="1"/>
          <p:nvPr/>
        </p:nvSpPr>
        <p:spPr>
          <a:xfrm>
            <a:off x="5800437" y="3577617"/>
            <a:ext cx="356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Contradiction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problem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8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79AA679-377C-2EA9-4A23-907A568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04D53574-9C2E-03B6-82EC-507561F9A9EB}"/>
              </a:ext>
            </a:extLst>
          </p:cNvPr>
          <p:cNvSpPr/>
          <p:nvPr/>
        </p:nvSpPr>
        <p:spPr>
          <a:xfrm>
            <a:off x="8354293" y="1163782"/>
            <a:ext cx="2763314" cy="4886036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B0A7A47-416B-E5D1-0FCA-8DF79A54D1E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21AE2-06BA-AD59-6695-20316254390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32378C-D2C2-7DC6-DA72-EA2E7E9CA46E}"/>
              </a:ext>
            </a:extLst>
          </p:cNvPr>
          <p:cNvSpPr txBox="1"/>
          <p:nvPr/>
        </p:nvSpPr>
        <p:spPr>
          <a:xfrm>
            <a:off x="637344" y="610187"/>
            <a:ext cx="9264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Revision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BCC1170-49D8-4616-20F5-C92B231D03E6}"/>
              </a:ext>
            </a:extLst>
          </p:cNvPr>
          <p:cNvSpPr/>
          <p:nvPr/>
        </p:nvSpPr>
        <p:spPr>
          <a:xfrm>
            <a:off x="827547" y="3458682"/>
            <a:ext cx="1468582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400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88B86BC-9042-49BB-F892-351D6348F685}"/>
              </a:ext>
            </a:extLst>
          </p:cNvPr>
          <p:cNvSpPr txBox="1"/>
          <p:nvPr/>
        </p:nvSpPr>
        <p:spPr>
          <a:xfrm>
            <a:off x="338021" y="3024726"/>
            <a:ext cx="25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 collection per RP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E50F423-5009-495D-752E-93D992395ACC}"/>
              </a:ext>
            </a:extLst>
          </p:cNvPr>
          <p:cNvSpPr/>
          <p:nvPr/>
        </p:nvSpPr>
        <p:spPr>
          <a:xfrm>
            <a:off x="3558310" y="2678362"/>
            <a:ext cx="1908799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471A5E7-1716-9CE2-55B4-A1B25B8A2690}"/>
              </a:ext>
            </a:extLst>
          </p:cNvPr>
          <p:cNvSpPr/>
          <p:nvPr/>
        </p:nvSpPr>
        <p:spPr>
          <a:xfrm>
            <a:off x="3558311" y="1898042"/>
            <a:ext cx="1908800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E055E89-18EC-236B-5E72-EAA33113BE3B}"/>
              </a:ext>
            </a:extLst>
          </p:cNvPr>
          <p:cNvSpPr/>
          <p:nvPr/>
        </p:nvSpPr>
        <p:spPr>
          <a:xfrm>
            <a:off x="3558311" y="3458682"/>
            <a:ext cx="1908798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063761B-148A-4C28-54AA-ADE8F437F5FB}"/>
              </a:ext>
            </a:extLst>
          </p:cNvPr>
          <p:cNvSpPr/>
          <p:nvPr/>
        </p:nvSpPr>
        <p:spPr>
          <a:xfrm>
            <a:off x="3558311" y="4239002"/>
            <a:ext cx="1908798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3FE5D8B-33F8-E49A-3DC2-E5F8A10C6D9D}"/>
              </a:ext>
            </a:extLst>
          </p:cNvPr>
          <p:cNvSpPr/>
          <p:nvPr/>
        </p:nvSpPr>
        <p:spPr>
          <a:xfrm>
            <a:off x="3558310" y="5019322"/>
            <a:ext cx="1908797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2C28EEB-AF46-71CE-8BA9-9CDC2C963F38}"/>
              </a:ext>
            </a:extLst>
          </p:cNvPr>
          <p:cNvSpPr txBox="1"/>
          <p:nvPr/>
        </p:nvSpPr>
        <p:spPr>
          <a:xfrm>
            <a:off x="3382820" y="1441118"/>
            <a:ext cx="240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Training data per RP</a:t>
            </a:r>
            <a:endParaRPr lang="zh-TW" altLang="en-US" dirty="0"/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0382C737-CD9B-C4F9-E285-22BF3EF2E2D0}"/>
              </a:ext>
            </a:extLst>
          </p:cNvPr>
          <p:cNvSpPr/>
          <p:nvPr/>
        </p:nvSpPr>
        <p:spPr>
          <a:xfrm>
            <a:off x="2676239" y="2244406"/>
            <a:ext cx="798944" cy="3214254"/>
          </a:xfrm>
          <a:prstGeom prst="leftBrace">
            <a:avLst>
              <a:gd name="adj1" fmla="val 8333"/>
              <a:gd name="adj2" fmla="val 4971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加號 21">
            <a:extLst>
              <a:ext uri="{FF2B5EF4-FFF2-40B4-BE49-F238E27FC236}">
                <a16:creationId xmlns:a16="http://schemas.microsoft.com/office/drawing/2014/main" id="{28496742-A49D-6DFF-62E5-7BDE9D010A59}"/>
              </a:ext>
            </a:extLst>
          </p:cNvPr>
          <p:cNvSpPr/>
          <p:nvPr/>
        </p:nvSpPr>
        <p:spPr>
          <a:xfrm>
            <a:off x="5784269" y="2115061"/>
            <a:ext cx="263235" cy="267906"/>
          </a:xfrm>
          <a:prstGeom prst="mathPlus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加號 23">
            <a:extLst>
              <a:ext uri="{FF2B5EF4-FFF2-40B4-BE49-F238E27FC236}">
                <a16:creationId xmlns:a16="http://schemas.microsoft.com/office/drawing/2014/main" id="{DB4AEC96-05F9-6E85-497D-BD1192DDE2D6}"/>
              </a:ext>
            </a:extLst>
          </p:cNvPr>
          <p:cNvSpPr/>
          <p:nvPr/>
        </p:nvSpPr>
        <p:spPr>
          <a:xfrm>
            <a:off x="5784269" y="2890773"/>
            <a:ext cx="263235" cy="267906"/>
          </a:xfrm>
          <a:prstGeom prst="mathPlus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加號 24">
            <a:extLst>
              <a:ext uri="{FF2B5EF4-FFF2-40B4-BE49-F238E27FC236}">
                <a16:creationId xmlns:a16="http://schemas.microsoft.com/office/drawing/2014/main" id="{1C55955C-8C9B-E0FF-E518-9F3C8871170C}"/>
              </a:ext>
            </a:extLst>
          </p:cNvPr>
          <p:cNvSpPr/>
          <p:nvPr/>
        </p:nvSpPr>
        <p:spPr>
          <a:xfrm>
            <a:off x="5784268" y="3666470"/>
            <a:ext cx="263235" cy="267906"/>
          </a:xfrm>
          <a:prstGeom prst="mathPlus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68429745-4E17-7BB4-8306-DF97A348AE4D}"/>
              </a:ext>
            </a:extLst>
          </p:cNvPr>
          <p:cNvSpPr/>
          <p:nvPr/>
        </p:nvSpPr>
        <p:spPr>
          <a:xfrm>
            <a:off x="5784267" y="4451413"/>
            <a:ext cx="263235" cy="267906"/>
          </a:xfrm>
          <a:prstGeom prst="mathPlus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C0D09971-69F8-3D50-5EC5-71185917F6A7}"/>
              </a:ext>
            </a:extLst>
          </p:cNvPr>
          <p:cNvSpPr/>
          <p:nvPr/>
        </p:nvSpPr>
        <p:spPr>
          <a:xfrm>
            <a:off x="5784266" y="5236356"/>
            <a:ext cx="263235" cy="267906"/>
          </a:xfrm>
          <a:prstGeom prst="mathPlus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365BD0C-08C9-A304-5308-B8E49380F999}"/>
              </a:ext>
            </a:extLst>
          </p:cNvPr>
          <p:cNvSpPr/>
          <p:nvPr/>
        </p:nvSpPr>
        <p:spPr>
          <a:xfrm>
            <a:off x="6364673" y="2678362"/>
            <a:ext cx="1216076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4E37E54B-AF41-536C-182F-3B589FEFCA2D}"/>
              </a:ext>
            </a:extLst>
          </p:cNvPr>
          <p:cNvSpPr/>
          <p:nvPr/>
        </p:nvSpPr>
        <p:spPr>
          <a:xfrm>
            <a:off x="6364673" y="1898042"/>
            <a:ext cx="1216076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42FDFB98-DC20-4B65-934E-8D8BC72FC15E}"/>
              </a:ext>
            </a:extLst>
          </p:cNvPr>
          <p:cNvSpPr/>
          <p:nvPr/>
        </p:nvSpPr>
        <p:spPr>
          <a:xfrm>
            <a:off x="6364673" y="3458682"/>
            <a:ext cx="1216075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F7000158-26BF-2338-EE00-F2D3CACDE6BB}"/>
              </a:ext>
            </a:extLst>
          </p:cNvPr>
          <p:cNvSpPr/>
          <p:nvPr/>
        </p:nvSpPr>
        <p:spPr>
          <a:xfrm>
            <a:off x="6364673" y="4239002"/>
            <a:ext cx="1216075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620FA1F3-AFC2-3A21-A86A-B41DA89573CA}"/>
              </a:ext>
            </a:extLst>
          </p:cNvPr>
          <p:cNvSpPr/>
          <p:nvPr/>
        </p:nvSpPr>
        <p:spPr>
          <a:xfrm>
            <a:off x="6364673" y="5019322"/>
            <a:ext cx="1216074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BD530DF-4309-4DCB-AAB9-10FBB44E1BAA}"/>
              </a:ext>
            </a:extLst>
          </p:cNvPr>
          <p:cNvSpPr txBox="1"/>
          <p:nvPr/>
        </p:nvSpPr>
        <p:spPr>
          <a:xfrm>
            <a:off x="5786581" y="1441363"/>
            <a:ext cx="25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data per RP</a:t>
            </a:r>
            <a:endParaRPr lang="zh-TW" altLang="en-US" dirty="0"/>
          </a:p>
        </p:txBody>
      </p:sp>
      <p:sp>
        <p:nvSpPr>
          <p:cNvPr id="35" name="等於 34">
            <a:extLst>
              <a:ext uri="{FF2B5EF4-FFF2-40B4-BE49-F238E27FC236}">
                <a16:creationId xmlns:a16="http://schemas.microsoft.com/office/drawing/2014/main" id="{8E81E3E2-5A06-B3C5-DCF3-479FB12022DE}"/>
              </a:ext>
            </a:extLst>
          </p:cNvPr>
          <p:cNvSpPr/>
          <p:nvPr/>
        </p:nvSpPr>
        <p:spPr>
          <a:xfrm>
            <a:off x="7884885" y="2110453"/>
            <a:ext cx="404091" cy="26790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等於 35">
            <a:extLst>
              <a:ext uri="{FF2B5EF4-FFF2-40B4-BE49-F238E27FC236}">
                <a16:creationId xmlns:a16="http://schemas.microsoft.com/office/drawing/2014/main" id="{9B85031C-1CA4-0493-45EA-3B5DBCECAF05}"/>
              </a:ext>
            </a:extLst>
          </p:cNvPr>
          <p:cNvSpPr/>
          <p:nvPr/>
        </p:nvSpPr>
        <p:spPr>
          <a:xfrm>
            <a:off x="7884886" y="2890773"/>
            <a:ext cx="404091" cy="26790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等於 36">
            <a:extLst>
              <a:ext uri="{FF2B5EF4-FFF2-40B4-BE49-F238E27FC236}">
                <a16:creationId xmlns:a16="http://schemas.microsoft.com/office/drawing/2014/main" id="{359912F9-2672-3776-931A-0A4F317E5AAB}"/>
              </a:ext>
            </a:extLst>
          </p:cNvPr>
          <p:cNvSpPr/>
          <p:nvPr/>
        </p:nvSpPr>
        <p:spPr>
          <a:xfrm>
            <a:off x="7884887" y="3661847"/>
            <a:ext cx="404091" cy="26790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等於 37">
            <a:extLst>
              <a:ext uri="{FF2B5EF4-FFF2-40B4-BE49-F238E27FC236}">
                <a16:creationId xmlns:a16="http://schemas.microsoft.com/office/drawing/2014/main" id="{25462D37-E4C3-9168-1F63-1EE21A2356D5}"/>
              </a:ext>
            </a:extLst>
          </p:cNvPr>
          <p:cNvSpPr/>
          <p:nvPr/>
        </p:nvSpPr>
        <p:spPr>
          <a:xfrm>
            <a:off x="7884888" y="4432921"/>
            <a:ext cx="404091" cy="26790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等於 38">
            <a:extLst>
              <a:ext uri="{FF2B5EF4-FFF2-40B4-BE49-F238E27FC236}">
                <a16:creationId xmlns:a16="http://schemas.microsoft.com/office/drawing/2014/main" id="{01FC016D-EFB2-8A6E-2B1C-670D42C6AA9F}"/>
              </a:ext>
            </a:extLst>
          </p:cNvPr>
          <p:cNvSpPr/>
          <p:nvPr/>
        </p:nvSpPr>
        <p:spPr>
          <a:xfrm>
            <a:off x="7884884" y="5231733"/>
            <a:ext cx="404091" cy="26790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71E10E2F-FA7F-0163-C114-32756626F391}"/>
              </a:ext>
            </a:extLst>
          </p:cNvPr>
          <p:cNvSpPr/>
          <p:nvPr/>
        </p:nvSpPr>
        <p:spPr>
          <a:xfrm>
            <a:off x="8753764" y="2678362"/>
            <a:ext cx="1908799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data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(1.25%)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2DB98A2F-CCE7-FBFA-96AD-35EE86C8747A}"/>
              </a:ext>
            </a:extLst>
          </p:cNvPr>
          <p:cNvSpPr/>
          <p:nvPr/>
        </p:nvSpPr>
        <p:spPr>
          <a:xfrm>
            <a:off x="8753765" y="1898042"/>
            <a:ext cx="1908800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data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(0.25%)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DAADFF2B-D6A2-42DE-010C-FE7E8D800C03}"/>
              </a:ext>
            </a:extLst>
          </p:cNvPr>
          <p:cNvSpPr/>
          <p:nvPr/>
        </p:nvSpPr>
        <p:spPr>
          <a:xfrm>
            <a:off x="8753765" y="3458682"/>
            <a:ext cx="1908798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data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(2.5%)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08EEBE54-2DD2-2F9A-16C9-2149A20EAEEE}"/>
              </a:ext>
            </a:extLst>
          </p:cNvPr>
          <p:cNvSpPr/>
          <p:nvPr/>
        </p:nvSpPr>
        <p:spPr>
          <a:xfrm>
            <a:off x="8753765" y="4239002"/>
            <a:ext cx="1908798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 data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(5%)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088229A9-1614-828F-EFC6-674FE106F264}"/>
              </a:ext>
            </a:extLst>
          </p:cNvPr>
          <p:cNvSpPr/>
          <p:nvPr/>
        </p:nvSpPr>
        <p:spPr>
          <a:xfrm>
            <a:off x="8753764" y="5019322"/>
            <a:ext cx="1908797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 data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(10%)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273FA79-3A79-3915-BAFF-47E745AE4B1A}"/>
              </a:ext>
            </a:extLst>
          </p:cNvPr>
          <p:cNvSpPr txBox="1"/>
          <p:nvPr/>
        </p:nvSpPr>
        <p:spPr>
          <a:xfrm>
            <a:off x="8549895" y="1441118"/>
            <a:ext cx="25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Fine-tune data per RP</a:t>
            </a:r>
            <a:endParaRPr lang="zh-TW" altLang="en-US" dirty="0"/>
          </a:p>
        </p:txBody>
      </p:sp>
      <p:cxnSp>
        <p:nvCxnSpPr>
          <p:cNvPr id="58" name="接點: 弧形 57">
            <a:extLst>
              <a:ext uri="{FF2B5EF4-FFF2-40B4-BE49-F238E27FC236}">
                <a16:creationId xmlns:a16="http://schemas.microsoft.com/office/drawing/2014/main" id="{59BFF655-532C-094E-A558-54D1DF82E9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2147" y="4523048"/>
            <a:ext cx="1473052" cy="78410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586CEF6-8810-06E6-5342-830DDD1BB210}"/>
              </a:ext>
            </a:extLst>
          </p:cNvPr>
          <p:cNvSpPr/>
          <p:nvPr/>
        </p:nvSpPr>
        <p:spPr>
          <a:xfrm>
            <a:off x="1629579" y="5712050"/>
            <a:ext cx="1082294" cy="692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Testing data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36F8D24-ACB3-6AAC-EBEE-167147BEE26C}"/>
              </a:ext>
            </a:extLst>
          </p:cNvPr>
          <p:cNvSpPr txBox="1"/>
          <p:nvPr/>
        </p:nvSpPr>
        <p:spPr>
          <a:xfrm>
            <a:off x="1274077" y="5084068"/>
            <a:ext cx="108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011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A1773A5-6676-46F2-4D8D-61B730F1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94D66C3-E92D-AE8B-B7FF-8096D413D9B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4EB665-C221-07A8-71B1-622F9FCFE993}"/>
              </a:ext>
            </a:extLst>
          </p:cNvPr>
          <p:cNvSpPr txBox="1"/>
          <p:nvPr/>
        </p:nvSpPr>
        <p:spPr>
          <a:xfrm>
            <a:off x="637344" y="610187"/>
            <a:ext cx="11157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Impact of Fine-Tuning with Different Data Volumes on Accuracy and MDE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After one week )</a:t>
            </a:r>
          </a:p>
        </p:txBody>
      </p:sp>
      <p:pic>
        <p:nvPicPr>
          <p:cNvPr id="3" name="圖片 2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3797F08F-F49B-F64F-031E-6C7A09026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8" y="1537971"/>
            <a:ext cx="6000296" cy="498277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DE21F2E-A960-3446-6125-E07326ABC29E}"/>
              </a:ext>
            </a:extLst>
          </p:cNvPr>
          <p:cNvSpPr txBox="1"/>
          <p:nvPr/>
        </p:nvSpPr>
        <p:spPr>
          <a:xfrm>
            <a:off x="1594943" y="6488668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week experiment</a:t>
            </a:r>
            <a:endParaRPr lang="zh-TW" altLang="en-US" dirty="0"/>
          </a:p>
        </p:txBody>
      </p:sp>
      <p:pic>
        <p:nvPicPr>
          <p:cNvPr id="5" name="圖片 4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22EA5F26-4ABA-5D50-BF57-F164D4E54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09" y="1565298"/>
            <a:ext cx="6161671" cy="492336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DB421C-C301-4A60-F900-C066600BB29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C01629-6547-6B47-B68E-9C5CD5C5402C}"/>
              </a:ext>
            </a:extLst>
          </p:cNvPr>
          <p:cNvSpPr txBox="1"/>
          <p:nvPr/>
        </p:nvSpPr>
        <p:spPr>
          <a:xfrm>
            <a:off x="7595239" y="6488668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After Revision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09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A7A8E19-79E5-BB4C-39EF-B3F7F7EFF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2E53A6F-4971-B3EA-42B1-68AB98308A5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38B6FA-C904-239B-1019-B26A6927E84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915C25-DD09-67EA-2F0D-1DFB87A1493B}"/>
              </a:ext>
            </a:extLst>
          </p:cNvPr>
          <p:cNvSpPr txBox="1"/>
          <p:nvPr/>
        </p:nvSpPr>
        <p:spPr>
          <a:xfrm>
            <a:off x="637344" y="610187"/>
            <a:ext cx="11157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Impact of Fine-Tuning with Different Data Volumes on Accuracy and MDE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After one week )</a:t>
            </a:r>
          </a:p>
        </p:txBody>
      </p:sp>
      <p:pic>
        <p:nvPicPr>
          <p:cNvPr id="7" name="圖片 6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902D0F84-E0CD-E2B8-FC0D-47C7A9AE9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23" y="1504096"/>
            <a:ext cx="6729978" cy="50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23303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16904</TotalTime>
  <Words>790</Words>
  <Application>Microsoft Office PowerPoint</Application>
  <PresentationFormat>寬螢幕</PresentationFormat>
  <Paragraphs>108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03.04 Meeting - 21</vt:lpstr>
      <vt:lpstr>Table of contents</vt:lpstr>
      <vt:lpstr>Progress</vt:lpstr>
      <vt:lpstr>PowerPoint 簡報</vt:lpstr>
      <vt:lpstr>Revision of latest experiment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Program optimization</vt:lpstr>
      <vt:lpstr>PowerPoint 簡報</vt:lpstr>
      <vt:lpstr>PowerPoint 簡報</vt:lpstr>
      <vt:lpstr>Future work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507</cp:revision>
  <dcterms:created xsi:type="dcterms:W3CDTF">2024-09-23T11:19:04Z</dcterms:created>
  <dcterms:modified xsi:type="dcterms:W3CDTF">2025-03-04T06:51:43Z</dcterms:modified>
</cp:coreProperties>
</file>