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8"/>
  </p:notesMasterIdLst>
  <p:sldIdLst>
    <p:sldId id="329" r:id="rId2"/>
    <p:sldId id="330" r:id="rId3"/>
    <p:sldId id="346" r:id="rId4"/>
    <p:sldId id="348" r:id="rId5"/>
    <p:sldId id="361" r:id="rId6"/>
    <p:sldId id="366" r:id="rId7"/>
    <p:sldId id="393" r:id="rId8"/>
    <p:sldId id="362" r:id="rId9"/>
    <p:sldId id="391" r:id="rId10"/>
    <p:sldId id="377" r:id="rId11"/>
    <p:sldId id="365" r:id="rId12"/>
    <p:sldId id="394" r:id="rId13"/>
    <p:sldId id="390" r:id="rId14"/>
    <p:sldId id="395" r:id="rId15"/>
    <p:sldId id="396" r:id="rId16"/>
    <p:sldId id="397" r:id="rId17"/>
    <p:sldId id="398" r:id="rId18"/>
    <p:sldId id="399" r:id="rId19"/>
    <p:sldId id="374" r:id="rId20"/>
    <p:sldId id="376" r:id="rId21"/>
    <p:sldId id="382" r:id="rId22"/>
    <p:sldId id="392" r:id="rId23"/>
    <p:sldId id="277" r:id="rId24"/>
    <p:sldId id="387" r:id="rId25"/>
    <p:sldId id="388" r:id="rId26"/>
    <p:sldId id="386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9"/>
    <a:srgbClr val="FFFF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F13DA89-3562-9F91-3FC0-D4EE6479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518F15C2-6B33-3E97-1C2E-BCA8143C50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50F14EA-ABFF-390E-FE87-A5FB896E6E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977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96404181-5FA0-4A7A-DE38-A6F192DF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7AF5FA80-C6A6-5AB0-F82F-F7AA83649F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B57638C-4C0B-A7CA-694E-C207F549A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56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AE35E89-8F24-7767-FF7B-94B8BA9E8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5C86195-3292-2DC7-60A3-E0488B13C0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C6BE96F-8859-5A5B-3A52-985930AF9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374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50B3818-9A9C-C33D-C56F-FD5AA1AD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130FC23-189F-0011-18C5-F3DE3544D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D4C089D-4983-A3A4-D9C7-FA45A10DB9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6283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F711672-ABAD-E03B-61FD-D9FC70FAE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53D6641-5E97-252B-1E0D-A305C35136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4107B91-E7EC-CD87-D60C-EE403130F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11366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989B296-05D5-C58F-A45F-16D5A0B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5B89F40-DA9B-6A4C-7675-EA383434B2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E53B59E-F459-C841-FEAA-F1E9C4B58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658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6778C95-A77F-E6E6-302C-0CAFB7C0A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E11E598-ECF5-0EF5-06BC-442C64516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9D31E61-136C-0329-91D8-3C32FDF8B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6381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BBB0234-53A6-C5C2-A432-EB62A3D5D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60D75FF0-4B76-FEB6-274D-E1A9DDA2F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16FC803-DCA7-4E57-6AA2-019BDFE00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567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C9F3F27-CE7E-D81A-A753-102ECE78F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CB34EA-5612-CA4E-6E53-65B6392AEC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E76FC979-72BA-BFC1-A4D2-9DC639FE02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889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B5D5F212-63D9-D9EA-68EF-04FAECD8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7481079-8FB8-5B12-CBE9-7E90B5952C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5E43522F-7D07-5598-F3D1-64520B688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27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37DC0B-BBF5-A20E-6C72-596884085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49301DA-AC42-9EC4-934A-ED8EED76C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7F405E7-F2D0-849D-919F-49C71FC17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7544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06A8DC9E-194A-4D52-9009-3FE31F61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3F6A4FC-2503-0EA0-3C22-87D4075B0A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6F695C09-03B7-0BC7-9723-9F3CBD4E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3988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206A6B0-2A99-5651-38E7-AC601E43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49D2A3E-3A0B-7F0E-8083-088FE5D51E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68F54E7-3C6C-7571-2BF4-2C8491A8D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790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1C5E6CE-7931-6440-4E8F-1C4FCE56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FB301EA-53C0-C5E9-BCBF-4B2CF1250E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7AB47EC-2700-6438-5111-00E9BA545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55453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1319697-6D40-5B6B-6EF0-60D58125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D2413BA-AE32-4B7D-FB32-6D78FFA83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E6E2823-1783-D3AC-39C8-9F95B4897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85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396831C-C3AF-2BA0-2EDD-D12753C36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2254EFA-F598-7950-A7BC-6CF70C7C5E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9F2F750-4D28-6B27-819C-228E00649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726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18BFB2B6-DABC-F574-225B-0C749E355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2BFF7153-4875-4737-1607-9D9A788CE8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F6561145-726D-AF72-D12F-0EC96B50F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50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FDA6187-D4D1-4B7E-9035-242E08F8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9CC9DD8-7E6B-0295-D012-774B22BFEA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59F1EDB-A83D-8EC1-2E29-A8C6A4C570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49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21747A9-FFE9-4705-A031-1C3F57A9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F784AFB-ECFB-1007-FB90-3F2CA09BF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31B9D81-D452-DED6-C28C-17F4F59D5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519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A9C0D6D8-1260-5DE8-23F2-45C9A379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F2B8C7-05AF-C8B7-D075-C840922B5D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92BC79-888E-28FA-F961-D61852373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136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7B0D33A-84D8-32F6-4FB1-90B23803E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4BF1C3D5-0298-2FAD-AC56-D30E5285B8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01E2F788-4B50-686D-D2B3-046F1CEEF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393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sciencedirect.com/science/article/pii/S1574119221000687?via%3Dihub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02.10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18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8FE6B07-8537-C56B-9ABA-F51A2993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BC30F11-0A45-63E8-1A1E-9BAC2357D5B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45ED77-75BA-BBEF-6DE1-3E4244D6854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4C549E2-6BE2-42BC-71AB-5ED8B2FE7E2E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訓練資料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測試資料設置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5A71F27-CB19-8C94-A676-EF544F70EC2C}"/>
              </a:ext>
            </a:extLst>
          </p:cNvPr>
          <p:cNvSpPr txBox="1"/>
          <p:nvPr/>
        </p:nvSpPr>
        <p:spPr>
          <a:xfrm>
            <a:off x="1024712" y="1548135"/>
            <a:ext cx="1018176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Training data and method: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模型使用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的數據進行訓練，並採用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cross-validation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進行評估，在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中取出最好的那一次訓練出來的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Why?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後續要做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需要泛化能力較強的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5-Fold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確保模型不是只針對特定資料訓練，能更好地應對不同分布的資料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後續在新資料上進行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會更有效果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overfitting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可能性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data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：以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周左右為間隔，共選取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周的數據（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2024/12/27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2025/01/03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2025/01/10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）作為測試數據，分析模型隨時間推移的準確度變化。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標準化方法：將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training 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標準化的結果直接套用在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上，以保證測試環境與訓練環境的一致性。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725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C02CF299-71BF-F5E3-E10F-86A8B07F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CD89A769-9489-483B-7367-C0BC3DFDE1B7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5D2ADF2B-530C-F720-34A7-0DBE9A729D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37F0F34-657C-8C75-FCFB-BFDB336997B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538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C7346FF-0D0B-22E5-D2D7-EDABCBE10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5716F7C-FC20-A659-77BC-BFADD91529D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11B6C7F-F968-6B75-BE65-655E2A5D2CD9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ADDB6D4-A702-BC2E-53EF-223EB95E4812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pic>
        <p:nvPicPr>
          <p:cNvPr id="3" name="圖片 2" descr="一張含有 文字, 螢幕擷取畫面, 軟體, 圖表 的圖片&#10;&#10;AI 產生的內容可能不正確。">
            <a:extLst>
              <a:ext uri="{FF2B5EF4-FFF2-40B4-BE49-F238E27FC236}">
                <a16:creationId xmlns:a16="http://schemas.microsoft.com/office/drawing/2014/main" id="{70C61E59-E252-81B3-3F9F-2CF485EBF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59" y="1233381"/>
            <a:ext cx="8910329" cy="53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07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19CF290-B83C-4E55-C9AC-9D7C7FD77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60C72D9D-CE14-4EE0-A21C-C32B5997B0C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7A00C33-F7F9-3533-B88C-946856ED50DE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B14C17D-9DFF-43A4-893B-EED1068115AC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定位準確度差異（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 week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結果）</a:t>
            </a:r>
          </a:p>
        </p:txBody>
      </p:sp>
      <p:graphicFrame>
        <p:nvGraphicFramePr>
          <p:cNvPr id="23" name="Table 2">
            <a:extLst>
              <a:ext uri="{FF2B5EF4-FFF2-40B4-BE49-F238E27FC236}">
                <a16:creationId xmlns:a16="http://schemas.microsoft.com/office/drawing/2014/main" id="{059A713D-03E6-B711-15FB-F2A51281C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57837"/>
              </p:ext>
            </p:extLst>
          </p:nvPr>
        </p:nvGraphicFramePr>
        <p:xfrm>
          <a:off x="1503680" y="1657371"/>
          <a:ext cx="8245356" cy="4572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8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6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4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4186">
                  <a:extLst>
                    <a:ext uri="{9D8B030D-6E8A-4147-A177-3AD203B41FA5}">
                      <a16:colId xmlns:a16="http://schemas.microsoft.com/office/drawing/2014/main" val="160172198"/>
                    </a:ext>
                  </a:extLst>
                </a:gridCol>
              </a:tblGrid>
              <a:tr h="415636"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 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 (m)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Training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b="1">
                          <a:solidFill>
                            <a:srgbClr val="FFFFFF"/>
                          </a:solidFill>
                        </a:defRPr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MDE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Diff.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Baseline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rgbClr val="FF0000"/>
                          </a:solidFill>
                        </a:rPr>
                        <a:t>0.2399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Baseline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0.2474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54.2s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↑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3.1% 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🔴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4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4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0.0073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51.5s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27.0%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3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0.0137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3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49.0s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23.4%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2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0.0211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2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0.0170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47.0s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19.4%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 mcAP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KNN 1 mcAP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0.0486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~0s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5640">
                <a:tc>
                  <a:txBody>
                    <a:bodyPr/>
                    <a:lstStyle/>
                    <a:p>
                      <a:endParaRPr b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DNN 1 </a:t>
                      </a:r>
                      <a:r>
                        <a:rPr b="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mcAP</a:t>
                      </a:r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rgbClr val="FF0000"/>
                          </a:solidFill>
                        </a:rPr>
                        <a:t>0.0314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52.2s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↓ </a:t>
                      </a: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35.4%</a:t>
                      </a:r>
                      <a:r>
                        <a:rPr lang="zh-TW" altLang="en-US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🟢</a:t>
                      </a:r>
                      <a:endParaRPr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A92F3663-9FF0-1E64-3AB8-2EF54FD9CA52}"/>
              </a:ext>
            </a:extLst>
          </p:cNvPr>
          <p:cNvSpPr txBox="1"/>
          <p:nvPr/>
        </p:nvSpPr>
        <p:spPr>
          <a:xfrm>
            <a:off x="7517476" y="1173778"/>
            <a:ext cx="3088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🟢 代表 </a:t>
            </a:r>
            <a:r>
              <a:rPr lang="en-US" altLang="zh-TW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模型勝過</a:t>
            </a:r>
            <a:r>
              <a:rPr lang="en-US" altLang="zh-TW" sz="1600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72091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DE2345E-7763-1F83-8068-746D7576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95E0889-92BC-9985-442C-61930C723D2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4F94270-F2FF-7210-85F7-DC8A0862052F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2FE167B-3856-F38A-DBD5-F5D799986D17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準確度隨時間衰退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17A23F9-9DAC-8376-8112-C370A5F27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63" y="1482982"/>
            <a:ext cx="8115300" cy="486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315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71DF8B9-F813-E07C-4EEF-4ACEA3316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E1E8FD9-83DC-4893-B5D2-884E6699794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56B369-8953-CCC2-1BF5-A2560A32CB30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B443A9-773F-2D50-ED8A-D38F4AAD5923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準確度隨時間衰退 和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模型比較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C51D27-7FDA-E97A-34FE-15CF71D07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391" y="1149048"/>
            <a:ext cx="9144018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5E1CD48-5E22-3DFA-E6C8-9ECB306BF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DB5D11-6D78-7529-BE92-2F4C1325D56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9E0B5A-2A07-26EC-D83C-300F5F0285DB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41AD313-E09C-CF12-FCE3-377D457F9972}"/>
              </a:ext>
            </a:extLst>
          </p:cNvPr>
          <p:cNvSpPr txBox="1"/>
          <p:nvPr/>
        </p:nvSpPr>
        <p:spPr>
          <a:xfrm>
            <a:off x="437803" y="557892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0C7CB8A-8C69-C487-D54D-79080369B194}"/>
              </a:ext>
            </a:extLst>
          </p:cNvPr>
          <p:cNvSpPr txBox="1"/>
          <p:nvPr/>
        </p:nvSpPr>
        <p:spPr>
          <a:xfrm>
            <a:off x="692885" y="952868"/>
            <a:ext cx="108062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 4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來做初步測試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資料訓練出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，凍結所有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 in DNN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，只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先測試跨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的情況，只取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 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資料來訓練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。假設我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 model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的資料，我在訓練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output layer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只用了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筆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資料。</a:t>
            </a:r>
            <a:endParaRPr lang="en-US" altLang="zh-TW" b="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7BC38E5-6696-34BA-F50C-AD6D9A68539C}"/>
              </a:ext>
            </a:extLst>
          </p:cNvPr>
          <p:cNvGrpSpPr/>
          <p:nvPr/>
        </p:nvGrpSpPr>
        <p:grpSpPr>
          <a:xfrm>
            <a:off x="865605" y="2733041"/>
            <a:ext cx="8635077" cy="3891280"/>
            <a:chOff x="447963" y="1899920"/>
            <a:chExt cx="8635077" cy="3891280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010D561-9550-21C1-CBB8-5FCF38AA1AEF}"/>
                </a:ext>
              </a:extLst>
            </p:cNvPr>
            <p:cNvSpPr/>
            <p:nvPr/>
          </p:nvSpPr>
          <p:spPr>
            <a:xfrm>
              <a:off x="447963" y="1899920"/>
              <a:ext cx="8635077" cy="3891280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C3AC598-0EB5-B259-2E2A-BF8DBB559D40}"/>
                </a:ext>
              </a:extLst>
            </p:cNvPr>
            <p:cNvSpPr/>
            <p:nvPr/>
          </p:nvSpPr>
          <p:spPr>
            <a:xfrm>
              <a:off x="1442720" y="3429000"/>
              <a:ext cx="617728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FDAD9AB-7903-7C96-F948-9AA04A6EC03C}"/>
                </a:ext>
              </a:extLst>
            </p:cNvPr>
            <p:cNvSpPr/>
            <p:nvPr/>
          </p:nvSpPr>
          <p:spPr>
            <a:xfrm>
              <a:off x="1442720" y="2397760"/>
              <a:ext cx="4389120" cy="89408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2275695-4F06-E5A7-022C-1031F7E1D089}"/>
                </a:ext>
              </a:extLst>
            </p:cNvPr>
            <p:cNvSpPr txBox="1"/>
            <p:nvPr/>
          </p:nvSpPr>
          <p:spPr>
            <a:xfrm>
              <a:off x="690880" y="2120790"/>
              <a:ext cx="6177280" cy="34163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DNN Model Architecture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Input layer: Dense(64, </a:t>
              </a:r>
              <a:r>
                <a:rPr lang="en-US" altLang="zh-TW" dirty="0" err="1"/>
                <a:t>ReLU</a:t>
              </a:r>
              <a:r>
                <a:rPr lang="en-US" altLang="zh-TW" dirty="0"/>
                <a:t>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1: Dense(128,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da-DK" altLang="zh-TW" dirty="0"/>
                <a:t>Hidden Layer 2: Dense(64, ReLU)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Output Layer: Dense(</a:t>
              </a:r>
              <a:r>
                <a:rPr lang="en-US" altLang="zh-TW" dirty="0" err="1"/>
                <a:t>len</a:t>
              </a:r>
              <a:r>
                <a:rPr lang="en-US" altLang="zh-TW" dirty="0"/>
                <a:t>(</a:t>
              </a:r>
              <a:r>
                <a:rPr lang="en-US" altLang="zh-TW" dirty="0" err="1"/>
                <a:t>label_mapping</a:t>
              </a:r>
              <a:r>
                <a:rPr lang="en-US" altLang="zh-TW" dirty="0"/>
                <a:t>), </a:t>
              </a:r>
              <a:r>
                <a:rPr lang="en-US" altLang="zh-TW" dirty="0" err="1"/>
                <a:t>Softmax</a:t>
              </a:r>
              <a:r>
                <a:rPr lang="en-US" altLang="zh-TW" dirty="0"/>
                <a:t>)</a:t>
              </a:r>
            </a:p>
            <a:p>
              <a:endParaRPr lang="en-US" altLang="zh-TW" dirty="0"/>
            </a:p>
            <a:p>
              <a:r>
                <a:rPr lang="en-US" altLang="zh-TW" dirty="0"/>
                <a:t>Training Configuration</a:t>
              </a:r>
              <a:r>
                <a:rPr lang="zh-TW" altLang="en-US" dirty="0"/>
                <a:t>：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Optimizer: Adam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Loss Function: Sparse Categorical </a:t>
              </a:r>
              <a:r>
                <a:rPr lang="en-US" altLang="zh-TW" dirty="0" err="1"/>
                <a:t>Crossentropy</a:t>
              </a:r>
              <a:endParaRPr lang="en-US" altLang="zh-TW" dirty="0"/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Epochs: 50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TW" dirty="0"/>
                <a:t>Batch Size: 32 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92E0455-F6CD-51EF-1380-6A46D0E01C56}"/>
                </a:ext>
              </a:extLst>
            </p:cNvPr>
            <p:cNvSpPr/>
            <p:nvPr/>
          </p:nvSpPr>
          <p:spPr>
            <a:xfrm>
              <a:off x="5527040" y="2590800"/>
              <a:ext cx="1645920" cy="5181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Freeze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1C0CA26-60E3-4AC6-F12D-750EA72BEDF4}"/>
                </a:ext>
              </a:extLst>
            </p:cNvPr>
            <p:cNvSpPr/>
            <p:nvPr/>
          </p:nvSpPr>
          <p:spPr>
            <a:xfrm>
              <a:off x="7620000" y="3428999"/>
              <a:ext cx="1005840" cy="486509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rgbClr val="FF0000"/>
                  </a:solidFill>
                </a:rPr>
                <a:t>Train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47A9A7C-5FB5-18C1-591E-45B89CC7FB85}"/>
                </a:ext>
              </a:extLst>
            </p:cNvPr>
            <p:cNvCxnSpPr>
              <a:cxnSpLocks/>
            </p:cNvCxnSpPr>
            <p:nvPr/>
          </p:nvCxnSpPr>
          <p:spPr>
            <a:xfrm>
              <a:off x="2377440" y="4936589"/>
              <a:ext cx="335280" cy="20945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2AC8C80C-0C76-3517-36C1-3107BCCC48B7}"/>
                </a:ext>
              </a:extLst>
            </p:cNvPr>
            <p:cNvCxnSpPr/>
            <p:nvPr/>
          </p:nvCxnSpPr>
          <p:spPr>
            <a:xfrm>
              <a:off x="2834640" y="5041314"/>
              <a:ext cx="41656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9458265-8B69-15D6-86DC-BA228A79A5D7}"/>
                </a:ext>
              </a:extLst>
            </p:cNvPr>
            <p:cNvSpPr txBox="1"/>
            <p:nvPr/>
          </p:nvSpPr>
          <p:spPr>
            <a:xfrm>
              <a:off x="3242000" y="4856648"/>
              <a:ext cx="873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solidFill>
                    <a:srgbClr val="FF0000"/>
                  </a:solidFill>
                </a:rPr>
                <a:t>20</a:t>
              </a:r>
              <a:endParaRPr lang="zh-TW" alt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37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8CE2013-DCEC-53DD-EBF2-6C20F7696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64C5E1F-F7BC-6931-F3E7-6F9E1FCE6F79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BAE7E6C-418A-1E83-EAD6-44ECC549495C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AA46D08-EDFB-924D-6868-F9D01CF25B31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3662430-1DD0-F19C-465E-2CE70586A96F}"/>
              </a:ext>
            </a:extLst>
          </p:cNvPr>
          <p:cNvSpPr txBox="1"/>
          <p:nvPr/>
        </p:nvSpPr>
        <p:spPr>
          <a:xfrm>
            <a:off x="599440" y="1109376"/>
            <a:ext cx="1080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訓練結果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9E325C3-6B4B-3A45-49E1-741AC4066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28532"/>
              </p:ext>
            </p:extLst>
          </p:nvPr>
        </p:nvGraphicFramePr>
        <p:xfrm>
          <a:off x="599440" y="2663597"/>
          <a:ext cx="7168198" cy="11279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5418">
                  <a:extLst>
                    <a:ext uri="{9D8B030D-6E8A-4147-A177-3AD203B41FA5}">
                      <a16:colId xmlns:a16="http://schemas.microsoft.com/office/drawing/2014/main" val="2577099839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24150924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28832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經過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 week 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 </a:t>
                      </a:r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MDE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訓練時間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1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Base model 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0.7721 m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51.5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71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week transfer model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0.0593 m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r>
                        <a:rPr lang="zh-TW" altLang="en-US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867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569005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5A5D91A6-642F-8E2B-3BF4-930FBAD63B28}"/>
              </a:ext>
            </a:extLst>
          </p:cNvPr>
          <p:cNvSpPr txBox="1"/>
          <p:nvPr/>
        </p:nvSpPr>
        <p:spPr>
          <a:xfrm>
            <a:off x="566579" y="1559345"/>
            <a:ext cx="95494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 : DNN 4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week transfer model : DNN 4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經過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C6890DE-08A9-D664-46F9-D85C2087E027}"/>
              </a:ext>
            </a:extLst>
          </p:cNvPr>
          <p:cNvSpPr txBox="1"/>
          <p:nvPr/>
        </p:nvSpPr>
        <p:spPr>
          <a:xfrm>
            <a:off x="566579" y="3806092"/>
            <a:ext cx="76098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的新資料，來單純訓練 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2BFCA55-23E1-2853-C472-8311A9710BE2}"/>
              </a:ext>
            </a:extLst>
          </p:cNvPr>
          <p:cNvSpPr txBox="1"/>
          <p:nvPr/>
        </p:nvSpPr>
        <p:spPr>
          <a:xfrm>
            <a:off x="539440" y="4265435"/>
            <a:ext cx="7395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0.0073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上升到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0.7721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只上升到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0.0593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6209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847D01B-772B-95C2-5D41-C54FEC1E2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AEA38F8C-08E3-86C3-B575-A4A2C8F3470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CBA3F7-270C-7251-C0F8-249D45001BD1}"/>
              </a:ext>
            </a:extLst>
          </p:cNvPr>
          <p:cNvSpPr/>
          <p:nvPr/>
        </p:nvSpPr>
        <p:spPr>
          <a:xfrm>
            <a:off x="11497110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000995-7C0C-4F18-1464-79873FA38217}"/>
              </a:ext>
            </a:extLst>
          </p:cNvPr>
          <p:cNvSpPr txBox="1"/>
          <p:nvPr/>
        </p:nvSpPr>
        <p:spPr>
          <a:xfrm>
            <a:off x="447963" y="628629"/>
            <a:ext cx="11905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+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(testing)</a:t>
            </a:r>
            <a:endParaRPr lang="zh-TW" altLang="en-US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20D67CCA-6853-F365-3808-915160CA3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261" y="1143967"/>
            <a:ext cx="8285477" cy="5468415"/>
          </a:xfrm>
          <a:prstGeom prst="rect">
            <a:avLst/>
          </a:prstGeom>
        </p:spPr>
      </p:pic>
      <p:pic>
        <p:nvPicPr>
          <p:cNvPr id="7" name="圖片 6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314CFA70-9FEA-D423-DB89-353030059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25" y="1143967"/>
            <a:ext cx="7481747" cy="546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9B278982-9874-4AC4-BC31-C548E7123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45002E-71CB-90B9-18BB-CD4A3CF87F6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64ACDBAC-AA00-A093-786F-B4E2A65DD9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F955146-2C04-A103-A4CB-B13A6171738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28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Future work</a:t>
            </a:r>
            <a:endParaRPr lang="zh-TW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DF94BA9-117D-C00D-A1FC-171A7D7A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20DE0D9-EA9E-0A14-20D3-4D7E3839053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D76646B-B4E5-7959-A4E2-10436F8B73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291D749-8E5D-4CAB-16A2-94D3D82FA61F}"/>
              </a:ext>
            </a:extLst>
          </p:cNvPr>
          <p:cNvSpPr txBox="1"/>
          <p:nvPr/>
        </p:nvSpPr>
        <p:spPr>
          <a:xfrm>
            <a:off x="1344405" y="1428865"/>
            <a:ext cx="95031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在當週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 week 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的定位準確度基本上都比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好，只有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稍微輸給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，可能是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的訓練資料維度太低，沒辦法很好讓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學習到參數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單純使用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並沒有辦法抵抗模型隨時間退的問題，甚至衰退程度比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大，可能是因為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再大的時間跨度上，衰退速度大的原因，導致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先前學習到的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weight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沒辦法很好套用在跨週資料上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可以大幅度降低訓練時間成本，並且保持可令人接受的準確度</a:t>
            </a: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380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096B9B2-FCCA-39F8-FBF0-918C544A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354FD6E-4A4D-4B04-BD48-862355E21F6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26B51155-C2F8-2474-D2B5-F81744878B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Future work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651AEF-169A-2AA7-1207-75FF197EA8D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66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2D14379-AEBB-DDD0-C6C1-8508EFF31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3ABCA15-D812-B112-C1DA-5AD9F80F9E04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3EDDE00-C51A-D862-F2CF-60FAF4744377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8C538FB-527A-78BD-36B1-1BB6BF362A27}"/>
              </a:ext>
            </a:extLst>
          </p:cNvPr>
          <p:cNvSpPr txBox="1"/>
          <p:nvPr/>
        </p:nvSpPr>
        <p:spPr>
          <a:xfrm>
            <a:off x="1470891" y="1523999"/>
            <a:ext cx="92502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研究新增資料數量對於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的影響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將其他模型也做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transfer learning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的實驗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(DNN Baseline model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mcAPs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DNN BEST)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研究跨週訓練，如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week, 2 week, 3 week, 4 week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該如何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3677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CBBF273-147F-EB25-8D28-B1F6FB278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08F9946A-4FB8-B35D-072D-8B6F4EBCBA2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3B57A8-0CA4-3C18-2B6A-28F25436716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993C075-E508-622E-27DD-75DB5A4597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A9F093EE-71CF-4F0A-6FE4-146D7729C6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3E4B58B-16BB-7637-B9E6-EB094B3ACAB5}"/>
              </a:ext>
            </a:extLst>
          </p:cNvPr>
          <p:cNvSpPr txBox="1"/>
          <p:nvPr/>
        </p:nvSpPr>
        <p:spPr>
          <a:xfrm>
            <a:off x="304800" y="1443841"/>
            <a:ext cx="6096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FTM, or </a:t>
            </a:r>
            <a:r>
              <a:rPr lang="en-US" altLang="zh-TW" b="1" dirty="0"/>
              <a:t>Fine Time Measurement</a:t>
            </a:r>
            <a:r>
              <a:rPr lang="en-US" altLang="zh-TW" dirty="0"/>
              <a:t>, is a measurement technique introduced in the IEEE 802.11mc standard. It enables Wi-Fi devices to estimate the distance between two devices by measuring the </a:t>
            </a:r>
            <a:r>
              <a:rPr lang="en-US" altLang="zh-TW" b="1" dirty="0"/>
              <a:t>Round-Trip Time (RTT)</a:t>
            </a:r>
            <a:r>
              <a:rPr lang="en-US" altLang="zh-TW" dirty="0"/>
              <a:t> of signals. This method calculates the </a:t>
            </a:r>
            <a:r>
              <a:rPr lang="en-US" altLang="zh-TW" b="1" dirty="0"/>
              <a:t>Time of Flight (</a:t>
            </a:r>
            <a:r>
              <a:rPr lang="en-US" altLang="zh-TW" b="1" dirty="0" err="1"/>
              <a:t>ToF</a:t>
            </a:r>
            <a:r>
              <a:rPr lang="en-US" altLang="zh-TW" b="1" dirty="0"/>
              <a:t>)</a:t>
            </a:r>
            <a:r>
              <a:rPr lang="en-US" altLang="zh-TW" dirty="0"/>
              <a:t> based on the round-trip delay of signals exchanged between devices, which is then converted into distance information.</a:t>
            </a:r>
          </a:p>
          <a:p>
            <a:r>
              <a:rPr lang="en-US" altLang="zh-TW" dirty="0"/>
              <a:t>In experiments, RTT is often converted into distance to make the results more intuitive for readers. The use of </a:t>
            </a:r>
            <a:r>
              <a:rPr lang="en-US" altLang="zh-TW" dirty="0" err="1"/>
              <a:t>ToF</a:t>
            </a:r>
            <a:r>
              <a:rPr lang="en-US" altLang="zh-TW" dirty="0"/>
              <a:t> in FTM is due to the fact that </a:t>
            </a:r>
            <a:r>
              <a:rPr lang="en-US" altLang="zh-TW" b="1" dirty="0"/>
              <a:t>Time of Arrival (</a:t>
            </a:r>
            <a:r>
              <a:rPr lang="en-US" altLang="zh-TW" b="1" dirty="0" err="1"/>
              <a:t>ToA</a:t>
            </a:r>
            <a:r>
              <a:rPr lang="en-US" altLang="zh-TW" b="1" dirty="0"/>
              <a:t>)</a:t>
            </a:r>
            <a:r>
              <a:rPr lang="en-US" altLang="zh-TW" dirty="0"/>
              <a:t> requires time synchronization between the transmitter and receiver, whereas </a:t>
            </a:r>
            <a:r>
              <a:rPr lang="en-US" altLang="zh-TW" dirty="0" err="1"/>
              <a:t>ToF</a:t>
            </a:r>
            <a:r>
              <a:rPr lang="en-US" altLang="zh-TW" dirty="0"/>
              <a:t> does not require synchronization and only measures the total round-trip time of the signal.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DE4156-7220-0F11-F2BB-0B0224544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00" y="392799"/>
            <a:ext cx="4257200" cy="477930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D38220-23BC-6573-1F79-6EF2FC4C817D}"/>
              </a:ext>
            </a:extLst>
          </p:cNvPr>
          <p:cNvSpPr txBox="1"/>
          <p:nvPr/>
        </p:nvSpPr>
        <p:spPr>
          <a:xfrm>
            <a:off x="7213600" y="5319774"/>
            <a:ext cx="4420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illustration reference : </a:t>
            </a:r>
            <a:r>
              <a:rPr lang="en-US" altLang="zh-TW" sz="1200" dirty="0">
                <a:effectLst/>
                <a:hlinkClick r:id="rId4"/>
              </a:rPr>
              <a:t>Accurate indoor positioning using IEEE 802.11mc round trip time - ScienceDirect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565517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0448797-D7B7-7645-B0C7-8AD2A8F1A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BDA8C4A8-1A6D-DA55-9A9D-9198170AE3E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0E6159D-73D1-5B28-45EF-4F9DBB8D16F0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</a:t>
            </a:r>
            <a:endParaRPr lang="zh-TW" altLang="en-US" sz="1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54A5E53-44C6-0A5A-C08F-A1883A64EDA0}"/>
              </a:ext>
            </a:extLst>
          </p:cNvPr>
          <p:cNvSpPr txBox="1"/>
          <p:nvPr/>
        </p:nvSpPr>
        <p:spPr>
          <a:xfrm>
            <a:off x="147781" y="716340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TW" b="1" dirty="0"/>
              <a:t>Initiation</a:t>
            </a:r>
            <a:r>
              <a:rPr lang="en-US" altLang="zh-TW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The </a:t>
            </a:r>
            <a:r>
              <a:rPr lang="en-US" altLang="zh-TW" b="1" dirty="0"/>
              <a:t>Initiator</a:t>
            </a:r>
            <a:r>
              <a:rPr lang="en-US" altLang="zh-TW" dirty="0"/>
              <a:t> (e.g., smartphone) sends an </a:t>
            </a:r>
            <a:r>
              <a:rPr lang="en-US" altLang="zh-TW" b="1" dirty="0"/>
              <a:t>FTM Request</a:t>
            </a:r>
            <a:r>
              <a:rPr lang="en-US" altLang="zh-TW" dirty="0"/>
              <a:t> to the </a:t>
            </a:r>
            <a:r>
              <a:rPr lang="en-US" altLang="zh-TW" b="1" dirty="0"/>
              <a:t>Responder</a:t>
            </a:r>
            <a:r>
              <a:rPr lang="en-US" altLang="zh-TW" dirty="0"/>
              <a:t> (e.g., Wi-Fi AP) to start FTM measurement.</a:t>
            </a:r>
          </a:p>
          <a:p>
            <a:endParaRPr lang="en-US" altLang="zh-TW" dirty="0"/>
          </a:p>
          <a:p>
            <a:r>
              <a:rPr lang="en-US" altLang="zh-TW" b="1" dirty="0"/>
              <a:t>2.</a:t>
            </a:r>
            <a:r>
              <a:rPr lang="zh-TW" altLang="en-US" b="1" dirty="0"/>
              <a:t> </a:t>
            </a:r>
            <a:r>
              <a:rPr lang="en-US" altLang="zh-TW" b="1" dirty="0"/>
              <a:t>Measurement Process: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Each RTT (Round Trip Time) measurement consists of: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t1: Time when Responder sends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t2: Time when Initiator receives the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t3: Time when Initiator sends acknowledgment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t4: Time when Responder receives acknowledgment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6FA298-D15E-725D-8C42-CE3872270DDF}"/>
              </a:ext>
            </a:extLst>
          </p:cNvPr>
          <p:cNvSpPr txBox="1"/>
          <p:nvPr/>
        </p:nvSpPr>
        <p:spPr>
          <a:xfrm>
            <a:off x="147781" y="435694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3.</a:t>
            </a:r>
            <a:r>
              <a:rPr lang="zh-TW" altLang="en-US" b="1" dirty="0"/>
              <a:t> </a:t>
            </a:r>
            <a:r>
              <a:rPr lang="en-US" altLang="zh-TW" b="1" dirty="0"/>
              <a:t>Distance Calculation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RTT = (t4 - t1) - (t3 - t2)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Distance = (RTT × Speed of Light) ÷ 2</a:t>
            </a:r>
          </a:p>
          <a:p>
            <a:r>
              <a:rPr lang="en-US" altLang="zh-TW" b="1" dirty="0"/>
              <a:t>4.</a:t>
            </a:r>
            <a:r>
              <a:rPr lang="zh-TW" altLang="en-US" b="1" dirty="0"/>
              <a:t> </a:t>
            </a:r>
            <a:r>
              <a:rPr lang="en-US" altLang="zh-TW" b="1" dirty="0"/>
              <a:t>Multiple RTT Measurements</a:t>
            </a:r>
            <a:r>
              <a:rPr lang="en-US" altLang="zh-TW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Typically, </a:t>
            </a:r>
            <a:r>
              <a:rPr lang="en-US" altLang="zh-TW" b="1" dirty="0"/>
              <a:t>8-16 RTT measurements</a:t>
            </a:r>
            <a:r>
              <a:rPr lang="en-US" altLang="zh-TW" dirty="0"/>
              <a:t> are performed in one FTM session.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A0B7AB-8C7A-6B83-3D0B-3AEE3A21C272}"/>
              </a:ext>
            </a:extLst>
          </p:cNvPr>
          <p:cNvSpPr txBox="1"/>
          <p:nvPr/>
        </p:nvSpPr>
        <p:spPr>
          <a:xfrm>
            <a:off x="6646841" y="490831"/>
            <a:ext cx="53478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/>
              <a:t>5.</a:t>
            </a:r>
            <a:r>
              <a:rPr lang="zh-TW" altLang="en-US" b="1" dirty="0"/>
              <a:t> </a:t>
            </a:r>
            <a:r>
              <a:rPr lang="en-US" altLang="zh-TW" b="1" dirty="0"/>
              <a:t>Final Calculation:</a:t>
            </a:r>
            <a:r>
              <a:rPr lang="en-US" altLang="zh-TW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the Initiator collects all RTT values and calculates the </a:t>
            </a:r>
            <a:r>
              <a:rPr lang="en-US" altLang="zh-TW" b="1" dirty="0"/>
              <a:t>average RTT</a:t>
            </a:r>
            <a:r>
              <a:rPr lang="en-US" altLang="zh-TW" dirty="0"/>
              <a:t>: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544C30A6-5E26-0257-400F-30318C367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532" y="1571804"/>
            <a:ext cx="2783032" cy="852696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0FCDAE2A-0F52-1745-C829-13A94F14FB40}"/>
              </a:ext>
            </a:extLst>
          </p:cNvPr>
          <p:cNvSpPr txBox="1"/>
          <p:nvPr/>
        </p:nvSpPr>
        <p:spPr>
          <a:xfrm>
            <a:off x="7407564" y="25083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distance is derived using:</a:t>
            </a:r>
            <a:endParaRPr lang="zh-TW" altLang="en-US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4F6FB56B-8CD4-916F-31BF-3CDBC7D78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532" y="3378918"/>
            <a:ext cx="2872368" cy="75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72AF048-5ABE-C4DF-8D61-96234CCD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D4EDE71-7A58-1F49-A6F5-510F6435460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CF15A65-5974-1427-A1C1-7A8F53324224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III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3D0C80-1F2C-568C-03FF-4889212B3FA8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資料解釋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8D3A8FA-89F3-0A06-31D3-F7C0553FADDF}"/>
              </a:ext>
            </a:extLst>
          </p:cNvPr>
          <p:cNvSpPr txBox="1"/>
          <p:nvPr/>
        </p:nvSpPr>
        <p:spPr>
          <a:xfrm>
            <a:off x="1050784" y="1584511"/>
            <a:ext cx="10427854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距離標準差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：表示距離測量的變異程度，反映數據的穩定性，值越小代表測量越精準、越穩定。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How? </a:t>
            </a:r>
          </a:p>
          <a:p>
            <a:endParaRPr lang="en-US" altLang="zh-TW" sz="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這個標準差是來自於每次測距中的多次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Round Trip Time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）測量所計算出來的。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測距過程中，設備會進行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RTT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測量都可以推算出一個距離值，而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istance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StdDev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就是這些距離值的標準差，反映測量的穩定性。</a:t>
            </a:r>
          </a:p>
        </p:txBody>
      </p:sp>
    </p:spTree>
    <p:extLst>
      <p:ext uri="{BB962C8B-B14F-4D97-AF65-F5344CB8AC3E}">
        <p14:creationId xmlns:p14="http://schemas.microsoft.com/office/powerpoint/2010/main" val="6451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3E8409F-661F-8BEE-D521-13DAC165DC88}"/>
              </a:ext>
            </a:extLst>
          </p:cNvPr>
          <p:cNvSpPr txBox="1"/>
          <p:nvPr/>
        </p:nvSpPr>
        <p:spPr>
          <a:xfrm>
            <a:off x="1171567" y="2263956"/>
            <a:ext cx="10218321" cy="1420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本次進一步探討 </a:t>
            </a:r>
            <a:r>
              <a:rPr lang="en-US" altLang="zh-TW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DNN 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模型隨時間推移的準確度變化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，並分析其對環境變化的適應能力。同時，嘗試導入</a:t>
            </a:r>
            <a:r>
              <a:rPr lang="zh-TW" altLang="en-US" sz="2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抵抗模型衰退的方法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，期望能夠有效延緩模型準確度隨時間下降的現象，最終提升室內定位系統的長期穩定性與可靠性。</a:t>
            </a: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8B5DC40E-029F-5C18-0609-F9B787CD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DA0A568-0533-AF1B-0359-7914597E8065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4253A6A-93DA-2A1F-701C-8B9AEFA4AF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000" b="1" dirty="0"/>
              <a:t>Methodology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29A3B25-C0C9-B4DD-2A69-D4360501F38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4E0B7EA-DC24-23AE-181A-A9BC6EA50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7B8C792-B22E-F074-8C70-26AACAFA35B6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994792-6046-654B-EB3F-DC55662227E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DB6A56-E28D-D70A-F5CD-0AFB12C89F56}"/>
              </a:ext>
            </a:extLst>
          </p:cNvPr>
          <p:cNvSpPr txBox="1"/>
          <p:nvPr/>
        </p:nvSpPr>
        <p:spPr>
          <a:xfrm>
            <a:off x="701999" y="711787"/>
            <a:ext cx="7185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定位隨時間衰退的實驗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65FB6DC-E82E-E8E3-9BE9-6225A06C373C}"/>
              </a:ext>
            </a:extLst>
          </p:cNvPr>
          <p:cNvSpPr txBox="1"/>
          <p:nvPr/>
        </p:nvSpPr>
        <p:spPr>
          <a:xfrm>
            <a:off x="803563" y="1741626"/>
            <a:ext cx="11046691" cy="4652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sz="2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所有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均更新為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，包含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8717E-E8FE-D43D-8ACD-A36653053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161045"/>
              </p:ext>
            </p:extLst>
          </p:nvPr>
        </p:nvGraphicFramePr>
        <p:xfrm>
          <a:off x="2501636" y="2258354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AEEF2AB-13D9-1BFD-AD2A-AE37D60F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09994"/>
              </p:ext>
            </p:extLst>
          </p:nvPr>
        </p:nvGraphicFramePr>
        <p:xfrm>
          <a:off x="2501636" y="3199573"/>
          <a:ext cx="821944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1194288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FECDC191-BBFE-9C1D-1FAE-9457546E2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53157"/>
              </p:ext>
            </p:extLst>
          </p:nvPr>
        </p:nvGraphicFramePr>
        <p:xfrm>
          <a:off x="2501636" y="4140792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CCFD3D84-4EF5-DE0E-49AD-6058200D3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65693"/>
              </p:ext>
            </p:extLst>
          </p:nvPr>
        </p:nvGraphicFramePr>
        <p:xfrm>
          <a:off x="2501636" y="5055176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F2A5EAB3-431F-5343-31EC-4CDC63086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419963"/>
              </p:ext>
            </p:extLst>
          </p:nvPr>
        </p:nvGraphicFramePr>
        <p:xfrm>
          <a:off x="2501636" y="5969560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pic>
        <p:nvPicPr>
          <p:cNvPr id="16" name="圖片 15">
            <a:extLst>
              <a:ext uri="{FF2B5EF4-FFF2-40B4-BE49-F238E27FC236}">
                <a16:creationId xmlns:a16="http://schemas.microsoft.com/office/drawing/2014/main" id="{1069C17E-86D5-4D87-D382-73FE385A7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600" y="142536"/>
            <a:ext cx="3089563" cy="15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B89EE90-F56A-703C-A236-9B751980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0219034-A557-1090-3631-4091C56E1AC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C7ABA0-E2DE-FBD6-F9BD-63898E27B70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ADF3195-261E-9EF1-A110-6F52ECFFB460}"/>
              </a:ext>
            </a:extLst>
          </p:cNvPr>
          <p:cNvSpPr txBox="1"/>
          <p:nvPr/>
        </p:nvSpPr>
        <p:spPr>
          <a:xfrm>
            <a:off x="701999" y="711787"/>
            <a:ext cx="7185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Recap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先前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KNN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定位隨時間衰退的實驗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8BF2C2-D248-5E52-89B5-13E11EE16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9" y="1688495"/>
            <a:ext cx="8105140" cy="486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8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C2F4FF66-D013-E8C5-8F10-C613C283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6EF8319-ECC1-CA47-6EAD-D43701CFB78F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698158E-F846-2BDE-2B71-E8A75C2605B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DC67BBD-D90E-D0D2-D3D0-3A4DD6AB07FF}"/>
              </a:ext>
            </a:extLst>
          </p:cNvPr>
          <p:cNvSpPr txBox="1"/>
          <p:nvPr/>
        </p:nvSpPr>
        <p:spPr>
          <a:xfrm>
            <a:off x="264160" y="711787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本次實驗模型設置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新增新的資料並改為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 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8ED542-5908-E3BB-5682-33A67E81592A}"/>
              </a:ext>
            </a:extLst>
          </p:cNvPr>
          <p:cNvSpPr txBox="1"/>
          <p:nvPr/>
        </p:nvSpPr>
        <p:spPr>
          <a:xfrm>
            <a:off x="264160" y="1371839"/>
            <a:ext cx="12110720" cy="3729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2000" b="1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完全未更新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，僅使用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RSSI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資料訓練的模型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特徵</a:t>
            </a:r>
            <a:r>
              <a:rPr kumimoji="0" lang="zh-TW" altLang="zh-TW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　　　　　　　　　　　　　　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，且選擇影響最大者（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                                                                                              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AP2 &amp; AP3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B27F039-D405-12D1-B06A-680F507DD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93686"/>
              </p:ext>
            </p:extLst>
          </p:nvPr>
        </p:nvGraphicFramePr>
        <p:xfrm>
          <a:off x="1932713" y="1888569"/>
          <a:ext cx="3612199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47CAF23-8123-CB90-4D46-762AFED96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71293"/>
              </p:ext>
            </p:extLst>
          </p:nvPr>
        </p:nvGraphicFramePr>
        <p:xfrm>
          <a:off x="1932713" y="2829790"/>
          <a:ext cx="4732340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B0C4990F-0BB9-51E3-5904-A446C54BC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598561"/>
              </p:ext>
            </p:extLst>
          </p:nvPr>
        </p:nvGraphicFramePr>
        <p:xfrm>
          <a:off x="1932713" y="3744174"/>
          <a:ext cx="5894708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117F2853-E818-B4BA-1383-F6FC9E5CE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358469"/>
              </p:ext>
            </p:extLst>
          </p:nvPr>
        </p:nvGraphicFramePr>
        <p:xfrm>
          <a:off x="1932713" y="4658558"/>
          <a:ext cx="7057076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755548061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04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0E59FF54-BAB9-9C3E-DC9C-658A84934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C81DF7A6-874C-2610-637E-072C42C596FC}"/>
              </a:ext>
            </a:extLst>
          </p:cNvPr>
          <p:cNvSpPr/>
          <p:nvPr/>
        </p:nvSpPr>
        <p:spPr>
          <a:xfrm>
            <a:off x="7010581" y="1988741"/>
            <a:ext cx="4285455" cy="966896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891713D-10E5-B9EA-CDB1-EFEE6B640F9B}"/>
              </a:ext>
            </a:extLst>
          </p:cNvPr>
          <p:cNvSpPr/>
          <p:nvPr/>
        </p:nvSpPr>
        <p:spPr>
          <a:xfrm>
            <a:off x="7001127" y="711787"/>
            <a:ext cx="4294909" cy="69214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49 RPs collecting data from 4 APs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1F566BE6-6E80-C1C2-7520-A57F2FA3A4B1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09E668-8858-42D7-D359-28D7D4F99ABC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743201F-71DF-C32A-DF35-FD8942E455B6}"/>
              </a:ext>
            </a:extLst>
          </p:cNvPr>
          <p:cNvSpPr txBox="1"/>
          <p:nvPr/>
        </p:nvSpPr>
        <p:spPr>
          <a:xfrm>
            <a:off x="702000" y="71178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DNN model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與上週報告相同模型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FCDF6C1-D908-A93F-574F-241E7AC2F707}"/>
              </a:ext>
            </a:extLst>
          </p:cNvPr>
          <p:cNvSpPr txBox="1"/>
          <p:nvPr/>
        </p:nvSpPr>
        <p:spPr>
          <a:xfrm>
            <a:off x="702000" y="1582340"/>
            <a:ext cx="5846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DNN Model Architecture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layer: Dense(64,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1: Dense(128,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a-DK" altLang="zh-TW" dirty="0"/>
              <a:t>Hidden Layer 2: Dense(64, ReLU)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Output Layer: Dense(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label_mapping</a:t>
            </a:r>
            <a:r>
              <a:rPr lang="en-US" altLang="zh-TW" dirty="0"/>
              <a:t>), </a:t>
            </a:r>
            <a:r>
              <a:rPr lang="en-US" altLang="zh-TW" dirty="0" err="1"/>
              <a:t>Softmax</a:t>
            </a:r>
            <a:r>
              <a:rPr lang="en-US" altLang="zh-TW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r>
              <a:rPr lang="en-US" altLang="zh-TW" dirty="0"/>
              <a:t>Training Configuration</a:t>
            </a:r>
            <a:r>
              <a:rPr lang="zh-TW" altLang="en-US" dirty="0"/>
              <a:t>：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Optimizer: Adam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Loss Function: Sparse Categorical </a:t>
            </a:r>
            <a:r>
              <a:rPr lang="en-US" altLang="zh-TW" dirty="0" err="1"/>
              <a:t>Crossentropy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Epochs: 50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Batch Size: 32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036A3C5-A146-85FA-FDAA-58922F279C29}"/>
              </a:ext>
            </a:extLst>
          </p:cNvPr>
          <p:cNvSpPr/>
          <p:nvPr/>
        </p:nvSpPr>
        <p:spPr>
          <a:xfrm>
            <a:off x="7158254" y="2191941"/>
            <a:ext cx="1228436" cy="59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RSSI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C1B4383-D01A-6738-CDB2-9B78B61422F8}"/>
              </a:ext>
            </a:extLst>
          </p:cNvPr>
          <p:cNvSpPr/>
          <p:nvPr/>
        </p:nvSpPr>
        <p:spPr>
          <a:xfrm>
            <a:off x="8534363" y="2191940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FTM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(distance)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F0447B57-376F-2918-42A8-774901E3DDE4}"/>
              </a:ext>
            </a:extLst>
          </p:cNvPr>
          <p:cNvSpPr/>
          <p:nvPr/>
        </p:nvSpPr>
        <p:spPr>
          <a:xfrm>
            <a:off x="9910472" y="2191939"/>
            <a:ext cx="1228436" cy="5974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StdDev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1431E41-E7C5-C77B-E262-13200813D4B7}"/>
              </a:ext>
            </a:extLst>
          </p:cNvPr>
          <p:cNvSpPr/>
          <p:nvPr/>
        </p:nvSpPr>
        <p:spPr>
          <a:xfrm rot="5400000">
            <a:off x="8945380" y="149921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657A76AC-398B-35ED-245B-9124D675FEBC}"/>
              </a:ext>
            </a:extLst>
          </p:cNvPr>
          <p:cNvSpPr/>
          <p:nvPr/>
        </p:nvSpPr>
        <p:spPr>
          <a:xfrm rot="5400000">
            <a:off x="8945379" y="313697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4" name="圖形 23" descr="資料庫 以實心填滿">
            <a:extLst>
              <a:ext uri="{FF2B5EF4-FFF2-40B4-BE49-F238E27FC236}">
                <a16:creationId xmlns:a16="http://schemas.microsoft.com/office/drawing/2014/main" id="{7ECD752B-2E6D-6BB2-F16D-279A5A18C9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0308" y="513400"/>
            <a:ext cx="457200" cy="45720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16E4E6B0-8DDA-5098-3885-EB517A0B25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8523598" y="2112482"/>
            <a:ext cx="1348136" cy="4365226"/>
          </a:xfrm>
          <a:prstGeom prst="rect">
            <a:avLst/>
          </a:prstGeom>
        </p:spPr>
      </p:pic>
      <p:sp>
        <p:nvSpPr>
          <p:cNvPr id="28" name="文字方塊 27">
            <a:extLst>
              <a:ext uri="{FF2B5EF4-FFF2-40B4-BE49-F238E27FC236}">
                <a16:creationId xmlns:a16="http://schemas.microsoft.com/office/drawing/2014/main" id="{1E2F450D-6517-8397-797F-F2FDAC3DF5AE}"/>
              </a:ext>
            </a:extLst>
          </p:cNvPr>
          <p:cNvSpPr txBox="1"/>
          <p:nvPr/>
        </p:nvSpPr>
        <p:spPr>
          <a:xfrm>
            <a:off x="7244918" y="3270107"/>
            <a:ext cx="22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DNN training</a:t>
            </a:r>
            <a:endParaRPr lang="zh-TW" altLang="en-US" dirty="0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AC2F3686-909F-0D76-7659-189F45422BED}"/>
              </a:ext>
            </a:extLst>
          </p:cNvPr>
          <p:cNvSpPr/>
          <p:nvPr/>
        </p:nvSpPr>
        <p:spPr>
          <a:xfrm rot="5400000">
            <a:off x="8971588" y="5068583"/>
            <a:ext cx="406400" cy="3942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18A3EBF4-842A-FAB9-3B8A-FAE76998C566}"/>
              </a:ext>
            </a:extLst>
          </p:cNvPr>
          <p:cNvSpPr/>
          <p:nvPr/>
        </p:nvSpPr>
        <p:spPr>
          <a:xfrm>
            <a:off x="8292715" y="5542387"/>
            <a:ext cx="1764146" cy="6773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Output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72814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14114</TotalTime>
  <Words>1764</Words>
  <Application>Microsoft Office PowerPoint</Application>
  <PresentationFormat>寬螢幕</PresentationFormat>
  <Paragraphs>278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6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02.10 Meeting - 18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PowerPoint 簡報</vt:lpstr>
      <vt:lpstr>PowerPoint 簡報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Future work</vt:lpstr>
      <vt:lpstr>PowerPoint 簡報</vt:lpstr>
      <vt:lpstr>Thanks for Listening!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364</cp:revision>
  <dcterms:created xsi:type="dcterms:W3CDTF">2024-09-23T11:19:04Z</dcterms:created>
  <dcterms:modified xsi:type="dcterms:W3CDTF">2025-03-10T06:38:20Z</dcterms:modified>
</cp:coreProperties>
</file>