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329" r:id="rId2"/>
    <p:sldId id="330" r:id="rId3"/>
    <p:sldId id="346" r:id="rId4"/>
    <p:sldId id="348" r:id="rId5"/>
    <p:sldId id="361" r:id="rId6"/>
    <p:sldId id="362" r:id="rId7"/>
    <p:sldId id="391" r:id="rId8"/>
    <p:sldId id="365" r:id="rId9"/>
    <p:sldId id="390" r:id="rId10"/>
    <p:sldId id="393" r:id="rId11"/>
    <p:sldId id="397" r:id="rId12"/>
    <p:sldId id="398" r:id="rId13"/>
    <p:sldId id="392" r:id="rId14"/>
    <p:sldId id="399" r:id="rId15"/>
    <p:sldId id="400" r:id="rId16"/>
    <p:sldId id="401" r:id="rId17"/>
    <p:sldId id="403" r:id="rId18"/>
    <p:sldId id="404" r:id="rId19"/>
    <p:sldId id="405" r:id="rId20"/>
    <p:sldId id="407" r:id="rId21"/>
    <p:sldId id="406" r:id="rId22"/>
    <p:sldId id="374" r:id="rId23"/>
    <p:sldId id="408" r:id="rId24"/>
    <p:sldId id="27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6778C95-A77F-E6E6-302C-0CAFB7C0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E11E598-ECF5-0EF5-06BC-442C64516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9D31E61-136C-0329-91D8-3C32FDF8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3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A311EE4-C0A0-4859-AEE9-A1A44BEA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612102-4DE4-8DDB-A2E3-3AE8075D3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987F198-902F-6566-8ABA-D4013F372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0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F43DE818-F475-0F0C-727E-4ADB5B01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32021218-FB2A-3BCC-E3F8-8621059FB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80B7D4-23E6-6326-294C-73E35B2B38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344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62990AC-36AB-A0C3-A229-8F881CE1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8804F62-7AD4-22DD-D564-9705166E7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C2C3478-794C-6960-66DC-C40ABE1C2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14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A1A581E-FBE1-2D64-019F-841895D3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DA30561-81EB-62FD-A1CA-07F8C2BCD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FD55687-2514-8686-85E8-B8575D672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6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CE9A5A22-55EB-41A4-531B-AEE4A40D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CF7D229-9194-F07C-9B74-BEF7E301A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2DB96AED-D880-76DB-3362-3AEA8414F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5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A545016-2388-3459-C6D2-1D5D010F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B08EC9EF-14DB-070D-7666-AB7F72D82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4E67CC2-21DE-1902-D5B6-87D5DA2AB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7B975E3-1124-3C52-61AC-A0BB3BED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9F3B93A-55A7-2786-4D9E-80B1B6028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A22B768-634F-7459-10E5-F11BAA309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98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188ED88-72A0-67F0-34DC-0DC4190A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E50388-C699-F1AF-4FB5-E2C1E7330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38C3658-8F2B-CDE0-7B10-26288EDC7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4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D27567-A765-E11E-CA28-29A295FF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A2CE252-E5C0-FB14-1EE6-6F3CC15A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A43063A-84B7-2217-5711-725221E5C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041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D4FA0FC-D454-D524-916E-65BE4BCD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462DFF4-AD45-51DD-01CF-4BFE921AB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F9478C-9C63-D0E1-0CEC-97D7C0945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40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18BFB2B6-DABC-F574-225B-0C749E35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BFF7153-4875-4737-1607-9D9A788C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F6561145-726D-AF72-D12F-0EC96B50F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C0D6D8-1260-5DE8-23F2-45C9A379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F2B8C7-05AF-C8B7-D075-C840922B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92BC79-888E-28FA-F961-D6185237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3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7B0D33A-84D8-32F6-4FB1-90B23803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BF1C3D5-0298-2FAD-AC56-D30E5285B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1E2F788-4B50-686D-D2B3-046F1CEEF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6404181-5FA0-4A7A-DE38-A6F192D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7AF5FA80-C6A6-5AB0-F82F-F7AA83649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B57638C-4C0B-A7CA-694E-C207F549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0B3818-9A9C-C33D-C56F-FD5AA1AD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130FC23-189F-0011-18C5-F3DE3544D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D4C089D-4983-A3A4-D9C7-FA45A10DB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2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02.</a:t>
            </a:r>
            <a:r>
              <a:rPr lang="en-US" altLang="zh-TW" dirty="0"/>
              <a:t>25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20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Methodology(2)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661059-42AA-597C-EA5C-011BBEDAF5F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5E1CD48-5E22-3DFA-E6C8-9ECB306B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DB5D11-6D78-7529-BE92-2F4C1325D56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E0B5A-2A07-26EC-D83C-300F5F0285DB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41AD313-E09C-CF12-FCE3-377D457F9972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C7CB8A-8C69-C487-D54D-79080369B194}"/>
              </a:ext>
            </a:extLst>
          </p:cNvPr>
          <p:cNvSpPr txBox="1"/>
          <p:nvPr/>
        </p:nvSpPr>
        <p:spPr>
          <a:xfrm>
            <a:off x="692885" y="952868"/>
            <a:ext cx="1080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來做初步測試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，凍結所有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 in DNN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先測試跨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的情況，只取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 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。假設我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model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的資料，我在訓練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只用了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BC38E5-6696-34BA-F50C-AD6D9A68539C}"/>
              </a:ext>
            </a:extLst>
          </p:cNvPr>
          <p:cNvGrpSpPr/>
          <p:nvPr/>
        </p:nvGrpSpPr>
        <p:grpSpPr>
          <a:xfrm>
            <a:off x="865605" y="2733041"/>
            <a:ext cx="8635077" cy="3891280"/>
            <a:chOff x="447963" y="1899920"/>
            <a:chExt cx="8635077" cy="389128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10D561-9550-21C1-CBB8-5FCF38AA1AEF}"/>
                </a:ext>
              </a:extLst>
            </p:cNvPr>
            <p:cNvSpPr/>
            <p:nvPr/>
          </p:nvSpPr>
          <p:spPr>
            <a:xfrm>
              <a:off x="447963" y="1899920"/>
              <a:ext cx="8635077" cy="3891280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C3AC598-0EB5-B259-2E2A-BF8DBB559D40}"/>
                </a:ext>
              </a:extLst>
            </p:cNvPr>
            <p:cNvSpPr/>
            <p:nvPr/>
          </p:nvSpPr>
          <p:spPr>
            <a:xfrm>
              <a:off x="1442720" y="3429000"/>
              <a:ext cx="617728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DAD9AB-7903-7C96-F948-9AA04A6EC03C}"/>
                </a:ext>
              </a:extLst>
            </p:cNvPr>
            <p:cNvSpPr/>
            <p:nvPr/>
          </p:nvSpPr>
          <p:spPr>
            <a:xfrm>
              <a:off x="1442720" y="2397760"/>
              <a:ext cx="4389120" cy="894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2275695-4F06-E5A7-022C-1031F7E1D089}"/>
                </a:ext>
              </a:extLst>
            </p:cNvPr>
            <p:cNvSpPr txBox="1"/>
            <p:nvPr/>
          </p:nvSpPr>
          <p:spPr>
            <a:xfrm>
              <a:off x="690880" y="2120790"/>
              <a:ext cx="6177280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DNN Model Architecture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Input layer: Dense(64, </a:t>
              </a:r>
              <a:r>
                <a:rPr lang="en-US" altLang="zh-TW" dirty="0" err="1"/>
                <a:t>ReLU</a:t>
              </a:r>
              <a:r>
                <a:rPr lang="en-US" altLang="zh-TW" dirty="0"/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1: Dense(128,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2: Dense(64,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Output Layer: Dense(</a:t>
              </a:r>
              <a:r>
                <a:rPr lang="en-US" altLang="zh-TW" dirty="0" err="1"/>
                <a:t>len</a:t>
              </a:r>
              <a:r>
                <a:rPr lang="en-US" altLang="zh-TW" dirty="0"/>
                <a:t>(</a:t>
              </a:r>
              <a:r>
                <a:rPr lang="en-US" altLang="zh-TW" dirty="0" err="1"/>
                <a:t>label_mapping</a:t>
              </a:r>
              <a:r>
                <a:rPr lang="en-US" altLang="zh-TW" dirty="0"/>
                <a:t>), </a:t>
              </a:r>
              <a:r>
                <a:rPr lang="en-US" altLang="zh-TW" dirty="0" err="1"/>
                <a:t>Softmax</a:t>
              </a:r>
              <a:r>
                <a:rPr lang="en-US" altLang="zh-TW" dirty="0"/>
                <a:t>)</a:t>
              </a:r>
            </a:p>
            <a:p>
              <a:endParaRPr lang="en-US" altLang="zh-TW" dirty="0"/>
            </a:p>
            <a:p>
              <a:r>
                <a:rPr lang="en-US" altLang="zh-TW" dirty="0"/>
                <a:t>Training Configuration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Optimizer: Adam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Loss Function: Sparse Categorical </a:t>
              </a:r>
              <a:r>
                <a:rPr lang="en-US" altLang="zh-TW" dirty="0" err="1"/>
                <a:t>Crossentropy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Epochs: 50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Batch Size: 32 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92E0455-F6CD-51EF-1380-6A46D0E01C56}"/>
                </a:ext>
              </a:extLst>
            </p:cNvPr>
            <p:cNvSpPr/>
            <p:nvPr/>
          </p:nvSpPr>
          <p:spPr>
            <a:xfrm>
              <a:off x="5527040" y="2590800"/>
              <a:ext cx="1645920" cy="5181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Freeze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1C0CA26-60E3-4AC6-F12D-750EA72BEDF4}"/>
                </a:ext>
              </a:extLst>
            </p:cNvPr>
            <p:cNvSpPr/>
            <p:nvPr/>
          </p:nvSpPr>
          <p:spPr>
            <a:xfrm>
              <a:off x="7620000" y="3428999"/>
              <a:ext cx="100584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Train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47A9A7C-5FB5-18C1-591E-45B89CC7FB85}"/>
                </a:ext>
              </a:extLst>
            </p:cNvPr>
            <p:cNvCxnSpPr>
              <a:cxnSpLocks/>
            </p:cNvCxnSpPr>
            <p:nvPr/>
          </p:nvCxnSpPr>
          <p:spPr>
            <a:xfrm>
              <a:off x="2377440" y="4936589"/>
              <a:ext cx="335280" cy="20945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AC8C80C-0C76-3517-36C1-3107BCCC48B7}"/>
                </a:ext>
              </a:extLst>
            </p:cNvPr>
            <p:cNvCxnSpPr/>
            <p:nvPr/>
          </p:nvCxnSpPr>
          <p:spPr>
            <a:xfrm>
              <a:off x="2834640" y="5041314"/>
              <a:ext cx="41656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9458265-8B69-15D6-86DC-BA228A79A5D7}"/>
                </a:ext>
              </a:extLst>
            </p:cNvPr>
            <p:cNvSpPr txBox="1"/>
            <p:nvPr/>
          </p:nvSpPr>
          <p:spPr>
            <a:xfrm>
              <a:off x="3242000" y="4856648"/>
              <a:ext cx="873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7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4E7C9C2-A565-39F8-85DE-FE30AFB03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A531C8B-0255-C690-85AA-64DB30465B1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A5D9CD-8365-826C-6F4E-579713FE5818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13EA4D-E2E9-4975-2328-6E2E49C4BC4F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本次實驗調整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CA832E-A789-3B4C-D345-5927C984081C}"/>
              </a:ext>
            </a:extLst>
          </p:cNvPr>
          <p:cNvSpPr txBox="1"/>
          <p:nvPr/>
        </p:nvSpPr>
        <p:spPr>
          <a:xfrm>
            <a:off x="646581" y="1121463"/>
            <a:ext cx="105109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400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(shallow)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 train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來適應新數據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使用新的一週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 week)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 output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分別測試 不同數量的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比較不同數據比例對於模型適應新環境的影響。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相較之前訓練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我就停止，本次設置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訓練到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early stop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收斂為止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459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E27E99D1-2405-8CD2-F5C8-F6A8EF2C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80311F7F-04FA-C330-12CB-BEE4A8A03A4D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4A4D4521-DB58-B836-7D5E-F1F8E981E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(2)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AC1C79-71C0-706B-86E3-ED291A6D553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A1773A5-6676-46F2-4D8D-61B730F1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4D66C3-E92D-AE8B-B7FF-8096D413D9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DB421C-C301-4A60-F900-C066600BB29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4EB665-C221-07A8-71B1-622F9FCFE993}"/>
              </a:ext>
            </a:extLst>
          </p:cNvPr>
          <p:cNvSpPr txBox="1"/>
          <p:nvPr/>
        </p:nvSpPr>
        <p:spPr>
          <a:xfrm>
            <a:off x="637344" y="610187"/>
            <a:ext cx="710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不同資料量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</a:p>
        </p:txBody>
      </p:sp>
      <p:pic>
        <p:nvPicPr>
          <p:cNvPr id="3" name="圖片 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3797F08F-F49B-F64F-031E-6C7A09026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4" y="1168639"/>
            <a:ext cx="10004637" cy="49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169CA9D-067B-EC1B-6C88-2CF2A338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10801D1-465C-72F0-BC42-92A189B1CCE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61795-2D6A-E4E8-BFF8-C869E6A2AA1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12B547-EF75-BB14-D3EB-E174881C86CF}"/>
              </a:ext>
            </a:extLst>
          </p:cNvPr>
          <p:cNvSpPr txBox="1"/>
          <p:nvPr/>
        </p:nvSpPr>
        <p:spPr>
          <a:xfrm>
            <a:off x="637344" y="610187"/>
            <a:ext cx="710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不同資料量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FEE4D-3EB5-466F-FBFE-47BB13986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95452"/>
              </p:ext>
            </p:extLst>
          </p:nvPr>
        </p:nvGraphicFramePr>
        <p:xfrm>
          <a:off x="786321" y="1332577"/>
          <a:ext cx="5411278" cy="1874520"/>
        </p:xfrm>
        <a:graphic>
          <a:graphicData uri="http://schemas.openxmlformats.org/drawingml/2006/table">
            <a:tbl>
              <a:tblPr/>
              <a:tblGrid>
                <a:gridCol w="2523490">
                  <a:extLst>
                    <a:ext uri="{9D8B030D-6E8A-4147-A177-3AD203B41FA5}">
                      <a16:colId xmlns:a16="http://schemas.microsoft.com/office/drawing/2014/main" val="894014362"/>
                    </a:ext>
                  </a:extLst>
                </a:gridCol>
                <a:gridCol w="1597046">
                  <a:extLst>
                    <a:ext uri="{9D8B030D-6E8A-4147-A177-3AD203B41FA5}">
                      <a16:colId xmlns:a16="http://schemas.microsoft.com/office/drawing/2014/main" val="3365189741"/>
                    </a:ext>
                  </a:extLst>
                </a:gridCol>
                <a:gridCol w="1290742">
                  <a:extLst>
                    <a:ext uri="{9D8B030D-6E8A-4147-A177-3AD203B41FA5}">
                      <a16:colId xmlns:a16="http://schemas.microsoft.com/office/drawing/2014/main" val="311299080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 (m)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497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(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0.25%)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88.24%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0.1850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986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(1.25%)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1108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(2.5%)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96.06%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2834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97.22%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481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(10%)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98.51%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9836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AE66358-4DFA-111B-B61E-C9BF52E1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1" y="3467822"/>
            <a:ext cx="94339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更多 Training Data per RP，Accuracy 提升，MDE 下降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data per RP (88.24%) → 40 data per RP (98.51%)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，準確度顯著提高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MDE 由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0.185m 降至 0.021m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少量數據仍能改善效果，但有 diminishing returns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收益遞減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 per RP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已達到明顯提升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 以上，MDE 改善幅度變小，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 data per RP 雖最佳，但效益變小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192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44C5FDA-D1EF-E2B3-571D-58567DCBA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45C3DB9-14AC-CDA6-D255-316FE107ECB0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A7D6177-B23A-DDFE-C659-2CDF7A245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Methodology(3)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3768C3-585D-1010-ED1D-4D1A1391B90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4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99E4C4-950E-06D4-D995-686F4DB12EB1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3EAB9C-34D4-60A6-B32F-02B973CD42ED}"/>
              </a:ext>
            </a:extLst>
          </p:cNvPr>
          <p:cNvSpPr txBox="1"/>
          <p:nvPr/>
        </p:nvSpPr>
        <p:spPr>
          <a:xfrm>
            <a:off x="646581" y="1121463"/>
            <a:ext cx="105109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400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(shallow)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 train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來適應新數據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週的衰退情況，看模型隨時間衰退並加上適當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能否抵抗衰退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分別測試 不同數量的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比較不同數據比例對於模型適應新環境的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長時間影響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實驗方法：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，記錄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，分析模型衰退與適應情況。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依序進行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：使用新數據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 Output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0 fine-tuned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1 fine-tuned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2 fine-tuned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46F51E-9887-ED39-0EC0-84B717899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D44C0D43-CAF2-395A-6411-A5B6576CD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4C3EA49C-EC14-3A49-F4BD-7477675D4852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243C10B-44F2-4EB7-1D5E-7E9BEF3B2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(3)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6A522F-A856-AA39-5380-C4B1A3F5B30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C426A9D-4CE4-6C70-5530-DD52F109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7C6D1F8-2762-E3BA-06A4-DB3E14389B7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E88CD4-BE97-3690-0863-D28D1EB047E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918BA0-D6F2-1E8B-330D-BE1EF9C5417D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MDE(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BD109104-DB3E-5927-4FE2-CEA5FFD1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0" y="1498210"/>
            <a:ext cx="5838381" cy="4749602"/>
          </a:xfrm>
          <a:prstGeom prst="rect">
            <a:avLst/>
          </a:prstGeom>
        </p:spPr>
      </p:pic>
      <p:pic>
        <p:nvPicPr>
          <p:cNvPr id="6" name="圖片 5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ED1CFA2E-F9B7-74FC-BBEF-982ACEFF0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211"/>
            <a:ext cx="5865092" cy="47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(Conti.)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9FA8F07-57D6-D325-0A36-18C1409B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E2CE0B5-DCC8-7A62-1E88-E75AB38D623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B73B-2D51-EA80-AE26-DC604EDEE18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820AB4-8DE4-3A8C-C286-08DFE409E12C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117F21-CD30-B78E-A464-0752214BD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51203"/>
              </p:ext>
            </p:extLst>
          </p:nvPr>
        </p:nvGraphicFramePr>
        <p:xfrm>
          <a:off x="877454" y="1377762"/>
          <a:ext cx="8559166" cy="1409700"/>
        </p:xfrm>
        <a:graphic>
          <a:graphicData uri="http://schemas.openxmlformats.org/drawingml/2006/table">
            <a:tbl>
              <a:tblPr/>
              <a:tblGrid>
                <a:gridCol w="681990">
                  <a:extLst>
                    <a:ext uri="{9D8B030D-6E8A-4147-A177-3AD203B41FA5}">
                      <a16:colId xmlns:a16="http://schemas.microsoft.com/office/drawing/2014/main" val="528702497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4134019228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947142813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3054934324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4067627375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02836698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4079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0.8824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6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0.8549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164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0.8412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1235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0.7646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81701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5FF9C52-B096-EE9B-BC55-F390CDEE4310}"/>
              </a:ext>
            </a:extLst>
          </p:cNvPr>
          <p:cNvSpPr txBox="1"/>
          <p:nvPr/>
        </p:nvSpPr>
        <p:spPr>
          <a:xfrm>
            <a:off x="877454" y="2787462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over time</a:t>
            </a:r>
            <a:endParaRPr lang="zh-TW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53EEED4-8CB1-500F-03E7-16765735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19687"/>
              </p:ext>
            </p:extLst>
          </p:nvPr>
        </p:nvGraphicFramePr>
        <p:xfrm>
          <a:off x="877454" y="3429000"/>
          <a:ext cx="8559166" cy="1409700"/>
        </p:xfrm>
        <a:graphic>
          <a:graphicData uri="http://schemas.openxmlformats.org/drawingml/2006/table">
            <a:tbl>
              <a:tblPr/>
              <a:tblGrid>
                <a:gridCol w="681990">
                  <a:extLst>
                    <a:ext uri="{9D8B030D-6E8A-4147-A177-3AD203B41FA5}">
                      <a16:colId xmlns:a16="http://schemas.microsoft.com/office/drawing/2014/main" val="3000777008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3509308379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1589271685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804785170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3152699730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37935466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495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235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6560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8642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0.3522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0.0839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152469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A1620C-A08F-6C82-FBFD-CAE268535830}"/>
              </a:ext>
            </a:extLst>
          </p:cNvPr>
          <p:cNvSpPr txBox="1"/>
          <p:nvPr/>
        </p:nvSpPr>
        <p:spPr>
          <a:xfrm>
            <a:off x="877453" y="48387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 over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83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79AA679-377C-2EA9-4A23-907A568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B0A7A47-416B-E5D1-0FCA-8DF79A54D1E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21AE2-06BA-AD59-6695-20316254390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32378C-D2C2-7DC6-DA72-EA2E7E9CA46E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3BB877-55A0-2938-AA5E-34F5132188B8}"/>
              </a:ext>
            </a:extLst>
          </p:cNvPr>
          <p:cNvSpPr txBox="1"/>
          <p:nvPr/>
        </p:nvSpPr>
        <p:spPr>
          <a:xfrm>
            <a:off x="1052945" y="1371839"/>
            <a:ext cx="100861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越少，模型衰退越快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data per RP (0.25%)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受影響最大，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88.24% 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降至 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76.46%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0.185m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上升至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0.3522m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，顯示模型無法有效適應新環境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data per RP (1.25%)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能減緩衰退，但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仍有下降，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也有小幅增加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10-20 data per RP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，開始維持穩定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 per RP (2.5%)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 (5%)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週內準確率變動都很小了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表現優於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，但兩者在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上的變化幅度相近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data per RP (10%)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有效延緩衰退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98.51% → 98.15%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，幾乎不變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0.021m → 0.0204m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，幾乎不變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效能和成本的平衡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 (5%)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和成本之間達成良好平衡</a:t>
            </a:r>
          </a:p>
        </p:txBody>
      </p:sp>
    </p:spTree>
    <p:extLst>
      <p:ext uri="{BB962C8B-B14F-4D97-AF65-F5344CB8AC3E}">
        <p14:creationId xmlns:p14="http://schemas.microsoft.com/office/powerpoint/2010/main" val="155011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  <a:endParaRPr lang="zh-TW" altLang="en-US" sz="5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87A4270-709B-BDA0-018B-A087F664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B8FE554-F19E-A939-9642-AFB7FF27382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89F758-E591-BFF6-5049-D18C6BE9328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2CCD84-4C48-29B9-1128-0EA4BD0E5CF8}"/>
              </a:ext>
            </a:extLst>
          </p:cNvPr>
          <p:cNvSpPr txBox="1"/>
          <p:nvPr/>
        </p:nvSpPr>
        <p:spPr>
          <a:xfrm>
            <a:off x="1052945" y="1951672"/>
            <a:ext cx="100861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本次研究主要針對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進行實驗，接下來將探討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，分析較少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是否仍具備相同的抗衰退能力及其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trade-off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還有之前研究顯示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越少的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準確度越高，依此來探討更新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的優限度和部署的位置，再來要驗證這些最佳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是否同樣具備較佳的抗衰退能力，讓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部署策略可以更加完整呈現。</a:t>
            </a:r>
          </a:p>
        </p:txBody>
      </p:sp>
    </p:spTree>
    <p:extLst>
      <p:ext uri="{BB962C8B-B14F-4D97-AF65-F5344CB8AC3E}">
        <p14:creationId xmlns:p14="http://schemas.microsoft.com/office/powerpoint/2010/main" val="3194272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1171567" y="2263956"/>
            <a:ext cx="10218321" cy="188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探討更複雜模型對於定位準確度影響，用更多層的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來訓練定位模型並比較。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(fine-tuning)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新資料的數量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對於定位模型衰退速度影響，並觀察透過此方法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(transfer learning)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，能夠多大程度的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抵抗時間衰退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~ 4 week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準確度變化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B5DC40E-029F-5C18-0609-F9B787CD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DA0A568-0533-AF1B-0359-7914597E8065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4253A6A-93DA-2A1F-701C-8B9AEFA4A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Methodology(1)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3B25-C0C9-B4DD-2A69-D4360501F38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F4FF66-D013-E8C5-8F10-C613C283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EF8319-ECC1-CA47-6EAD-D43701CFB7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8158E-F846-2BDE-2B71-E8A75C2605B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C67BBD-D90E-D0D2-D3D0-3A4DD6AB07FF}"/>
              </a:ext>
            </a:extLst>
          </p:cNvPr>
          <p:cNvSpPr txBox="1"/>
          <p:nvPr/>
        </p:nvSpPr>
        <p:spPr>
          <a:xfrm>
            <a:off x="264160" y="711787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本次實驗模型設置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shallowDNN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24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DeeperDNN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ED542-5908-E3BB-5682-33A67E81592A}"/>
              </a:ext>
            </a:extLst>
          </p:cNvPr>
          <p:cNvSpPr txBox="1"/>
          <p:nvPr/>
        </p:nvSpPr>
        <p:spPr>
          <a:xfrm>
            <a:off x="264160" y="1699735"/>
            <a:ext cx="12110720" cy="465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均更新為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RSSI, distance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+ 4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AP2,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27F039-D405-12D1-B06A-680F507D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72256"/>
              </p:ext>
            </p:extLst>
          </p:nvPr>
        </p:nvGraphicFramePr>
        <p:xfrm>
          <a:off x="1932713" y="2216465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49614E-C3C9-DE09-9DD5-27C81E4D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85928"/>
              </p:ext>
            </p:extLst>
          </p:nvPr>
        </p:nvGraphicFramePr>
        <p:xfrm>
          <a:off x="1932713" y="3157684"/>
          <a:ext cx="821944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1194288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7CAF23-8123-CB90-4D46-762AFED9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14236"/>
              </p:ext>
            </p:extLst>
          </p:nvPr>
        </p:nvGraphicFramePr>
        <p:xfrm>
          <a:off x="1932713" y="4098903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0C4990F-0BB9-51E3-5904-A446C54B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5740"/>
              </p:ext>
            </p:extLst>
          </p:nvPr>
        </p:nvGraphicFramePr>
        <p:xfrm>
          <a:off x="1932713" y="5013287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7F2853-E818-B4BA-1383-F6FC9E5C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97316"/>
              </p:ext>
            </p:extLst>
          </p:nvPr>
        </p:nvGraphicFramePr>
        <p:xfrm>
          <a:off x="1932713" y="5927671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37C3BB48-590A-1858-6148-7DCA0163F22A}"/>
              </a:ext>
            </a:extLst>
          </p:cNvPr>
          <p:cNvSpPr txBox="1"/>
          <p:nvPr/>
        </p:nvSpPr>
        <p:spPr>
          <a:xfrm>
            <a:off x="247334" y="1307735"/>
            <a:ext cx="92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模型分成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來觀察增加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層數對於準確度影響</a:t>
            </a:r>
          </a:p>
        </p:txBody>
      </p:sp>
    </p:spTree>
    <p:extLst>
      <p:ext uri="{BB962C8B-B14F-4D97-AF65-F5344CB8AC3E}">
        <p14:creationId xmlns:p14="http://schemas.microsoft.com/office/powerpoint/2010/main" val="11320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E59FF54-BAB9-9C3E-DC9C-658A8493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490CA1-322C-A024-D1B5-B243C0959461}"/>
              </a:ext>
            </a:extLst>
          </p:cNvPr>
          <p:cNvSpPr/>
          <p:nvPr/>
        </p:nvSpPr>
        <p:spPr>
          <a:xfrm>
            <a:off x="1053092" y="2447636"/>
            <a:ext cx="4904363" cy="822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1DF7A6-874C-2610-637E-072C42C596FC}"/>
              </a:ext>
            </a:extLst>
          </p:cNvPr>
          <p:cNvSpPr/>
          <p:nvPr/>
        </p:nvSpPr>
        <p:spPr>
          <a:xfrm>
            <a:off x="7010581" y="1988741"/>
            <a:ext cx="4285455" cy="96689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91713D-10E5-B9EA-CDB1-EFEE6B640F9B}"/>
              </a:ext>
            </a:extLst>
          </p:cNvPr>
          <p:cNvSpPr/>
          <p:nvPr/>
        </p:nvSpPr>
        <p:spPr>
          <a:xfrm>
            <a:off x="7001127" y="711787"/>
            <a:ext cx="4294909" cy="692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49 RPs collecting data from 4 APs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566BE6-6E80-C1C2-7520-A57F2FA3A4B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09E668-8858-42D7-D359-28D7D4F99AB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43201F-71DF-C32A-DF35-FD8942E455B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本周加深模型來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DF6C1-D908-A93F-574F-241E7AC2F707}"/>
              </a:ext>
            </a:extLst>
          </p:cNvPr>
          <p:cNvSpPr txBox="1"/>
          <p:nvPr/>
        </p:nvSpPr>
        <p:spPr>
          <a:xfrm>
            <a:off x="702000" y="1582340"/>
            <a:ext cx="5846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DepperDNN</a:t>
            </a:r>
            <a:r>
              <a:rPr lang="en-US" altLang="zh-TW" dirty="0"/>
              <a:t>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2: Dense(</a:t>
            </a:r>
            <a:r>
              <a:rPr lang="en-US" altLang="zh-TW" dirty="0">
                <a:solidFill>
                  <a:srgbClr val="FF0000"/>
                </a:solidFill>
              </a:rPr>
              <a:t>256</a:t>
            </a:r>
            <a:r>
              <a:rPr lang="da-DK" altLang="zh-TW" dirty="0">
                <a:solidFill>
                  <a:srgbClr val="FF0000"/>
                </a:solidFill>
              </a:rPr>
              <a:t>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da-DK" altLang="zh-TW" dirty="0">
                <a:solidFill>
                  <a:srgbClr val="FF0000"/>
                </a:solidFill>
              </a:rPr>
              <a:t>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da-DK" altLang="zh-TW" dirty="0">
                <a:solidFill>
                  <a:srgbClr val="FF0000"/>
                </a:solidFill>
              </a:rPr>
              <a:t>: Dense(</a:t>
            </a:r>
            <a:r>
              <a:rPr lang="en-US" altLang="zh-TW" dirty="0">
                <a:solidFill>
                  <a:srgbClr val="FF0000"/>
                </a:solidFill>
              </a:rPr>
              <a:t>32</a:t>
            </a:r>
            <a:r>
              <a:rPr lang="da-DK" altLang="zh-TW" dirty="0">
                <a:solidFill>
                  <a:srgbClr val="FF0000"/>
                </a:solidFill>
              </a:rPr>
              <a:t>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036A3C5-A146-85FA-FDAA-58922F279C29}"/>
              </a:ext>
            </a:extLst>
          </p:cNvPr>
          <p:cNvSpPr/>
          <p:nvPr/>
        </p:nvSpPr>
        <p:spPr>
          <a:xfrm>
            <a:off x="7158254" y="2191941"/>
            <a:ext cx="1228436" cy="597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RSSI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1B4383-D01A-6738-CDB2-9B78B61422F8}"/>
              </a:ext>
            </a:extLst>
          </p:cNvPr>
          <p:cNvSpPr/>
          <p:nvPr/>
        </p:nvSpPr>
        <p:spPr>
          <a:xfrm>
            <a:off x="8534363" y="2191940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(distance)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0447B57-376F-2918-42A8-774901E3DDE4}"/>
              </a:ext>
            </a:extLst>
          </p:cNvPr>
          <p:cNvSpPr/>
          <p:nvPr/>
        </p:nvSpPr>
        <p:spPr>
          <a:xfrm>
            <a:off x="9910472" y="2191939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StdDev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1431E41-E7C5-C77B-E262-13200813D4B7}"/>
              </a:ext>
            </a:extLst>
          </p:cNvPr>
          <p:cNvSpPr/>
          <p:nvPr/>
        </p:nvSpPr>
        <p:spPr>
          <a:xfrm rot="5400000">
            <a:off x="8945380" y="149921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57A76AC-398B-35ED-245B-9124D675FEBC}"/>
              </a:ext>
            </a:extLst>
          </p:cNvPr>
          <p:cNvSpPr/>
          <p:nvPr/>
        </p:nvSpPr>
        <p:spPr>
          <a:xfrm rot="5400000">
            <a:off x="8945379" y="313697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形 23" descr="資料庫 以實心填滿">
            <a:extLst>
              <a:ext uri="{FF2B5EF4-FFF2-40B4-BE49-F238E27FC236}">
                <a16:creationId xmlns:a16="http://schemas.microsoft.com/office/drawing/2014/main" id="{7ECD752B-2E6D-6BB2-F16D-279A5A18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0308" y="513400"/>
            <a:ext cx="457200" cy="4572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6E4E6B0-8DDA-5098-3885-EB517A0B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23598" y="2112482"/>
            <a:ext cx="1348136" cy="436522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2F450D-6517-8397-797F-F2FDAC3DF5AE}"/>
              </a:ext>
            </a:extLst>
          </p:cNvPr>
          <p:cNvSpPr txBox="1"/>
          <p:nvPr/>
        </p:nvSpPr>
        <p:spPr>
          <a:xfrm>
            <a:off x="7244918" y="3270107"/>
            <a:ext cx="22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DNN training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C2F3686-909F-0D76-7659-189F45422BED}"/>
              </a:ext>
            </a:extLst>
          </p:cNvPr>
          <p:cNvSpPr/>
          <p:nvPr/>
        </p:nvSpPr>
        <p:spPr>
          <a:xfrm rot="5400000">
            <a:off x="8971588" y="506858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8A3EBF4-842A-FAB9-3B8A-FAE76998C566}"/>
              </a:ext>
            </a:extLst>
          </p:cNvPr>
          <p:cNvSpPr/>
          <p:nvPr/>
        </p:nvSpPr>
        <p:spPr>
          <a:xfrm>
            <a:off x="8292715" y="5542387"/>
            <a:ext cx="1764146" cy="677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Output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6A71EB-3233-ECF3-A960-7640E2DCC589}"/>
              </a:ext>
            </a:extLst>
          </p:cNvPr>
          <p:cNvSpPr/>
          <p:nvPr/>
        </p:nvSpPr>
        <p:spPr>
          <a:xfrm>
            <a:off x="5345401" y="2490660"/>
            <a:ext cx="1519454" cy="73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層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32AD15-2A04-62DD-1B39-8D0F2B343009}"/>
              </a:ext>
            </a:extLst>
          </p:cNvPr>
          <p:cNvSpPr txBox="1"/>
          <p:nvPr/>
        </p:nvSpPr>
        <p:spPr>
          <a:xfrm>
            <a:off x="727183" y="4362545"/>
            <a:ext cx="46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上周的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shallowDNN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3D838C-C7C6-8D2B-8ECA-DAF96D1CA74C}"/>
              </a:ext>
            </a:extLst>
          </p:cNvPr>
          <p:cNvSpPr txBox="1"/>
          <p:nvPr/>
        </p:nvSpPr>
        <p:spPr>
          <a:xfrm>
            <a:off x="727183" y="47559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shallowDNN</a:t>
            </a:r>
            <a:r>
              <a:rPr lang="en-US" altLang="zh-TW" dirty="0"/>
              <a:t>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2: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77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C02CF299-71BF-F5E3-E10F-86A8B07F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CD89A769-9489-483B-7367-C0BC3DFDE1B7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D2ADF2B-530C-F720-34A7-0DBE9A729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(1)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7F0F34-657C-8C75-FCFB-BFDB336997B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3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19CF290-B83C-4E55-C9AC-9D7C7FD7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0C72D9D-CE14-4EE0-A21C-C32B5997B0C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00C33-F7F9-3533-B88C-946856ED50DE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14C17D-9DFF-43A4-893B-EED1068115AC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 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deeper 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定位準確度差異（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結果）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059A713D-03E6-B711-15FB-F2A51281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51681"/>
              </p:ext>
            </p:extLst>
          </p:nvPr>
        </p:nvGraphicFramePr>
        <p:xfrm>
          <a:off x="533862" y="1247432"/>
          <a:ext cx="7137083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MDE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0.2474</a:t>
                      </a:r>
                      <a:endParaRPr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27.4s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rgbClr val="FF0000"/>
                          </a:solidFill>
                        </a:rPr>
                        <a:t>0.2474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54.2s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0.0082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49s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4 </a:t>
                      </a:r>
                      <a:r>
                        <a:rPr lang="en-US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0.0073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51.5s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0.0110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48 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49.0s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0.0173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48.1s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47.0s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0.0303</a:t>
                      </a:r>
                      <a:endParaRPr lang="en-US" altLang="zh-TW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55.1s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/>
                          </a:solidFill>
                        </a:rPr>
                        <a:t>0.0314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52.2s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33A7721-6233-8D35-5EB4-362D4F955E49}"/>
              </a:ext>
            </a:extLst>
          </p:cNvPr>
          <p:cNvSpPr txBox="1"/>
          <p:nvPr/>
        </p:nvSpPr>
        <p:spPr>
          <a:xfrm>
            <a:off x="7903701" y="1397675"/>
            <a:ext cx="3754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模型並沒有辦法顯著提升準確度，而訓練時間大幅上升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可以在論文裡面提到對於資料量比較少的情況下，只需要簡單的模型，便可以達到很好的效果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091134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15776</TotalTime>
  <Words>1723</Words>
  <Application>Microsoft Office PowerPoint</Application>
  <PresentationFormat>寬螢幕</PresentationFormat>
  <Paragraphs>315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02.25 Meeting - 20</vt:lpstr>
      <vt:lpstr>Table of contents</vt:lpstr>
      <vt:lpstr>Purpose of the Experiment</vt:lpstr>
      <vt:lpstr>PowerPoint 簡報</vt:lpstr>
      <vt:lpstr>Methodology(1)</vt:lpstr>
      <vt:lpstr>PowerPoint 簡報</vt:lpstr>
      <vt:lpstr>PowerPoint 簡報</vt:lpstr>
      <vt:lpstr>Experiment (1)</vt:lpstr>
      <vt:lpstr>PowerPoint 簡報</vt:lpstr>
      <vt:lpstr>Methodology(2)</vt:lpstr>
      <vt:lpstr>PowerPoint 簡報</vt:lpstr>
      <vt:lpstr>PowerPoint 簡報</vt:lpstr>
      <vt:lpstr>Experiment (2)</vt:lpstr>
      <vt:lpstr>PowerPoint 簡報</vt:lpstr>
      <vt:lpstr>PowerPoint 簡報</vt:lpstr>
      <vt:lpstr>Methodology(3)</vt:lpstr>
      <vt:lpstr>PowerPoint 簡報</vt:lpstr>
      <vt:lpstr>Experiment (3)</vt:lpstr>
      <vt:lpstr>PowerPoint 簡報</vt:lpstr>
      <vt:lpstr>PowerPoint 簡報</vt:lpstr>
      <vt:lpstr>PowerPoint 簡報</vt:lpstr>
      <vt:lpstr>Future work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415</cp:revision>
  <dcterms:created xsi:type="dcterms:W3CDTF">2024-09-23T11:19:04Z</dcterms:created>
  <dcterms:modified xsi:type="dcterms:W3CDTF">2025-03-10T09:12:39Z</dcterms:modified>
</cp:coreProperties>
</file>