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329" r:id="rId2"/>
    <p:sldId id="330" r:id="rId3"/>
    <p:sldId id="346" r:id="rId4"/>
    <p:sldId id="348" r:id="rId5"/>
    <p:sldId id="361" r:id="rId6"/>
    <p:sldId id="362" r:id="rId7"/>
    <p:sldId id="391" r:id="rId8"/>
    <p:sldId id="377" r:id="rId9"/>
    <p:sldId id="365" r:id="rId10"/>
    <p:sldId id="390" r:id="rId11"/>
    <p:sldId id="374" r:id="rId12"/>
    <p:sldId id="376" r:id="rId13"/>
    <p:sldId id="277" r:id="rId14"/>
    <p:sldId id="387" r:id="rId15"/>
    <p:sldId id="388" r:id="rId16"/>
    <p:sldId id="38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0B3818-9A9C-C33D-C56F-FD5AA1A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130FC23-189F-0011-18C5-F3DE3544D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D4C089D-4983-A3A4-D9C7-FA45A10DB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2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37DC0B-BBF5-A20E-6C72-59688408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49301DA-AC42-9EC4-934A-ED8EED76C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7F405E7-F2D0-849D-919F-49C71FC17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4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1C5E6CE-7931-6440-4E8F-1C4FCE5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B301EA-53C0-C5E9-BCBF-4B2CF1250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7AB47EC-2700-6438-5111-00E9BA545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319697-6D40-5B6B-6EF0-60D58125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D2413BA-AE32-4B7D-FB32-6D78FFA83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E6E2823-1783-D3AC-39C8-9F95B4897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85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396831C-C3AF-2BA0-2EDD-D12753C36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2254EFA-F598-7950-A7BC-6CF70C7C5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9F2F750-4D28-6B27-819C-228E00649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0D33A-84D8-32F6-4FB1-90B23803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BF1C3D5-0298-2FAD-AC56-D30E5285B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1E2F788-4B50-686D-D2B3-046F1CEEF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13DA89-3562-9F91-3FC0-D4EE6479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8F15C2-6B33-3E97-1C2E-BCA8143C5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50F14EA-ABFF-390E-FE87-A5FB896E6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7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ciencedirect.com/science/article/pii/S1574119221000687?via%3Dihu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02.1</a:t>
            </a:r>
            <a:r>
              <a:rPr lang="en-US" altLang="zh-TW" dirty="0"/>
              <a:t>8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19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19CF290-B83C-4E55-C9AC-9D7C7FD7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0C72D9D-CE14-4EE0-A21C-C32B5997B0C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00C33-F7F9-3533-B88C-946856ED50DE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14C17D-9DFF-43A4-893B-EED1068115AC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deeper 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059A713D-03E6-B711-15FB-F2A51281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337"/>
              </p:ext>
            </p:extLst>
          </p:nvPr>
        </p:nvGraphicFramePr>
        <p:xfrm>
          <a:off x="1134226" y="1404450"/>
          <a:ext cx="7137083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0.2474</a:t>
                      </a:r>
                      <a:endParaRPr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27.4s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rgbClr val="FF0000"/>
                          </a:solidFill>
                        </a:rPr>
                        <a:t>0.2474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54.2s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0.0082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49s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 </a:t>
                      </a:r>
                      <a:r>
                        <a:rPr lang="en-US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0.0073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51.5s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0.0110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48 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49.0s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0.0173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48.1s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47.0s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0.0303</a:t>
                      </a:r>
                      <a:endParaRPr lang="en-US" altLang="zh-TW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55.1s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/>
                          </a:solidFill>
                        </a:rPr>
                        <a:t>0.0314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52.2s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09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DF94BA9-117D-C00D-A1FC-171A7D7A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0DE0D9-EA9E-0A14-20D3-4D7E3839053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76646B-B4E5-7959-A4E2-10436F8B73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91D749-8E5D-4CAB-16A2-94D3D82FA61F}"/>
              </a:ext>
            </a:extLst>
          </p:cNvPr>
          <p:cNvSpPr txBox="1"/>
          <p:nvPr/>
        </p:nvSpPr>
        <p:spPr>
          <a:xfrm>
            <a:off x="1344405" y="1428865"/>
            <a:ext cx="9503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模型並沒有辦法顯著提升準確度，而訓練時間大幅上升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可以在論文裡面提到對於資料量比較少的情況下，只需要簡單的模型，便可以達到很好的效果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80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CBBF273-147F-EB25-8D28-B1F6FB27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8F9946A-4FB8-B35D-072D-8B6F4EBCBA2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B57A8-0CA4-3C18-2B6A-28F25436716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93C075-E508-622E-27DD-75DB5A459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A9F093EE-71CF-4F0A-6FE4-146D7729C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E4B58B-16BB-7637-B9E6-EB094B3ACAB5}"/>
              </a:ext>
            </a:extLst>
          </p:cNvPr>
          <p:cNvSpPr txBox="1"/>
          <p:nvPr/>
        </p:nvSpPr>
        <p:spPr>
          <a:xfrm>
            <a:off x="3048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FTM, or </a:t>
            </a:r>
            <a:r>
              <a:rPr lang="en-US" altLang="zh-TW" b="1" dirty="0"/>
              <a:t>Fine Time Measurement</a:t>
            </a:r>
            <a:r>
              <a:rPr lang="en-US" altLang="zh-TW" dirty="0"/>
              <a:t>, is a measurement technique introduced in the IEEE 802.11mc standard. It enables Wi-Fi devices to estimate the distance between two devices by measuring the </a:t>
            </a:r>
            <a:r>
              <a:rPr lang="en-US" altLang="zh-TW" b="1" dirty="0"/>
              <a:t>Round-Trip Time (RTT)</a:t>
            </a:r>
            <a:r>
              <a:rPr lang="en-US" altLang="zh-TW" dirty="0"/>
              <a:t> of signals. This method calculates the </a:t>
            </a:r>
            <a:r>
              <a:rPr lang="en-US" altLang="zh-TW" b="1" dirty="0"/>
              <a:t>Time of Flight (</a:t>
            </a:r>
            <a:r>
              <a:rPr lang="en-US" altLang="zh-TW" b="1" dirty="0" err="1"/>
              <a:t>ToF</a:t>
            </a:r>
            <a:r>
              <a:rPr lang="en-US" altLang="zh-TW" b="1" dirty="0"/>
              <a:t>)</a:t>
            </a:r>
            <a:r>
              <a:rPr lang="en-US" altLang="zh-TW" dirty="0"/>
              <a:t> based on the round-trip delay of signals exchanged between devices, which is then converted into distance information.</a:t>
            </a:r>
          </a:p>
          <a:p>
            <a:r>
              <a:rPr lang="en-US" altLang="zh-TW" dirty="0"/>
              <a:t>In experiments, RTT is often converted into distance to make the results more intuitive for readers. The use of </a:t>
            </a:r>
            <a:r>
              <a:rPr lang="en-US" altLang="zh-TW" dirty="0" err="1"/>
              <a:t>ToF</a:t>
            </a:r>
            <a:r>
              <a:rPr lang="en-US" altLang="zh-TW" dirty="0"/>
              <a:t> in FTM is due to the fact that </a:t>
            </a:r>
            <a:r>
              <a:rPr lang="en-US" altLang="zh-TW" b="1" dirty="0"/>
              <a:t>Time of Arrival (</a:t>
            </a:r>
            <a:r>
              <a:rPr lang="en-US" altLang="zh-TW" b="1" dirty="0" err="1"/>
              <a:t>ToA</a:t>
            </a:r>
            <a:r>
              <a:rPr lang="en-US" altLang="zh-TW" b="1" dirty="0"/>
              <a:t>)</a:t>
            </a:r>
            <a:r>
              <a:rPr lang="en-US" altLang="zh-TW" dirty="0"/>
              <a:t> requires time synchronization between the transmitter and receiver, whereas </a:t>
            </a:r>
            <a:r>
              <a:rPr lang="en-US" altLang="zh-TW" dirty="0" err="1"/>
              <a:t>ToF</a:t>
            </a:r>
            <a:r>
              <a:rPr lang="en-US" altLang="zh-TW" dirty="0"/>
              <a:t> does not require synchronization and only measures the total round-trip time of the signal.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DE4156-7220-0F11-F2BB-0B02245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00" y="392799"/>
            <a:ext cx="4257200" cy="477930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D38220-23BC-6573-1F79-6EF2FC4C817D}"/>
              </a:ext>
            </a:extLst>
          </p:cNvPr>
          <p:cNvSpPr txBox="1"/>
          <p:nvPr/>
        </p:nvSpPr>
        <p:spPr>
          <a:xfrm>
            <a:off x="7213600" y="5319774"/>
            <a:ext cx="442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illustration reference : </a:t>
            </a:r>
            <a:r>
              <a:rPr lang="en-US" altLang="zh-TW" sz="1200" dirty="0">
                <a:effectLst/>
                <a:hlinkClick r:id="rId4"/>
              </a:rPr>
              <a:t>Accurate indoor positioning using IEEE 802.11mc round trip time - ScienceDirect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655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0448797-D7B7-7645-B0C7-8AD2A8F1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A8C4A8-1A6D-DA55-9A9D-9198170AE3E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6159D-73D1-5B28-45EF-4F9DBB8D16F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4A5E53-44C6-0A5A-C08F-A1883A64EDA0}"/>
              </a:ext>
            </a:extLst>
          </p:cNvPr>
          <p:cNvSpPr txBox="1"/>
          <p:nvPr/>
        </p:nvSpPr>
        <p:spPr>
          <a:xfrm>
            <a:off x="147781" y="7163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b="1" dirty="0"/>
              <a:t>Initiation</a:t>
            </a:r>
            <a:r>
              <a:rPr lang="en-US" altLang="zh-TW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Initiator</a:t>
            </a:r>
            <a:r>
              <a:rPr lang="en-US" altLang="zh-TW" dirty="0"/>
              <a:t> (e.g., smartphone) sends an </a:t>
            </a:r>
            <a:r>
              <a:rPr lang="en-US" altLang="zh-TW" b="1" dirty="0"/>
              <a:t>FTM Request</a:t>
            </a:r>
            <a:r>
              <a:rPr lang="en-US" altLang="zh-TW" dirty="0"/>
              <a:t> to the </a:t>
            </a:r>
            <a:r>
              <a:rPr lang="en-US" altLang="zh-TW" b="1" dirty="0"/>
              <a:t>Responder</a:t>
            </a:r>
            <a:r>
              <a:rPr lang="en-US" altLang="zh-TW" dirty="0"/>
              <a:t> (e.g., Wi-Fi AP) to start FTM measurement.</a:t>
            </a:r>
          </a:p>
          <a:p>
            <a:endParaRPr lang="en-US" altLang="zh-TW" dirty="0"/>
          </a:p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Measurement Process: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Each RTT (Round Trip Time) measurement consists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t1: Time when Responder sends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t2: Time when Initiator receives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t3: Time when Initiator sends acknowledgment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t4: Time when Responder receives acknowledgment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6FA298-D15E-725D-8C42-CE3872270DDF}"/>
              </a:ext>
            </a:extLst>
          </p:cNvPr>
          <p:cNvSpPr txBox="1"/>
          <p:nvPr/>
        </p:nvSpPr>
        <p:spPr>
          <a:xfrm>
            <a:off x="147781" y="43569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Distance Calculation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RTT = (t4 - t1) - (t3 - t2)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Distance = (RTT × Speed of Light) ÷ 2</a:t>
            </a:r>
          </a:p>
          <a:p>
            <a:r>
              <a:rPr lang="en-US" altLang="zh-TW" b="1" dirty="0"/>
              <a:t>4.</a:t>
            </a:r>
            <a:r>
              <a:rPr lang="zh-TW" altLang="en-US" b="1" dirty="0"/>
              <a:t> </a:t>
            </a:r>
            <a:r>
              <a:rPr lang="en-US" altLang="zh-TW" b="1" dirty="0"/>
              <a:t>Multiple RTT Measurements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Typically, </a:t>
            </a:r>
            <a:r>
              <a:rPr lang="en-US" altLang="zh-TW" b="1" dirty="0"/>
              <a:t>8-16 RTT measurements</a:t>
            </a:r>
            <a:r>
              <a:rPr lang="en-US" altLang="zh-TW" dirty="0"/>
              <a:t> are performed in one FTM session.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A0B7AB-8C7A-6B83-3D0B-3AEE3A21C272}"/>
              </a:ext>
            </a:extLst>
          </p:cNvPr>
          <p:cNvSpPr txBox="1"/>
          <p:nvPr/>
        </p:nvSpPr>
        <p:spPr>
          <a:xfrm>
            <a:off x="6646841" y="490831"/>
            <a:ext cx="5347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5.</a:t>
            </a:r>
            <a:r>
              <a:rPr lang="zh-TW" altLang="en-US" b="1" dirty="0"/>
              <a:t> </a:t>
            </a:r>
            <a:r>
              <a:rPr lang="en-US" altLang="zh-TW" b="1" dirty="0"/>
              <a:t>Final Calculation:</a:t>
            </a:r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Initiator collects all RTT values and calculates the </a:t>
            </a:r>
            <a:r>
              <a:rPr lang="en-US" altLang="zh-TW" b="1" dirty="0"/>
              <a:t>average RTT</a:t>
            </a:r>
            <a:r>
              <a:rPr lang="en-US" altLang="zh-TW" dirty="0"/>
              <a:t>: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44C30A6-5E26-0257-400F-30318C36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32" y="1571804"/>
            <a:ext cx="2783032" cy="85269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CDAE2A-0F52-1745-C829-13A94F14FB40}"/>
              </a:ext>
            </a:extLst>
          </p:cNvPr>
          <p:cNvSpPr txBox="1"/>
          <p:nvPr/>
        </p:nvSpPr>
        <p:spPr>
          <a:xfrm>
            <a:off x="7407564" y="2508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distance is derived using: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F6FB56B-8CD4-916F-31BF-3CDBC7D78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32" y="3378918"/>
            <a:ext cx="2872368" cy="7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72AF048-5ABE-C4DF-8D61-96234CCD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D4EDE71-7A58-1F49-A6F5-510F6435460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F15A65-5974-1427-A1C1-7A8F5332422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III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3D0C80-1F2C-568C-03FF-4889212B3FA8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D3A8FA-89F3-0A06-31D3-F7C0553FADDF}"/>
              </a:ext>
            </a:extLst>
          </p:cNvPr>
          <p:cNvSpPr txBox="1"/>
          <p:nvPr/>
        </p:nvSpPr>
        <p:spPr>
          <a:xfrm>
            <a:off x="1050784" y="1584511"/>
            <a:ext cx="10427854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距離標準差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：表示距離測量的變異程度，反映數據的穩定性，值越小代表測量越精準、越穩定。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How? </a:t>
            </a: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這個標準差是來自於每次測距中的多次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Trip Time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）測量所計算出來的。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測距過程中，設備會進行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測量都可以推算出一個距離值，而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就是這些距離值的標準差，反映測量的穩定性。</a:t>
            </a:r>
          </a:p>
        </p:txBody>
      </p:sp>
    </p:spTree>
    <p:extLst>
      <p:ext uri="{BB962C8B-B14F-4D97-AF65-F5344CB8AC3E}">
        <p14:creationId xmlns:p14="http://schemas.microsoft.com/office/powerpoint/2010/main" val="6451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Conti.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71567" y="2263956"/>
            <a:ext cx="10218321" cy="142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本次進一步探討 </a:t>
            </a:r>
            <a:r>
              <a:rPr lang="en-US" altLang="zh-TW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模型隨時間推移的準確度變化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，並分析其對環境變化的適應能力。同時，嘗試導入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抵抗模型衰退的方法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，期望能夠有效延緩模型準確度隨時間下降的現象，最終提升室內定位系統的長期穩定性與可靠性。</a:t>
            </a: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264160" y="711787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本次實驗模型設置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DeeperDNN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ED542-5908-E3BB-5682-33A67E81592A}"/>
              </a:ext>
            </a:extLst>
          </p:cNvPr>
          <p:cNvSpPr txBox="1"/>
          <p:nvPr/>
        </p:nvSpPr>
        <p:spPr>
          <a:xfrm>
            <a:off x="264160" y="1944494"/>
            <a:ext cx="12110720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RSSI, 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+ 4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AP2,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27F039-D405-12D1-B06A-680F507D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78907"/>
              </p:ext>
            </p:extLst>
          </p:nvPr>
        </p:nvGraphicFramePr>
        <p:xfrm>
          <a:off x="1932713" y="2461224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49614E-C3C9-DE09-9DD5-27C81E4D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75110"/>
              </p:ext>
            </p:extLst>
          </p:nvPr>
        </p:nvGraphicFramePr>
        <p:xfrm>
          <a:off x="1932713" y="3402443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7CAF23-8123-CB90-4D46-762AFED9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08920"/>
              </p:ext>
            </p:extLst>
          </p:nvPr>
        </p:nvGraphicFramePr>
        <p:xfrm>
          <a:off x="1932713" y="4343662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C4990F-0BB9-51E3-5904-A446C54B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63093"/>
              </p:ext>
            </p:extLst>
          </p:nvPr>
        </p:nvGraphicFramePr>
        <p:xfrm>
          <a:off x="1932713" y="5258046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7F2853-E818-B4BA-1383-F6FC9E5C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36953"/>
              </p:ext>
            </p:extLst>
          </p:nvPr>
        </p:nvGraphicFramePr>
        <p:xfrm>
          <a:off x="1932713" y="6172430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37C3BB48-590A-1858-6148-7DCA0163F22A}"/>
              </a:ext>
            </a:extLst>
          </p:cNvPr>
          <p:cNvSpPr txBox="1"/>
          <p:nvPr/>
        </p:nvSpPr>
        <p:spPr>
          <a:xfrm>
            <a:off x="247334" y="1307735"/>
            <a:ext cx="92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模型分成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來觀察增加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層數對於準確度影響</a:t>
            </a:r>
          </a:p>
        </p:txBody>
      </p:sp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59FF54-BAB9-9C3E-DC9C-658A8493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490CA1-322C-A024-D1B5-B243C0959461}"/>
              </a:ext>
            </a:extLst>
          </p:cNvPr>
          <p:cNvSpPr/>
          <p:nvPr/>
        </p:nvSpPr>
        <p:spPr>
          <a:xfrm>
            <a:off x="1053092" y="2447636"/>
            <a:ext cx="4904363" cy="822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1DF7A6-874C-2610-637E-072C42C596FC}"/>
              </a:ext>
            </a:extLst>
          </p:cNvPr>
          <p:cNvSpPr/>
          <p:nvPr/>
        </p:nvSpPr>
        <p:spPr>
          <a:xfrm>
            <a:off x="7010581" y="1988741"/>
            <a:ext cx="4285455" cy="96689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91713D-10E5-B9EA-CDB1-EFEE6B640F9B}"/>
              </a:ext>
            </a:extLst>
          </p:cNvPr>
          <p:cNvSpPr/>
          <p:nvPr/>
        </p:nvSpPr>
        <p:spPr>
          <a:xfrm>
            <a:off x="7001127" y="711787"/>
            <a:ext cx="4294909" cy="692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49 RPs collecting data from 4 APs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566BE6-6E80-C1C2-7520-A57F2FA3A4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09E668-8858-42D7-D359-28D7D4F99AB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43201F-71DF-C32A-DF35-FD8942E455B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本周加深模型來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DF6C1-D908-A93F-574F-241E7AC2F707}"/>
              </a:ext>
            </a:extLst>
          </p:cNvPr>
          <p:cNvSpPr txBox="1"/>
          <p:nvPr/>
        </p:nvSpPr>
        <p:spPr>
          <a:xfrm>
            <a:off x="702000" y="1582340"/>
            <a:ext cx="58466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DNN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2: Dense(</a:t>
            </a:r>
            <a:r>
              <a:rPr lang="en-US" altLang="zh-TW" dirty="0">
                <a:solidFill>
                  <a:srgbClr val="FF0000"/>
                </a:solidFill>
              </a:rPr>
              <a:t>256</a:t>
            </a:r>
            <a:r>
              <a:rPr lang="da-DK" altLang="zh-TW" dirty="0">
                <a:solidFill>
                  <a:srgbClr val="FF0000"/>
                </a:solidFill>
              </a:rPr>
              <a:t>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da-DK" altLang="zh-TW" dirty="0">
                <a:solidFill>
                  <a:srgbClr val="FF0000"/>
                </a:solidFill>
              </a:rPr>
              <a:t>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da-DK" altLang="zh-TW" dirty="0">
                <a:solidFill>
                  <a:srgbClr val="FF0000"/>
                </a:solidFill>
              </a:rPr>
              <a:t>: Dense(</a:t>
            </a:r>
            <a:r>
              <a:rPr lang="en-US" altLang="zh-TW" dirty="0">
                <a:solidFill>
                  <a:srgbClr val="FF0000"/>
                </a:solidFill>
              </a:rPr>
              <a:t>32</a:t>
            </a:r>
            <a:r>
              <a:rPr lang="da-DK" altLang="zh-TW" dirty="0">
                <a:solidFill>
                  <a:srgbClr val="FF0000"/>
                </a:solidFill>
              </a:rPr>
              <a:t>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Training Configuration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Loss Function: Sparse Categorical </a:t>
            </a:r>
            <a:r>
              <a:rPr lang="en-US" altLang="zh-TW" dirty="0" err="1"/>
              <a:t>Crossentropy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Epochs: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Batch Size: 32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036A3C5-A146-85FA-FDAA-58922F279C29}"/>
              </a:ext>
            </a:extLst>
          </p:cNvPr>
          <p:cNvSpPr/>
          <p:nvPr/>
        </p:nvSpPr>
        <p:spPr>
          <a:xfrm>
            <a:off x="7158254" y="2191941"/>
            <a:ext cx="1228436" cy="59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RSSI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1B4383-D01A-6738-CDB2-9B78B61422F8}"/>
              </a:ext>
            </a:extLst>
          </p:cNvPr>
          <p:cNvSpPr/>
          <p:nvPr/>
        </p:nvSpPr>
        <p:spPr>
          <a:xfrm>
            <a:off x="8534363" y="2191940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(distance)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447B57-376F-2918-42A8-774901E3DDE4}"/>
              </a:ext>
            </a:extLst>
          </p:cNvPr>
          <p:cNvSpPr/>
          <p:nvPr/>
        </p:nvSpPr>
        <p:spPr>
          <a:xfrm>
            <a:off x="9910472" y="2191939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StdDev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1431E41-E7C5-C77B-E262-13200813D4B7}"/>
              </a:ext>
            </a:extLst>
          </p:cNvPr>
          <p:cNvSpPr/>
          <p:nvPr/>
        </p:nvSpPr>
        <p:spPr>
          <a:xfrm rot="5400000">
            <a:off x="8945380" y="149921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7A76AC-398B-35ED-245B-9124D675FEBC}"/>
              </a:ext>
            </a:extLst>
          </p:cNvPr>
          <p:cNvSpPr/>
          <p:nvPr/>
        </p:nvSpPr>
        <p:spPr>
          <a:xfrm rot="5400000">
            <a:off x="8945379" y="313697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資料庫 以實心填滿">
            <a:extLst>
              <a:ext uri="{FF2B5EF4-FFF2-40B4-BE49-F238E27FC236}">
                <a16:creationId xmlns:a16="http://schemas.microsoft.com/office/drawing/2014/main" id="{7ECD752B-2E6D-6BB2-F16D-279A5A18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308" y="513400"/>
            <a:ext cx="457200" cy="457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6E4E6B0-8DDA-5098-3885-EB517A0B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23598" y="2112482"/>
            <a:ext cx="1348136" cy="436522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2F450D-6517-8397-797F-F2FDAC3DF5AE}"/>
              </a:ext>
            </a:extLst>
          </p:cNvPr>
          <p:cNvSpPr txBox="1"/>
          <p:nvPr/>
        </p:nvSpPr>
        <p:spPr>
          <a:xfrm>
            <a:off x="7244918" y="3270107"/>
            <a:ext cx="22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DNN training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C2F3686-909F-0D76-7659-189F45422BED}"/>
              </a:ext>
            </a:extLst>
          </p:cNvPr>
          <p:cNvSpPr/>
          <p:nvPr/>
        </p:nvSpPr>
        <p:spPr>
          <a:xfrm rot="5400000">
            <a:off x="8971588" y="506858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A3EBF4-842A-FAB9-3B8A-FAE76998C566}"/>
              </a:ext>
            </a:extLst>
          </p:cNvPr>
          <p:cNvSpPr/>
          <p:nvPr/>
        </p:nvSpPr>
        <p:spPr>
          <a:xfrm>
            <a:off x="8292715" y="5542387"/>
            <a:ext cx="1764146" cy="677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Output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6A71EB-3233-ECF3-A960-7640E2DCC589}"/>
              </a:ext>
            </a:extLst>
          </p:cNvPr>
          <p:cNvSpPr/>
          <p:nvPr/>
        </p:nvSpPr>
        <p:spPr>
          <a:xfrm>
            <a:off x="5345401" y="2490660"/>
            <a:ext cx="1519454" cy="73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層</a:t>
            </a:r>
          </a:p>
        </p:txBody>
      </p:sp>
    </p:spTree>
    <p:extLst>
      <p:ext uri="{BB962C8B-B14F-4D97-AF65-F5344CB8AC3E}">
        <p14:creationId xmlns:p14="http://schemas.microsoft.com/office/powerpoint/2010/main" val="9677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8FE6B07-8537-C56B-9ABA-F51A2993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BC30F11-0A45-63E8-1A1E-9BAC2357D5B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45ED77-75BA-BBEF-6DE1-3E4244D685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C549E2-6BE2-42BC-71AB-5ED8B2FE7E2E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測試資料設置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和上週一致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A71F27-CB19-8C94-A676-EF544F70EC2C}"/>
              </a:ext>
            </a:extLst>
          </p:cNvPr>
          <p:cNvSpPr txBox="1"/>
          <p:nvPr/>
        </p:nvSpPr>
        <p:spPr>
          <a:xfrm>
            <a:off x="1024712" y="1548135"/>
            <a:ext cx="10181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and method: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的數據進行訓練，並採用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cross-validation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進行評估，在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中取出最好的那一次訓練出來的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後續要做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需要泛化能力較強的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確保模型不是只針對特定資料訓練，能更好地應對不同分布的資料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後續在新資料上進行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會更有效果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周左右為間隔，共選取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周的數據（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）作為測試數據，分析模型隨時間推移的準確度變化。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標準化方法：將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training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標準化的結果直接套用在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上，以保證測試環境與訓練環境的一致性。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25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14183</TotalTime>
  <Words>1199</Words>
  <Application>Microsoft Office PowerPoint</Application>
  <PresentationFormat>寬螢幕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02.18 Meeting - 19</vt:lpstr>
      <vt:lpstr>Table of contents</vt:lpstr>
      <vt:lpstr>Purpose of the Experiment</vt:lpstr>
      <vt:lpstr>PowerPoint 簡報</vt:lpstr>
      <vt:lpstr>Methodology</vt:lpstr>
      <vt:lpstr>PowerPoint 簡報</vt:lpstr>
      <vt:lpstr>PowerPoint 簡報</vt:lpstr>
      <vt:lpstr>PowerPoint 簡報</vt:lpstr>
      <vt:lpstr>Experiment</vt:lpstr>
      <vt:lpstr>PowerPoint 簡報</vt:lpstr>
      <vt:lpstr>Conclusion</vt:lpstr>
      <vt:lpstr>PowerPoint 簡報</vt:lpstr>
      <vt:lpstr>Thanks for Listening!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376</cp:revision>
  <dcterms:created xsi:type="dcterms:W3CDTF">2024-09-23T11:19:04Z</dcterms:created>
  <dcterms:modified xsi:type="dcterms:W3CDTF">2025-02-18T08:57:35Z</dcterms:modified>
</cp:coreProperties>
</file>